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7"/>
  </p:notesMasterIdLst>
  <p:handoutMasterIdLst>
    <p:handoutMasterId r:id="rId168"/>
  </p:handoutMasterIdLst>
  <p:sldIdLst>
    <p:sldId id="695" r:id="rId2"/>
    <p:sldId id="696" r:id="rId3"/>
    <p:sldId id="532" r:id="rId4"/>
    <p:sldId id="687" r:id="rId5"/>
    <p:sldId id="688" r:id="rId6"/>
    <p:sldId id="533" r:id="rId7"/>
    <p:sldId id="690" r:id="rId8"/>
    <p:sldId id="691" r:id="rId9"/>
    <p:sldId id="536" r:id="rId10"/>
    <p:sldId id="541" r:id="rId11"/>
    <p:sldId id="542" r:id="rId12"/>
    <p:sldId id="543" r:id="rId13"/>
    <p:sldId id="544" r:id="rId14"/>
    <p:sldId id="545" r:id="rId15"/>
    <p:sldId id="546" r:id="rId16"/>
    <p:sldId id="611" r:id="rId17"/>
    <p:sldId id="547" r:id="rId18"/>
    <p:sldId id="548" r:id="rId19"/>
    <p:sldId id="549" r:id="rId20"/>
    <p:sldId id="550" r:id="rId21"/>
    <p:sldId id="551" r:id="rId22"/>
    <p:sldId id="552" r:id="rId23"/>
    <p:sldId id="553" r:id="rId24"/>
    <p:sldId id="554" r:id="rId25"/>
    <p:sldId id="555" r:id="rId26"/>
    <p:sldId id="556" r:id="rId27"/>
    <p:sldId id="673" r:id="rId28"/>
    <p:sldId id="692" r:id="rId29"/>
    <p:sldId id="694" r:id="rId30"/>
    <p:sldId id="693" r:id="rId31"/>
    <p:sldId id="558" r:id="rId32"/>
    <p:sldId id="613" r:id="rId33"/>
    <p:sldId id="559" r:id="rId34"/>
    <p:sldId id="560" r:id="rId35"/>
    <p:sldId id="561" r:id="rId36"/>
    <p:sldId id="562" r:id="rId37"/>
    <p:sldId id="685" r:id="rId38"/>
    <p:sldId id="563" r:id="rId39"/>
    <p:sldId id="564" r:id="rId40"/>
    <p:sldId id="565" r:id="rId41"/>
    <p:sldId id="566" r:id="rId42"/>
    <p:sldId id="677" r:id="rId43"/>
    <p:sldId id="678" r:id="rId44"/>
    <p:sldId id="686" r:id="rId45"/>
    <p:sldId id="684" r:id="rId46"/>
    <p:sldId id="567" r:id="rId47"/>
    <p:sldId id="679" r:id="rId48"/>
    <p:sldId id="680" r:id="rId49"/>
    <p:sldId id="681" r:id="rId50"/>
    <p:sldId id="683" r:id="rId51"/>
    <p:sldId id="571" r:id="rId52"/>
    <p:sldId id="572" r:id="rId53"/>
    <p:sldId id="573" r:id="rId54"/>
    <p:sldId id="574" r:id="rId55"/>
    <p:sldId id="575" r:id="rId56"/>
    <p:sldId id="576" r:id="rId57"/>
    <p:sldId id="577" r:id="rId58"/>
    <p:sldId id="578" r:id="rId59"/>
    <p:sldId id="579" r:id="rId60"/>
    <p:sldId id="580" r:id="rId61"/>
    <p:sldId id="581" r:id="rId62"/>
    <p:sldId id="582" r:id="rId63"/>
    <p:sldId id="583" r:id="rId64"/>
    <p:sldId id="584" r:id="rId65"/>
    <p:sldId id="609" r:id="rId66"/>
    <p:sldId id="585" r:id="rId67"/>
    <p:sldId id="586" r:id="rId68"/>
    <p:sldId id="587" r:id="rId69"/>
    <p:sldId id="588" r:id="rId70"/>
    <p:sldId id="589" r:id="rId71"/>
    <p:sldId id="590" r:id="rId72"/>
    <p:sldId id="591" r:id="rId73"/>
    <p:sldId id="592" r:id="rId74"/>
    <p:sldId id="593" r:id="rId75"/>
    <p:sldId id="594" r:id="rId76"/>
    <p:sldId id="595" r:id="rId77"/>
    <p:sldId id="596" r:id="rId78"/>
    <p:sldId id="597" r:id="rId79"/>
    <p:sldId id="598" r:id="rId80"/>
    <p:sldId id="599" r:id="rId81"/>
    <p:sldId id="600" r:id="rId82"/>
    <p:sldId id="601" r:id="rId83"/>
    <p:sldId id="602" r:id="rId84"/>
    <p:sldId id="603" r:id="rId85"/>
    <p:sldId id="604" r:id="rId86"/>
    <p:sldId id="605" r:id="rId87"/>
    <p:sldId id="606" r:id="rId88"/>
    <p:sldId id="607" r:id="rId89"/>
    <p:sldId id="649" r:id="rId90"/>
    <p:sldId id="654" r:id="rId91"/>
    <p:sldId id="655" r:id="rId92"/>
    <p:sldId id="656" r:id="rId93"/>
    <p:sldId id="657" r:id="rId94"/>
    <p:sldId id="658" r:id="rId95"/>
    <p:sldId id="659" r:id="rId96"/>
    <p:sldId id="660" r:id="rId97"/>
    <p:sldId id="661" r:id="rId98"/>
    <p:sldId id="698" r:id="rId99"/>
    <p:sldId id="766" r:id="rId100"/>
    <p:sldId id="767" r:id="rId101"/>
    <p:sldId id="768" r:id="rId102"/>
    <p:sldId id="769" r:id="rId103"/>
    <p:sldId id="770" r:id="rId104"/>
    <p:sldId id="771" r:id="rId105"/>
    <p:sldId id="772" r:id="rId106"/>
    <p:sldId id="773" r:id="rId107"/>
    <p:sldId id="774" r:id="rId108"/>
    <p:sldId id="775" r:id="rId109"/>
    <p:sldId id="776" r:id="rId110"/>
    <p:sldId id="777" r:id="rId111"/>
    <p:sldId id="778" r:id="rId112"/>
    <p:sldId id="779" r:id="rId113"/>
    <p:sldId id="780" r:id="rId114"/>
    <p:sldId id="781" r:id="rId115"/>
    <p:sldId id="782" r:id="rId116"/>
    <p:sldId id="783" r:id="rId117"/>
    <p:sldId id="784" r:id="rId118"/>
    <p:sldId id="785" r:id="rId119"/>
    <p:sldId id="786" r:id="rId120"/>
    <p:sldId id="787" r:id="rId121"/>
    <p:sldId id="788" r:id="rId122"/>
    <p:sldId id="789" r:id="rId123"/>
    <p:sldId id="790" r:id="rId124"/>
    <p:sldId id="791" r:id="rId125"/>
    <p:sldId id="792" r:id="rId126"/>
    <p:sldId id="793" r:id="rId127"/>
    <p:sldId id="794" r:id="rId128"/>
    <p:sldId id="795" r:id="rId129"/>
    <p:sldId id="796" r:id="rId130"/>
    <p:sldId id="797" r:id="rId131"/>
    <p:sldId id="798" r:id="rId132"/>
    <p:sldId id="799" r:id="rId133"/>
    <p:sldId id="800" r:id="rId134"/>
    <p:sldId id="801" r:id="rId135"/>
    <p:sldId id="802" r:id="rId136"/>
    <p:sldId id="803" r:id="rId137"/>
    <p:sldId id="804" r:id="rId138"/>
    <p:sldId id="805" r:id="rId139"/>
    <p:sldId id="806" r:id="rId140"/>
    <p:sldId id="807" r:id="rId141"/>
    <p:sldId id="808" r:id="rId142"/>
    <p:sldId id="809" r:id="rId143"/>
    <p:sldId id="810" r:id="rId144"/>
    <p:sldId id="811" r:id="rId145"/>
    <p:sldId id="812" r:id="rId146"/>
    <p:sldId id="813" r:id="rId147"/>
    <p:sldId id="814" r:id="rId148"/>
    <p:sldId id="815" r:id="rId149"/>
    <p:sldId id="816" r:id="rId150"/>
    <p:sldId id="817" r:id="rId151"/>
    <p:sldId id="818" r:id="rId152"/>
    <p:sldId id="819" r:id="rId153"/>
    <p:sldId id="820" r:id="rId154"/>
    <p:sldId id="821" r:id="rId155"/>
    <p:sldId id="822" r:id="rId156"/>
    <p:sldId id="823" r:id="rId157"/>
    <p:sldId id="824" r:id="rId158"/>
    <p:sldId id="825" r:id="rId159"/>
    <p:sldId id="826" r:id="rId160"/>
    <p:sldId id="827" r:id="rId161"/>
    <p:sldId id="828" r:id="rId162"/>
    <p:sldId id="829" r:id="rId163"/>
    <p:sldId id="830" r:id="rId164"/>
    <p:sldId id="831" r:id="rId165"/>
    <p:sldId id="302" r:id="rId166"/>
  </p:sldIdLst>
  <p:sldSz cx="12192000" cy="6858000"/>
  <p:notesSz cx="6858000" cy="9144000"/>
  <p:embeddedFontLst>
    <p:embeddedFont>
      <p:font typeface="Segoe UI Black" panose="020B0A02040204020203" pitchFamily="34" charset="0"/>
      <p:bold r:id="rId169"/>
      <p:boldItalic r:id="rId170"/>
    </p:embeddedFont>
    <p:embeddedFont>
      <p:font typeface="Roboto Condensed" panose="02000000000000000000" pitchFamily="2" charset="0"/>
      <p:regular r:id="rId171"/>
      <p:bold r:id="rId172"/>
      <p:italic r:id="rId173"/>
      <p:boldItalic r:id="rId174"/>
    </p:embeddedFont>
    <p:embeddedFont>
      <p:font typeface="Roboto Condensed Light" panose="02000000000000000000" pitchFamily="2" charset="0"/>
      <p:regular r:id="rId175"/>
      <p:bold r:id="rId176"/>
      <p:italic r:id="rId177"/>
      <p:boldItalic r:id="rId178"/>
    </p:embeddedFont>
    <p:embeddedFont>
      <p:font typeface="Wingdings 3" panose="05040102010807070707" pitchFamily="18" charset="2"/>
      <p:regular r:id="rId179"/>
    </p:embeddedFont>
    <p:embeddedFont>
      <p:font typeface="Trebuchet MS" panose="020B0603020202020204" pitchFamily="34" charset="0"/>
      <p:regular r:id="rId180"/>
      <p:bold r:id="rId181"/>
      <p:italic r:id="rId182"/>
      <p:boldItalic r:id="rId183"/>
    </p:embeddedFont>
    <p:embeddedFont>
      <p:font typeface="Arial Narrow" panose="020B0606020202030204" pitchFamily="34" charset="0"/>
      <p:regular r:id="rId184"/>
      <p:bold r:id="rId185"/>
      <p:italic r:id="rId186"/>
      <p:boldItalic r:id="rId187"/>
    </p:embeddedFont>
    <p:embeddedFont>
      <p:font typeface="Bahnschrift SemiBold Condensed" panose="020B0502040204020203" pitchFamily="34" charset="0"/>
      <p:bold r:id="rId188"/>
    </p:embeddedFont>
    <p:embeddedFont>
      <p:font typeface="DejaVu Sans" panose="020B0604020202020204" charset="0"/>
      <p:regular r:id="rId189"/>
    </p:embeddedFont>
    <p:embeddedFont>
      <p:font typeface="Calibri" panose="020F0502020204030204" pitchFamily="34" charset="0"/>
      <p:regular r:id="rId190"/>
      <p:bold r:id="rId191"/>
      <p:italic r:id="rId192"/>
      <p:boldItalic r:id="rId193"/>
    </p:embeddedFont>
    <p:embeddedFont>
      <p:font typeface="Consolas" panose="020B0609020204030204" pitchFamily="49" charset="0"/>
      <p:regular r:id="rId194"/>
      <p:bold r:id="rId195"/>
      <p:italic r:id="rId196"/>
      <p:boldItalic r:id="rId1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a6aR+qW7LVKX3Jh+BOamzQ==" hashData="7DXhQlg9uUXBomnjmgE/8iyDRra9rIPy3zCfqd8YnlRobrtb/PSg6iVjiv05G94PR+hKPQl+UtoLakkWpuJajw=="/>
  <p:extLst>
    <p:ext uri="{521415D9-36F7-43E2-AB2F-B90AF26B5E84}">
      <p14:sectionLst xmlns:p14="http://schemas.microsoft.com/office/powerpoint/2010/main">
        <p14:section name="Introduction" id="{A802EFE3-AB0E-43EF-A037-4ADA1F7F3BD7}">
          <p14:sldIdLst>
            <p14:sldId id="695"/>
            <p14:sldId id="696"/>
            <p14:sldId id="532"/>
            <p14:sldId id="687"/>
            <p14:sldId id="688"/>
          </p14:sldIdLst>
        </p14:section>
        <p14:section name="Serial Communication" id="{B767D746-C2A5-434E-AFFC-44E5DC3D2CCE}">
          <p14:sldIdLst>
            <p14:sldId id="533"/>
            <p14:sldId id="690"/>
            <p14:sldId id="691"/>
          </p14:sldIdLst>
        </p14:section>
        <p14:section name="UART" id="{7EBFFCE3-A14A-4BBB-8966-25B4C0C323F4}">
          <p14:sldIdLst>
            <p14:sldId id="536"/>
            <p14:sldId id="541"/>
            <p14:sldId id="542"/>
            <p14:sldId id="543"/>
            <p14:sldId id="544"/>
            <p14:sldId id="545"/>
            <p14:sldId id="546"/>
            <p14:sldId id="611"/>
            <p14:sldId id="547"/>
            <p14:sldId id="548"/>
            <p14:sldId id="549"/>
            <p14:sldId id="550"/>
            <p14:sldId id="551"/>
            <p14:sldId id="552"/>
            <p14:sldId id="553"/>
            <p14:sldId id="554"/>
            <p14:sldId id="555"/>
            <p14:sldId id="556"/>
            <p14:sldId id="673"/>
            <p14:sldId id="692"/>
            <p14:sldId id="694"/>
            <p14:sldId id="693"/>
          </p14:sldIdLst>
        </p14:section>
        <p14:section name="SPI" id="{2B582841-B487-4260-84B0-32D09A5A72B1}">
          <p14:sldIdLst>
            <p14:sldId id="558"/>
            <p14:sldId id="613"/>
            <p14:sldId id="559"/>
            <p14:sldId id="560"/>
            <p14:sldId id="561"/>
            <p14:sldId id="562"/>
            <p14:sldId id="685"/>
            <p14:sldId id="563"/>
            <p14:sldId id="564"/>
            <p14:sldId id="565"/>
            <p14:sldId id="566"/>
            <p14:sldId id="677"/>
            <p14:sldId id="678"/>
            <p14:sldId id="686"/>
            <p14:sldId id="684"/>
            <p14:sldId id="567"/>
            <p14:sldId id="679"/>
            <p14:sldId id="680"/>
            <p14:sldId id="681"/>
            <p14:sldId id="683"/>
          </p14:sldIdLst>
        </p14:section>
        <p14:section name="I2C" id="{6FF67DA1-0ABF-4D59-90C9-7D2680C4F56F}">
          <p14:sldIdLst>
            <p14:sldId id="571"/>
            <p14:sldId id="572"/>
            <p14:sldId id="573"/>
            <p14:sldId id="574"/>
            <p14:sldId id="575"/>
            <p14:sldId id="576"/>
            <p14:sldId id="577"/>
            <p14:sldId id="578"/>
            <p14:sldId id="579"/>
            <p14:sldId id="580"/>
            <p14:sldId id="581"/>
            <p14:sldId id="582"/>
            <p14:sldId id="583"/>
            <p14:sldId id="584"/>
          </p14:sldIdLst>
        </p14:section>
        <p14:section name="IoT Messaging Protocols" id="{D2C13C65-F483-4903-A99B-9CA9CB0863E2}">
          <p14:sldIdLst>
            <p14:sldId id="609"/>
            <p14:sldId id="585"/>
          </p14:sldIdLst>
        </p14:section>
        <p14:section name="MQTT" id="{41CF14DF-1C57-476A-8F5D-DB4AF411E210}">
          <p14:sldIdLst>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49"/>
            <p14:sldId id="654"/>
            <p14:sldId id="655"/>
            <p14:sldId id="656"/>
            <p14:sldId id="657"/>
            <p14:sldId id="658"/>
            <p14:sldId id="659"/>
            <p14:sldId id="660"/>
            <p14:sldId id="661"/>
          </p14:sldIdLst>
        </p14:section>
        <p14:section name="Sensors And Actuators" id="{4EB7AB5B-C742-48E0-B50C-72F06BD61C1E}">
          <p14:sldIdLst>
            <p14:sldId id="698"/>
            <p14:sldId id="766"/>
            <p14:sldId id="767"/>
            <p14:sldId id="768"/>
            <p14:sldId id="769"/>
            <p14:sldId id="770"/>
          </p14:sldIdLst>
        </p14:section>
        <p14:section name="Sensors" id="{08CFBFD9-1126-4613-B65D-76CB98AD180B}">
          <p14:sldIdLst>
            <p14:sldId id="771"/>
          </p14:sldIdLst>
        </p14:section>
        <p14:section name="LDR" id="{655C8A26-0B34-42D3-A1F2-101D218AAC4F}">
          <p14:sldIdLst>
            <p14:sldId id="772"/>
            <p14:sldId id="773"/>
            <p14:sldId id="774"/>
            <p14:sldId id="775"/>
            <p14:sldId id="776"/>
          </p14:sldIdLst>
        </p14:section>
        <p14:section name="Gas Sensor" id="{0D224114-E4AD-4065-9CB9-B2090E6B709A}">
          <p14:sldIdLst>
            <p14:sldId id="777"/>
            <p14:sldId id="778"/>
            <p14:sldId id="779"/>
            <p14:sldId id="780"/>
            <p14:sldId id="781"/>
            <p14:sldId id="782"/>
          </p14:sldIdLst>
        </p14:section>
        <p14:section name="Obstacle Sensor" id="{D2B3A859-A6C3-4CE0-B92F-6D617E9E48A3}">
          <p14:sldIdLst>
            <p14:sldId id="783"/>
            <p14:sldId id="784"/>
            <p14:sldId id="785"/>
            <p14:sldId id="786"/>
          </p14:sldIdLst>
        </p14:section>
        <p14:section name="Ultrasonic Distance Sensor" id="{50BA3D02-E7AA-4CE1-8B40-5CCE69DC395F}">
          <p14:sldIdLst>
            <p14:sldId id="787"/>
            <p14:sldId id="788"/>
            <p14:sldId id="789"/>
            <p14:sldId id="790"/>
            <p14:sldId id="791"/>
            <p14:sldId id="792"/>
            <p14:sldId id="793"/>
            <p14:sldId id="794"/>
            <p14:sldId id="795"/>
            <p14:sldId id="796"/>
            <p14:sldId id="797"/>
          </p14:sldIdLst>
        </p14:section>
        <p14:section name="HeartBeat Sensor" id="{0E71697B-4311-4355-B0DA-65F504DC5FA3}">
          <p14:sldIdLst>
            <p14:sldId id="798"/>
            <p14:sldId id="799"/>
            <p14:sldId id="800"/>
            <p14:sldId id="801"/>
            <p14:sldId id="802"/>
            <p14:sldId id="803"/>
            <p14:sldId id="804"/>
            <p14:sldId id="805"/>
            <p14:sldId id="806"/>
          </p14:sldIdLst>
        </p14:section>
        <p14:section name="Colour Sensor" id="{B125BE40-9986-4DDA-A874-F5F495155FC3}">
          <p14:sldIdLst>
            <p14:sldId id="807"/>
            <p14:sldId id="808"/>
            <p14:sldId id="809"/>
            <p14:sldId id="810"/>
            <p14:sldId id="811"/>
            <p14:sldId id="812"/>
            <p14:sldId id="813"/>
            <p14:sldId id="814"/>
            <p14:sldId id="815"/>
          </p14:sldIdLst>
        </p14:section>
        <p14:section name="GPS Sensor" id="{6D6FC35F-A615-474D-9644-78AB39DAC3FA}">
          <p14:sldIdLst>
            <p14:sldId id="816"/>
            <p14:sldId id="817"/>
            <p14:sldId id="818"/>
            <p14:sldId id="819"/>
            <p14:sldId id="820"/>
            <p14:sldId id="821"/>
            <p14:sldId id="822"/>
          </p14:sldIdLst>
        </p14:section>
        <p14:section name="pH Sensor" id="{FA3F954D-3022-44DE-8968-E182E71C4103}">
          <p14:sldIdLst>
            <p14:sldId id="823"/>
            <p14:sldId id="824"/>
            <p14:sldId id="825"/>
            <p14:sldId id="826"/>
            <p14:sldId id="827"/>
            <p14:sldId id="828"/>
          </p14:sldIdLst>
        </p14:section>
        <p14:section name="Summary" id="{99244393-C4F0-40FB-AA92-8BE03AF4706E}">
          <p14:sldIdLst>
            <p14:sldId id="829"/>
            <p14:sldId id="830"/>
            <p14:sldId id="831"/>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4742"/>
    <a:srgbClr val="1D9A78"/>
    <a:srgbClr val="FFFFFF"/>
    <a:srgbClr val="0D7393"/>
    <a:srgbClr val="002060"/>
    <a:srgbClr val="BC770B"/>
    <a:srgbClr val="8BC145"/>
    <a:srgbClr val="C00000"/>
    <a:srgbClr val="EAEAEA"/>
    <a:srgbClr val="558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43" autoAdjust="0"/>
    <p:restoredTop sz="94343" autoAdjust="0"/>
  </p:normalViewPr>
  <p:slideViewPr>
    <p:cSldViewPr snapToGrid="0">
      <p:cViewPr varScale="1">
        <p:scale>
          <a:sx n="82" d="100"/>
          <a:sy n="82" d="100"/>
        </p:scale>
        <p:origin x="898"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4" d="100"/>
          <a:sy n="54" d="100"/>
        </p:scale>
        <p:origin x="1944" y="4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2.fntdata"/><Relationship Id="rId191" Type="http://schemas.openxmlformats.org/officeDocument/2006/relationships/font" Target="fonts/font2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3.fntdata"/><Relationship Id="rId192" Type="http://schemas.openxmlformats.org/officeDocument/2006/relationships/font" Target="fonts/font2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14.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4.fntdata"/><Relationship Id="rId193" Type="http://schemas.openxmlformats.org/officeDocument/2006/relationships/font" Target="fonts/font25.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5.fntdata"/><Relationship Id="rId194" Type="http://schemas.openxmlformats.org/officeDocument/2006/relationships/font" Target="fonts/font26.fntdata"/><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6.fntdata"/><Relationship Id="rId189"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6.fntdata"/><Relationship Id="rId179" Type="http://schemas.openxmlformats.org/officeDocument/2006/relationships/font" Target="fonts/font11.fntdata"/><Relationship Id="rId195" Type="http://schemas.openxmlformats.org/officeDocument/2006/relationships/font" Target="fonts/font27.fntdata"/><Relationship Id="rId190" Type="http://schemas.openxmlformats.org/officeDocument/2006/relationships/font" Target="fonts/font2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1.fntdata"/><Relationship Id="rId18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2.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7.fntdata"/><Relationship Id="rId196" Type="http://schemas.openxmlformats.org/officeDocument/2006/relationships/font" Target="fonts/font28.fntdata"/><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18.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8.fntdata"/><Relationship Id="rId197" Type="http://schemas.openxmlformats.org/officeDocument/2006/relationships/font" Target="fonts/font29.fntdata"/><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19.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9.fntdata"/><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notesMaster" Target="notesMasters/notesMaster1.xml"/><Relationship Id="rId188" Type="http://schemas.openxmlformats.org/officeDocument/2006/relationships/font" Target="fonts/font20.fntdata"/><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A51832-AA24-4EFD-9C05-4779FBF52253}" type="doc">
      <dgm:prSet loTypeId="urn:microsoft.com/office/officeart/2008/layout/VerticalCurvedList" loCatId="list" qsTypeId="urn:microsoft.com/office/officeart/2005/8/quickstyle/simple1" qsCatId="simple" csTypeId="urn:microsoft.com/office/officeart/2005/8/colors/colorful1" csCatId="colorful" phldr="1"/>
      <dgm:spPr/>
    </dgm:pt>
    <dgm:pt modelId="{FFB63C9A-CA12-47E7-965E-9BC9B3A131F2}">
      <dgm:prSet phldrT="[Text]"/>
      <dgm:spPr/>
      <dgm:t>
        <a:bodyPr/>
        <a:lstStyle/>
        <a:p>
          <a:r>
            <a:rPr lang="en-US" b="1" spc="-1" dirty="0" smtClean="0">
              <a:latin typeface="Roboto Condensed"/>
            </a:rPr>
            <a:t>Serial Communication - UART</a:t>
          </a:r>
          <a:endParaRPr lang="en-IN" dirty="0"/>
        </a:p>
      </dgm:t>
    </dgm:pt>
    <dgm:pt modelId="{4F011AAA-70C8-428F-9A4A-A13AEC3FDEF4}" type="parTrans" cxnId="{C5E5DD06-18E6-4E1B-AC72-6AD625D35B36}">
      <dgm:prSet/>
      <dgm:spPr/>
      <dgm:t>
        <a:bodyPr/>
        <a:lstStyle/>
        <a:p>
          <a:endParaRPr lang="en-IN"/>
        </a:p>
      </dgm:t>
    </dgm:pt>
    <dgm:pt modelId="{649FEED1-C0CC-48BA-9814-FA12E89D543B}" type="sibTrans" cxnId="{C5E5DD06-18E6-4E1B-AC72-6AD625D35B36}">
      <dgm:prSet/>
      <dgm:spPr/>
      <dgm:t>
        <a:bodyPr/>
        <a:lstStyle/>
        <a:p>
          <a:endParaRPr lang="en-IN"/>
        </a:p>
      </dgm:t>
    </dgm:pt>
    <dgm:pt modelId="{3835D3D8-0544-4E05-BF55-7CFC0F72D125}">
      <dgm:prSet/>
      <dgm:spPr/>
      <dgm:t>
        <a:bodyPr/>
        <a:lstStyle/>
        <a:p>
          <a:r>
            <a:rPr lang="en-US" b="1" spc="-1" dirty="0" smtClean="0">
              <a:latin typeface="Roboto Condensed"/>
            </a:rPr>
            <a:t>I2C Protocol</a:t>
          </a:r>
          <a:endParaRPr lang="en-US" b="1" spc="-1" dirty="0">
            <a:latin typeface="Roboto Condensed"/>
          </a:endParaRPr>
        </a:p>
      </dgm:t>
    </dgm:pt>
    <dgm:pt modelId="{66356355-785B-4F68-9937-139BB79F09A2}" type="parTrans" cxnId="{61F885B5-12E6-4B50-95AF-7C8987CA261D}">
      <dgm:prSet/>
      <dgm:spPr/>
      <dgm:t>
        <a:bodyPr/>
        <a:lstStyle/>
        <a:p>
          <a:endParaRPr lang="en-IN"/>
        </a:p>
      </dgm:t>
    </dgm:pt>
    <dgm:pt modelId="{65A08D86-6F12-473C-A77D-77BD343FC0C5}" type="sibTrans" cxnId="{61F885B5-12E6-4B50-95AF-7C8987CA261D}">
      <dgm:prSet/>
      <dgm:spPr/>
      <dgm:t>
        <a:bodyPr/>
        <a:lstStyle/>
        <a:p>
          <a:endParaRPr lang="en-IN"/>
        </a:p>
      </dgm:t>
    </dgm:pt>
    <dgm:pt modelId="{E030B232-934A-4622-B021-C7C50704AF8E}">
      <dgm:prSet/>
      <dgm:spPr/>
      <dgm:t>
        <a:bodyPr/>
        <a:lstStyle/>
        <a:p>
          <a:r>
            <a:rPr lang="en-US" b="1" spc="-1" dirty="0" smtClean="0">
              <a:latin typeface="Roboto Condensed"/>
            </a:rPr>
            <a:t>MQTT Protocol</a:t>
          </a:r>
          <a:endParaRPr lang="en-US" b="1" spc="-1" dirty="0">
            <a:latin typeface="Roboto Condensed"/>
          </a:endParaRPr>
        </a:p>
      </dgm:t>
    </dgm:pt>
    <dgm:pt modelId="{20D12355-3250-4484-B16D-DCEB08DE16C5}" type="parTrans" cxnId="{BEBFBCF4-8EEC-4ABD-82F1-875304512D95}">
      <dgm:prSet/>
      <dgm:spPr/>
      <dgm:t>
        <a:bodyPr/>
        <a:lstStyle/>
        <a:p>
          <a:endParaRPr lang="en-IN"/>
        </a:p>
      </dgm:t>
    </dgm:pt>
    <dgm:pt modelId="{80C2967D-DE26-4C20-B00F-C1C5D6D83BE4}" type="sibTrans" cxnId="{BEBFBCF4-8EEC-4ABD-82F1-875304512D95}">
      <dgm:prSet/>
      <dgm:spPr/>
      <dgm:t>
        <a:bodyPr/>
        <a:lstStyle/>
        <a:p>
          <a:endParaRPr lang="en-IN"/>
        </a:p>
      </dgm:t>
    </dgm:pt>
    <dgm:pt modelId="{6E1AD1BE-615C-45F6-A54E-5F99AA3CC306}">
      <dgm:prSet/>
      <dgm:spPr/>
      <dgm:t>
        <a:bodyPr/>
        <a:lstStyle/>
        <a:p>
          <a:r>
            <a:rPr lang="en-US" b="1" spc="-1" dirty="0" smtClean="0">
              <a:latin typeface="Roboto Condensed"/>
            </a:rPr>
            <a:t>Sensors and Sensor Modules interfacing</a:t>
          </a:r>
          <a:endParaRPr lang="en-IN" b="1" spc="-1" dirty="0">
            <a:latin typeface="Roboto Condensed"/>
          </a:endParaRPr>
        </a:p>
      </dgm:t>
    </dgm:pt>
    <dgm:pt modelId="{BB48F87B-7774-4B12-9893-64639BC89245}" type="parTrans" cxnId="{3D4A60B5-8702-4E01-9709-05C80796B4BA}">
      <dgm:prSet/>
      <dgm:spPr/>
      <dgm:t>
        <a:bodyPr/>
        <a:lstStyle/>
        <a:p>
          <a:endParaRPr lang="en-IN"/>
        </a:p>
      </dgm:t>
    </dgm:pt>
    <dgm:pt modelId="{941B16DC-B1D8-4849-A3FC-2349D8957238}" type="sibTrans" cxnId="{3D4A60B5-8702-4E01-9709-05C80796B4BA}">
      <dgm:prSet/>
      <dgm:spPr/>
      <dgm:t>
        <a:bodyPr/>
        <a:lstStyle/>
        <a:p>
          <a:endParaRPr lang="en-IN"/>
        </a:p>
      </dgm:t>
    </dgm:pt>
    <dgm:pt modelId="{4C26155F-6608-4BF5-94E3-9E5BA10542F0}">
      <dgm:prSet phldrT="[Text]"/>
      <dgm:spPr/>
      <dgm:t>
        <a:bodyPr/>
        <a:lstStyle/>
        <a:p>
          <a:r>
            <a:rPr lang="en-IN" b="1" spc="-1" dirty="0" smtClean="0">
              <a:latin typeface="Roboto Condensed"/>
            </a:rPr>
            <a:t>IoT Data communication and Interfacing</a:t>
          </a:r>
          <a:endParaRPr lang="en-IN" b="1" spc="-1" dirty="0">
            <a:latin typeface="Roboto Condensed"/>
          </a:endParaRPr>
        </a:p>
      </dgm:t>
    </dgm:pt>
    <dgm:pt modelId="{30A6C710-C79E-4938-8FB8-8360FEC85AB3}" type="parTrans" cxnId="{B28AD0D2-4588-482E-858D-7F164194DCEE}">
      <dgm:prSet/>
      <dgm:spPr/>
      <dgm:t>
        <a:bodyPr/>
        <a:lstStyle/>
        <a:p>
          <a:endParaRPr lang="en-IN"/>
        </a:p>
      </dgm:t>
    </dgm:pt>
    <dgm:pt modelId="{A5F9C50B-8FA3-4B80-99CC-362E25652EC0}" type="sibTrans" cxnId="{B28AD0D2-4588-482E-858D-7F164194DCEE}">
      <dgm:prSet/>
      <dgm:spPr/>
      <dgm:t>
        <a:bodyPr/>
        <a:lstStyle/>
        <a:p>
          <a:endParaRPr lang="en-IN"/>
        </a:p>
      </dgm:t>
    </dgm:pt>
    <dgm:pt modelId="{6A7AFA96-1F00-4483-AACC-3CBB85E9FCB7}">
      <dgm:prSet phldrT="[Text]"/>
      <dgm:spPr/>
      <dgm:t>
        <a:bodyPr/>
        <a:lstStyle/>
        <a:p>
          <a:r>
            <a:rPr lang="en-US" b="1" spc="-1" dirty="0" smtClean="0">
              <a:latin typeface="Roboto Condensed"/>
            </a:rPr>
            <a:t>SPI Protocol</a:t>
          </a:r>
          <a:endParaRPr lang="en-IN" dirty="0"/>
        </a:p>
      </dgm:t>
    </dgm:pt>
    <dgm:pt modelId="{DA7E753D-AE32-430A-9593-48690A6627E2}" type="parTrans" cxnId="{1C825945-3983-41AA-AB99-673780ACD063}">
      <dgm:prSet/>
      <dgm:spPr/>
    </dgm:pt>
    <dgm:pt modelId="{54F340BE-F676-4AED-98F0-CCA2F044B6FD}" type="sibTrans" cxnId="{1C825945-3983-41AA-AB99-673780ACD063}">
      <dgm:prSet/>
      <dgm:spPr/>
    </dgm:pt>
    <dgm:pt modelId="{4B3FE7D1-4C5E-4541-87E7-F028E1E8BDBF}" type="pres">
      <dgm:prSet presAssocID="{BEA51832-AA24-4EFD-9C05-4779FBF52253}" presName="Name0" presStyleCnt="0">
        <dgm:presLayoutVars>
          <dgm:chMax val="7"/>
          <dgm:chPref val="7"/>
          <dgm:dir/>
        </dgm:presLayoutVars>
      </dgm:prSet>
      <dgm:spPr/>
    </dgm:pt>
    <dgm:pt modelId="{81995007-6540-44F6-B8DA-BA583D821798}" type="pres">
      <dgm:prSet presAssocID="{BEA51832-AA24-4EFD-9C05-4779FBF52253}" presName="Name1" presStyleCnt="0"/>
      <dgm:spPr/>
    </dgm:pt>
    <dgm:pt modelId="{A3DAE481-CF16-41F8-B72B-D6B9B80C9999}" type="pres">
      <dgm:prSet presAssocID="{BEA51832-AA24-4EFD-9C05-4779FBF52253}" presName="cycle" presStyleCnt="0"/>
      <dgm:spPr/>
    </dgm:pt>
    <dgm:pt modelId="{8EA3CB15-8EEC-4667-987B-826FE99D0F60}" type="pres">
      <dgm:prSet presAssocID="{BEA51832-AA24-4EFD-9C05-4779FBF52253}" presName="srcNode" presStyleLbl="node1" presStyleIdx="0" presStyleCnt="6"/>
      <dgm:spPr/>
    </dgm:pt>
    <dgm:pt modelId="{05F64EAD-603A-4E32-B94E-0C9104562377}" type="pres">
      <dgm:prSet presAssocID="{BEA51832-AA24-4EFD-9C05-4779FBF52253}" presName="conn" presStyleLbl="parChTrans1D2" presStyleIdx="0" presStyleCnt="1"/>
      <dgm:spPr/>
      <dgm:t>
        <a:bodyPr/>
        <a:lstStyle/>
        <a:p>
          <a:endParaRPr lang="en-IN"/>
        </a:p>
      </dgm:t>
    </dgm:pt>
    <dgm:pt modelId="{7B790EA5-DE6C-4846-BEC3-92C13849E586}" type="pres">
      <dgm:prSet presAssocID="{BEA51832-AA24-4EFD-9C05-4779FBF52253}" presName="extraNode" presStyleLbl="node1" presStyleIdx="0" presStyleCnt="6"/>
      <dgm:spPr/>
    </dgm:pt>
    <dgm:pt modelId="{9500D5B4-BFCE-4CCD-9199-807B68BA00E1}" type="pres">
      <dgm:prSet presAssocID="{BEA51832-AA24-4EFD-9C05-4779FBF52253}" presName="dstNode" presStyleLbl="node1" presStyleIdx="0" presStyleCnt="6"/>
      <dgm:spPr/>
    </dgm:pt>
    <dgm:pt modelId="{B891F615-B05F-4888-A1AD-494CBCDC4873}" type="pres">
      <dgm:prSet presAssocID="{4C26155F-6608-4BF5-94E3-9E5BA10542F0}" presName="text_1" presStyleLbl="node1" presStyleIdx="0" presStyleCnt="6">
        <dgm:presLayoutVars>
          <dgm:bulletEnabled val="1"/>
        </dgm:presLayoutVars>
      </dgm:prSet>
      <dgm:spPr/>
      <dgm:t>
        <a:bodyPr/>
        <a:lstStyle/>
        <a:p>
          <a:endParaRPr lang="en-IN"/>
        </a:p>
      </dgm:t>
    </dgm:pt>
    <dgm:pt modelId="{8976EAAB-1EFB-4A3C-A7CD-226638CE2848}" type="pres">
      <dgm:prSet presAssocID="{4C26155F-6608-4BF5-94E3-9E5BA10542F0}" presName="accent_1" presStyleCnt="0"/>
      <dgm:spPr/>
    </dgm:pt>
    <dgm:pt modelId="{4522FFAE-84B1-456D-8035-1B4CD02A368A}" type="pres">
      <dgm:prSet presAssocID="{4C26155F-6608-4BF5-94E3-9E5BA10542F0}" presName="accentRepeatNode" presStyleLbl="solidFgAcc1" presStyleIdx="0" presStyleCnt="6"/>
      <dgm:spPr/>
    </dgm:pt>
    <dgm:pt modelId="{87F87D1A-F29B-40F2-8F4A-16A8FD0C14EC}" type="pres">
      <dgm:prSet presAssocID="{FFB63C9A-CA12-47E7-965E-9BC9B3A131F2}" presName="text_2" presStyleLbl="node1" presStyleIdx="1" presStyleCnt="6">
        <dgm:presLayoutVars>
          <dgm:bulletEnabled val="1"/>
        </dgm:presLayoutVars>
      </dgm:prSet>
      <dgm:spPr/>
      <dgm:t>
        <a:bodyPr/>
        <a:lstStyle/>
        <a:p>
          <a:endParaRPr lang="en-IN"/>
        </a:p>
      </dgm:t>
    </dgm:pt>
    <dgm:pt modelId="{C8415B26-3A0A-4906-A156-32C26183D0DE}" type="pres">
      <dgm:prSet presAssocID="{FFB63C9A-CA12-47E7-965E-9BC9B3A131F2}" presName="accent_2" presStyleCnt="0"/>
      <dgm:spPr/>
    </dgm:pt>
    <dgm:pt modelId="{F6398A67-A172-4E1C-966D-6961A96BEDA0}" type="pres">
      <dgm:prSet presAssocID="{FFB63C9A-CA12-47E7-965E-9BC9B3A131F2}" presName="accentRepeatNode" presStyleLbl="solidFgAcc1" presStyleIdx="1" presStyleCnt="6"/>
      <dgm:spPr/>
    </dgm:pt>
    <dgm:pt modelId="{B90041CE-AD9C-4D45-B118-7E919854FC75}" type="pres">
      <dgm:prSet presAssocID="{6A7AFA96-1F00-4483-AACC-3CBB85E9FCB7}" presName="text_3" presStyleLbl="node1" presStyleIdx="2" presStyleCnt="6">
        <dgm:presLayoutVars>
          <dgm:bulletEnabled val="1"/>
        </dgm:presLayoutVars>
      </dgm:prSet>
      <dgm:spPr/>
      <dgm:t>
        <a:bodyPr/>
        <a:lstStyle/>
        <a:p>
          <a:endParaRPr lang="en-US"/>
        </a:p>
      </dgm:t>
    </dgm:pt>
    <dgm:pt modelId="{A6A5AC5C-D476-4B9F-B24C-2C3A1973842F}" type="pres">
      <dgm:prSet presAssocID="{6A7AFA96-1F00-4483-AACC-3CBB85E9FCB7}" presName="accent_3" presStyleCnt="0"/>
      <dgm:spPr/>
    </dgm:pt>
    <dgm:pt modelId="{01947537-6F6A-408B-9CAA-A2E63D0BC56F}" type="pres">
      <dgm:prSet presAssocID="{6A7AFA96-1F00-4483-AACC-3CBB85E9FCB7}" presName="accentRepeatNode" presStyleLbl="solidFgAcc1" presStyleIdx="2" presStyleCnt="6"/>
      <dgm:spPr/>
    </dgm:pt>
    <dgm:pt modelId="{BA386BA3-D236-42D3-96BC-F4C39655C3C9}" type="pres">
      <dgm:prSet presAssocID="{3835D3D8-0544-4E05-BF55-7CFC0F72D125}" presName="text_4" presStyleLbl="node1" presStyleIdx="3" presStyleCnt="6">
        <dgm:presLayoutVars>
          <dgm:bulletEnabled val="1"/>
        </dgm:presLayoutVars>
      </dgm:prSet>
      <dgm:spPr/>
      <dgm:t>
        <a:bodyPr/>
        <a:lstStyle/>
        <a:p>
          <a:endParaRPr lang="en-US"/>
        </a:p>
      </dgm:t>
    </dgm:pt>
    <dgm:pt modelId="{A278DBE4-BC91-4770-90BD-12B730A37FA0}" type="pres">
      <dgm:prSet presAssocID="{3835D3D8-0544-4E05-BF55-7CFC0F72D125}" presName="accent_4" presStyleCnt="0"/>
      <dgm:spPr/>
    </dgm:pt>
    <dgm:pt modelId="{DE6FEF85-CFEA-4EC2-B32A-69A5539EEB86}" type="pres">
      <dgm:prSet presAssocID="{3835D3D8-0544-4E05-BF55-7CFC0F72D125}" presName="accentRepeatNode" presStyleLbl="solidFgAcc1" presStyleIdx="3" presStyleCnt="6"/>
      <dgm:spPr/>
    </dgm:pt>
    <dgm:pt modelId="{8982B8CD-C06D-4B5D-8FAB-34DCB631BB02}" type="pres">
      <dgm:prSet presAssocID="{E030B232-934A-4622-B021-C7C50704AF8E}" presName="text_5" presStyleLbl="node1" presStyleIdx="4" presStyleCnt="6">
        <dgm:presLayoutVars>
          <dgm:bulletEnabled val="1"/>
        </dgm:presLayoutVars>
      </dgm:prSet>
      <dgm:spPr/>
      <dgm:t>
        <a:bodyPr/>
        <a:lstStyle/>
        <a:p>
          <a:endParaRPr lang="en-US"/>
        </a:p>
      </dgm:t>
    </dgm:pt>
    <dgm:pt modelId="{ECD2387D-4A02-411B-B37B-B68F36D7CB16}" type="pres">
      <dgm:prSet presAssocID="{E030B232-934A-4622-B021-C7C50704AF8E}" presName="accent_5" presStyleCnt="0"/>
      <dgm:spPr/>
    </dgm:pt>
    <dgm:pt modelId="{12A9611B-1B8B-4071-A570-49A7A28D48BA}" type="pres">
      <dgm:prSet presAssocID="{E030B232-934A-4622-B021-C7C50704AF8E}" presName="accentRepeatNode" presStyleLbl="solidFgAcc1" presStyleIdx="4" presStyleCnt="6"/>
      <dgm:spPr/>
    </dgm:pt>
    <dgm:pt modelId="{3D4AAF98-BBA9-49B9-A5A3-24A6485D973D}" type="pres">
      <dgm:prSet presAssocID="{6E1AD1BE-615C-45F6-A54E-5F99AA3CC306}" presName="text_6" presStyleLbl="node1" presStyleIdx="5" presStyleCnt="6">
        <dgm:presLayoutVars>
          <dgm:bulletEnabled val="1"/>
        </dgm:presLayoutVars>
      </dgm:prSet>
      <dgm:spPr/>
      <dgm:t>
        <a:bodyPr/>
        <a:lstStyle/>
        <a:p>
          <a:endParaRPr lang="en-US"/>
        </a:p>
      </dgm:t>
    </dgm:pt>
    <dgm:pt modelId="{A24ACE42-5448-45DA-8D65-3F7F18288A53}" type="pres">
      <dgm:prSet presAssocID="{6E1AD1BE-615C-45F6-A54E-5F99AA3CC306}" presName="accent_6" presStyleCnt="0"/>
      <dgm:spPr/>
    </dgm:pt>
    <dgm:pt modelId="{BEC33777-8DE3-4BB8-8AF1-C17D92D94FD9}" type="pres">
      <dgm:prSet presAssocID="{6E1AD1BE-615C-45F6-A54E-5F99AA3CC306}" presName="accentRepeatNode" presStyleLbl="solidFgAcc1" presStyleIdx="5" presStyleCnt="6"/>
      <dgm:spPr/>
    </dgm:pt>
  </dgm:ptLst>
  <dgm:cxnLst>
    <dgm:cxn modelId="{61F885B5-12E6-4B50-95AF-7C8987CA261D}" srcId="{BEA51832-AA24-4EFD-9C05-4779FBF52253}" destId="{3835D3D8-0544-4E05-BF55-7CFC0F72D125}" srcOrd="3" destOrd="0" parTransId="{66356355-785B-4F68-9937-139BB79F09A2}" sibTransId="{65A08D86-6F12-473C-A77D-77BD343FC0C5}"/>
    <dgm:cxn modelId="{9BC306DA-AD81-4D26-80C9-6168804A8AEF}" type="presOf" srcId="{E030B232-934A-4622-B021-C7C50704AF8E}" destId="{8982B8CD-C06D-4B5D-8FAB-34DCB631BB02}" srcOrd="0" destOrd="0" presId="urn:microsoft.com/office/officeart/2008/layout/VerticalCurvedList"/>
    <dgm:cxn modelId="{3D4A60B5-8702-4E01-9709-05C80796B4BA}" srcId="{BEA51832-AA24-4EFD-9C05-4779FBF52253}" destId="{6E1AD1BE-615C-45F6-A54E-5F99AA3CC306}" srcOrd="5" destOrd="0" parTransId="{BB48F87B-7774-4B12-9893-64639BC89245}" sibTransId="{941B16DC-B1D8-4849-A3FC-2349D8957238}"/>
    <dgm:cxn modelId="{861A6F81-4442-43B8-B9EE-23DD9AEA4788}" type="presOf" srcId="{6A7AFA96-1F00-4483-AACC-3CBB85E9FCB7}" destId="{B90041CE-AD9C-4D45-B118-7E919854FC75}" srcOrd="0" destOrd="0" presId="urn:microsoft.com/office/officeart/2008/layout/VerticalCurvedList"/>
    <dgm:cxn modelId="{1C825945-3983-41AA-AB99-673780ACD063}" srcId="{BEA51832-AA24-4EFD-9C05-4779FBF52253}" destId="{6A7AFA96-1F00-4483-AACC-3CBB85E9FCB7}" srcOrd="2" destOrd="0" parTransId="{DA7E753D-AE32-430A-9593-48690A6627E2}" sibTransId="{54F340BE-F676-4AED-98F0-CCA2F044B6FD}"/>
    <dgm:cxn modelId="{BEBFBCF4-8EEC-4ABD-82F1-875304512D95}" srcId="{BEA51832-AA24-4EFD-9C05-4779FBF52253}" destId="{E030B232-934A-4622-B021-C7C50704AF8E}" srcOrd="4" destOrd="0" parTransId="{20D12355-3250-4484-B16D-DCEB08DE16C5}" sibTransId="{80C2967D-DE26-4C20-B00F-C1C5D6D83BE4}"/>
    <dgm:cxn modelId="{246296D5-2777-42F8-B447-9ABCF66C0A28}" type="presOf" srcId="{4C26155F-6608-4BF5-94E3-9E5BA10542F0}" destId="{B891F615-B05F-4888-A1AD-494CBCDC4873}" srcOrd="0" destOrd="0" presId="urn:microsoft.com/office/officeart/2008/layout/VerticalCurvedList"/>
    <dgm:cxn modelId="{C5E5DD06-18E6-4E1B-AC72-6AD625D35B36}" srcId="{BEA51832-AA24-4EFD-9C05-4779FBF52253}" destId="{FFB63C9A-CA12-47E7-965E-9BC9B3A131F2}" srcOrd="1" destOrd="0" parTransId="{4F011AAA-70C8-428F-9A4A-A13AEC3FDEF4}" sibTransId="{649FEED1-C0CC-48BA-9814-FA12E89D543B}"/>
    <dgm:cxn modelId="{2F508FC1-430F-4BA2-AC26-0CE8CA6D19BE}" type="presOf" srcId="{6E1AD1BE-615C-45F6-A54E-5F99AA3CC306}" destId="{3D4AAF98-BBA9-49B9-A5A3-24A6485D973D}" srcOrd="0" destOrd="0" presId="urn:microsoft.com/office/officeart/2008/layout/VerticalCurvedList"/>
    <dgm:cxn modelId="{4BCBB65C-C80E-4964-A179-7C287230AAD6}" type="presOf" srcId="{3835D3D8-0544-4E05-BF55-7CFC0F72D125}" destId="{BA386BA3-D236-42D3-96BC-F4C39655C3C9}" srcOrd="0" destOrd="0" presId="urn:microsoft.com/office/officeart/2008/layout/VerticalCurvedList"/>
    <dgm:cxn modelId="{9332F045-AAFA-42DD-B061-11AFF00A5AEE}" type="presOf" srcId="{A5F9C50B-8FA3-4B80-99CC-362E25652EC0}" destId="{05F64EAD-603A-4E32-B94E-0C9104562377}" srcOrd="0" destOrd="0" presId="urn:microsoft.com/office/officeart/2008/layout/VerticalCurvedList"/>
    <dgm:cxn modelId="{C990EED3-FB5D-4DD9-A62E-1C2A63629950}" type="presOf" srcId="{BEA51832-AA24-4EFD-9C05-4779FBF52253}" destId="{4B3FE7D1-4C5E-4541-87E7-F028E1E8BDBF}" srcOrd="0" destOrd="0" presId="urn:microsoft.com/office/officeart/2008/layout/VerticalCurvedList"/>
    <dgm:cxn modelId="{6019938C-CEB3-45D2-A0E3-7E54F83D5301}" type="presOf" srcId="{FFB63C9A-CA12-47E7-965E-9BC9B3A131F2}" destId="{87F87D1A-F29B-40F2-8F4A-16A8FD0C14EC}" srcOrd="0" destOrd="0" presId="urn:microsoft.com/office/officeart/2008/layout/VerticalCurvedList"/>
    <dgm:cxn modelId="{B28AD0D2-4588-482E-858D-7F164194DCEE}" srcId="{BEA51832-AA24-4EFD-9C05-4779FBF52253}" destId="{4C26155F-6608-4BF5-94E3-9E5BA10542F0}" srcOrd="0" destOrd="0" parTransId="{30A6C710-C79E-4938-8FB8-8360FEC85AB3}" sibTransId="{A5F9C50B-8FA3-4B80-99CC-362E25652EC0}"/>
    <dgm:cxn modelId="{808F8629-0549-4319-8B6D-AAB8143F0D64}" type="presParOf" srcId="{4B3FE7D1-4C5E-4541-87E7-F028E1E8BDBF}" destId="{81995007-6540-44F6-B8DA-BA583D821798}" srcOrd="0" destOrd="0" presId="urn:microsoft.com/office/officeart/2008/layout/VerticalCurvedList"/>
    <dgm:cxn modelId="{D8BF4F64-2091-43AB-94AE-BF24DA4D8E29}" type="presParOf" srcId="{81995007-6540-44F6-B8DA-BA583D821798}" destId="{A3DAE481-CF16-41F8-B72B-D6B9B80C9999}" srcOrd="0" destOrd="0" presId="urn:microsoft.com/office/officeart/2008/layout/VerticalCurvedList"/>
    <dgm:cxn modelId="{9D7B9599-BDE4-42A2-92EA-0BFCA49EC5DC}" type="presParOf" srcId="{A3DAE481-CF16-41F8-B72B-D6B9B80C9999}" destId="{8EA3CB15-8EEC-4667-987B-826FE99D0F60}" srcOrd="0" destOrd="0" presId="urn:microsoft.com/office/officeart/2008/layout/VerticalCurvedList"/>
    <dgm:cxn modelId="{563F01AC-DC18-4CA3-95A5-DD303E30A423}" type="presParOf" srcId="{A3DAE481-CF16-41F8-B72B-D6B9B80C9999}" destId="{05F64EAD-603A-4E32-B94E-0C9104562377}" srcOrd="1" destOrd="0" presId="urn:microsoft.com/office/officeart/2008/layout/VerticalCurvedList"/>
    <dgm:cxn modelId="{97A9B6F8-5977-47C7-B08F-6706F91AF7B3}" type="presParOf" srcId="{A3DAE481-CF16-41F8-B72B-D6B9B80C9999}" destId="{7B790EA5-DE6C-4846-BEC3-92C13849E586}" srcOrd="2" destOrd="0" presId="urn:microsoft.com/office/officeart/2008/layout/VerticalCurvedList"/>
    <dgm:cxn modelId="{FDA3C427-A6F2-4667-8131-23B1A7793329}" type="presParOf" srcId="{A3DAE481-CF16-41F8-B72B-D6B9B80C9999}" destId="{9500D5B4-BFCE-4CCD-9199-807B68BA00E1}" srcOrd="3" destOrd="0" presId="urn:microsoft.com/office/officeart/2008/layout/VerticalCurvedList"/>
    <dgm:cxn modelId="{F21B1F65-2482-4AD1-B217-65376E040876}" type="presParOf" srcId="{81995007-6540-44F6-B8DA-BA583D821798}" destId="{B891F615-B05F-4888-A1AD-494CBCDC4873}" srcOrd="1" destOrd="0" presId="urn:microsoft.com/office/officeart/2008/layout/VerticalCurvedList"/>
    <dgm:cxn modelId="{3143E862-52CA-41DA-8939-B12068870F37}" type="presParOf" srcId="{81995007-6540-44F6-B8DA-BA583D821798}" destId="{8976EAAB-1EFB-4A3C-A7CD-226638CE2848}" srcOrd="2" destOrd="0" presId="urn:microsoft.com/office/officeart/2008/layout/VerticalCurvedList"/>
    <dgm:cxn modelId="{321589B4-1CC8-4292-A7A8-9EA471ED05C4}" type="presParOf" srcId="{8976EAAB-1EFB-4A3C-A7CD-226638CE2848}" destId="{4522FFAE-84B1-456D-8035-1B4CD02A368A}" srcOrd="0" destOrd="0" presId="urn:microsoft.com/office/officeart/2008/layout/VerticalCurvedList"/>
    <dgm:cxn modelId="{B594AADF-118D-4E2D-A959-EC37026ED47E}" type="presParOf" srcId="{81995007-6540-44F6-B8DA-BA583D821798}" destId="{87F87D1A-F29B-40F2-8F4A-16A8FD0C14EC}" srcOrd="3" destOrd="0" presId="urn:microsoft.com/office/officeart/2008/layout/VerticalCurvedList"/>
    <dgm:cxn modelId="{C6E292DC-A8F2-4859-AE86-1B132D679508}" type="presParOf" srcId="{81995007-6540-44F6-B8DA-BA583D821798}" destId="{C8415B26-3A0A-4906-A156-32C26183D0DE}" srcOrd="4" destOrd="0" presId="urn:microsoft.com/office/officeart/2008/layout/VerticalCurvedList"/>
    <dgm:cxn modelId="{FE19C4F9-454F-4671-A932-80FEC3E656D0}" type="presParOf" srcId="{C8415B26-3A0A-4906-A156-32C26183D0DE}" destId="{F6398A67-A172-4E1C-966D-6961A96BEDA0}" srcOrd="0" destOrd="0" presId="urn:microsoft.com/office/officeart/2008/layout/VerticalCurvedList"/>
    <dgm:cxn modelId="{F19408F9-A7E5-4094-BB37-DDA5970356E7}" type="presParOf" srcId="{81995007-6540-44F6-B8DA-BA583D821798}" destId="{B90041CE-AD9C-4D45-B118-7E919854FC75}" srcOrd="5" destOrd="0" presId="urn:microsoft.com/office/officeart/2008/layout/VerticalCurvedList"/>
    <dgm:cxn modelId="{93AF0250-255D-4A1D-94AD-84C1329AEACA}" type="presParOf" srcId="{81995007-6540-44F6-B8DA-BA583D821798}" destId="{A6A5AC5C-D476-4B9F-B24C-2C3A1973842F}" srcOrd="6" destOrd="0" presId="urn:microsoft.com/office/officeart/2008/layout/VerticalCurvedList"/>
    <dgm:cxn modelId="{293476FC-E0B4-40B4-9E8F-A1D085E2E302}" type="presParOf" srcId="{A6A5AC5C-D476-4B9F-B24C-2C3A1973842F}" destId="{01947537-6F6A-408B-9CAA-A2E63D0BC56F}" srcOrd="0" destOrd="0" presId="urn:microsoft.com/office/officeart/2008/layout/VerticalCurvedList"/>
    <dgm:cxn modelId="{2C668FCA-E8E0-451F-9ECF-9B088463B908}" type="presParOf" srcId="{81995007-6540-44F6-B8DA-BA583D821798}" destId="{BA386BA3-D236-42D3-96BC-F4C39655C3C9}" srcOrd="7" destOrd="0" presId="urn:microsoft.com/office/officeart/2008/layout/VerticalCurvedList"/>
    <dgm:cxn modelId="{F1DFC798-4098-4F16-A13D-18B0611754DC}" type="presParOf" srcId="{81995007-6540-44F6-B8DA-BA583D821798}" destId="{A278DBE4-BC91-4770-90BD-12B730A37FA0}" srcOrd="8" destOrd="0" presId="urn:microsoft.com/office/officeart/2008/layout/VerticalCurvedList"/>
    <dgm:cxn modelId="{F81ECEE0-5CBE-4415-ACEE-16597FF78645}" type="presParOf" srcId="{A278DBE4-BC91-4770-90BD-12B730A37FA0}" destId="{DE6FEF85-CFEA-4EC2-B32A-69A5539EEB86}" srcOrd="0" destOrd="0" presId="urn:microsoft.com/office/officeart/2008/layout/VerticalCurvedList"/>
    <dgm:cxn modelId="{924CEB79-14C3-4036-AD4E-7437C7958FA0}" type="presParOf" srcId="{81995007-6540-44F6-B8DA-BA583D821798}" destId="{8982B8CD-C06D-4B5D-8FAB-34DCB631BB02}" srcOrd="9" destOrd="0" presId="urn:microsoft.com/office/officeart/2008/layout/VerticalCurvedList"/>
    <dgm:cxn modelId="{234C772A-F35D-4837-80EB-EC695C44C288}" type="presParOf" srcId="{81995007-6540-44F6-B8DA-BA583D821798}" destId="{ECD2387D-4A02-411B-B37B-B68F36D7CB16}" srcOrd="10" destOrd="0" presId="urn:microsoft.com/office/officeart/2008/layout/VerticalCurvedList"/>
    <dgm:cxn modelId="{52C0934C-018A-4A81-BFB2-E53F712F7D5D}" type="presParOf" srcId="{ECD2387D-4A02-411B-B37B-B68F36D7CB16}" destId="{12A9611B-1B8B-4071-A570-49A7A28D48BA}" srcOrd="0" destOrd="0" presId="urn:microsoft.com/office/officeart/2008/layout/VerticalCurvedList"/>
    <dgm:cxn modelId="{83B097EE-75FB-4256-A6E3-D45925455641}" type="presParOf" srcId="{81995007-6540-44F6-B8DA-BA583D821798}" destId="{3D4AAF98-BBA9-49B9-A5A3-24A6485D973D}" srcOrd="11" destOrd="0" presId="urn:microsoft.com/office/officeart/2008/layout/VerticalCurvedList"/>
    <dgm:cxn modelId="{ECCC91E4-8502-48C0-A9FE-FD6ED6B07E86}" type="presParOf" srcId="{81995007-6540-44F6-B8DA-BA583D821798}" destId="{A24ACE42-5448-45DA-8D65-3F7F18288A53}" srcOrd="12" destOrd="0" presId="urn:microsoft.com/office/officeart/2008/layout/VerticalCurvedList"/>
    <dgm:cxn modelId="{24C8AA91-3FF2-4B6F-8903-E325AC2E915D}" type="presParOf" srcId="{A24ACE42-5448-45DA-8D65-3F7F18288A53}" destId="{BEC33777-8DE3-4BB8-8AF1-C17D92D94FD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A51832-AA24-4EFD-9C05-4779FBF52253}" type="doc">
      <dgm:prSet loTypeId="urn:diagrams.loki3.com/BracketList" loCatId="list" qsTypeId="urn:microsoft.com/office/officeart/2005/8/quickstyle/simple1" qsCatId="simple" csTypeId="urn:microsoft.com/office/officeart/2005/8/colors/colorful5" csCatId="colorful" phldr="1"/>
      <dgm:spPr/>
    </dgm:pt>
    <dgm:pt modelId="{4C26155F-6608-4BF5-94E3-9E5BA10542F0}">
      <dgm:prSet phldrT="[Text]"/>
      <dgm:spPr/>
      <dgm:t>
        <a:bodyPr/>
        <a:lstStyle/>
        <a:p>
          <a:r>
            <a:rPr lang="en-US" b="1" spc="-1" dirty="0" smtClean="0">
              <a:latin typeface="Roboto Condensed"/>
            </a:rPr>
            <a:t>IoT Data Communication Interfaces:</a:t>
          </a:r>
          <a:endParaRPr lang="en-IN" b="1" spc="-1" dirty="0">
            <a:latin typeface="Roboto Condensed"/>
          </a:endParaRPr>
        </a:p>
      </dgm:t>
    </dgm:pt>
    <dgm:pt modelId="{30A6C710-C79E-4938-8FB8-8360FEC85AB3}" type="parTrans" cxnId="{B28AD0D2-4588-482E-858D-7F164194DCEE}">
      <dgm:prSet/>
      <dgm:spPr/>
      <dgm:t>
        <a:bodyPr/>
        <a:lstStyle/>
        <a:p>
          <a:endParaRPr lang="en-IN"/>
        </a:p>
      </dgm:t>
    </dgm:pt>
    <dgm:pt modelId="{A5F9C50B-8FA3-4B80-99CC-362E25652EC0}" type="sibTrans" cxnId="{B28AD0D2-4588-482E-858D-7F164194DCEE}">
      <dgm:prSet/>
      <dgm:spPr/>
      <dgm:t>
        <a:bodyPr/>
        <a:lstStyle/>
        <a:p>
          <a:endParaRPr lang="en-IN"/>
        </a:p>
      </dgm:t>
    </dgm:pt>
    <dgm:pt modelId="{F43F40F3-A974-4DB0-ADF0-737695F9BBD5}">
      <dgm:prSet/>
      <dgm:spPr/>
      <dgm:t>
        <a:bodyPr/>
        <a:lstStyle/>
        <a:p>
          <a:r>
            <a:rPr lang="en-US" b="1" spc="-1" dirty="0" smtClean="0">
              <a:latin typeface="Roboto Condensed"/>
            </a:rPr>
            <a:t>IoT Messaging Protocols:</a:t>
          </a:r>
        </a:p>
      </dgm:t>
    </dgm:pt>
    <dgm:pt modelId="{F79C611B-D799-4821-BBDB-346AE456E7A6}" type="parTrans" cxnId="{83E6C3DB-ED94-41F2-ACD4-58A9FC43ACE6}">
      <dgm:prSet/>
      <dgm:spPr/>
      <dgm:t>
        <a:bodyPr/>
        <a:lstStyle/>
        <a:p>
          <a:endParaRPr lang="en-US"/>
        </a:p>
      </dgm:t>
    </dgm:pt>
    <dgm:pt modelId="{3D21CED5-DD89-4C46-86AF-734AFD3ECAE7}" type="sibTrans" cxnId="{83E6C3DB-ED94-41F2-ACD4-58A9FC43ACE6}">
      <dgm:prSet/>
      <dgm:spPr/>
      <dgm:t>
        <a:bodyPr/>
        <a:lstStyle/>
        <a:p>
          <a:endParaRPr lang="en-US"/>
        </a:p>
      </dgm:t>
    </dgm:pt>
    <dgm:pt modelId="{F0D2EA99-8156-4FB9-A7E8-84BCC5E8FB54}">
      <dgm:prSet/>
      <dgm:spPr/>
      <dgm:t>
        <a:bodyPr/>
        <a:lstStyle/>
        <a:p>
          <a:r>
            <a:rPr lang="en-US" b="1" spc="-1" dirty="0" smtClean="0">
              <a:latin typeface="Roboto Condensed"/>
            </a:rPr>
            <a:t>IoT Network Protocols:</a:t>
          </a:r>
        </a:p>
      </dgm:t>
    </dgm:pt>
    <dgm:pt modelId="{00D0EF92-3D27-4903-956A-0ACFB04303EC}" type="parTrans" cxnId="{E492A621-3288-4D19-83C8-CDAB8525B126}">
      <dgm:prSet/>
      <dgm:spPr/>
      <dgm:t>
        <a:bodyPr/>
        <a:lstStyle/>
        <a:p>
          <a:endParaRPr lang="en-US"/>
        </a:p>
      </dgm:t>
    </dgm:pt>
    <dgm:pt modelId="{F36C8DE5-E0AC-4C4B-A281-257D7AD29244}" type="sibTrans" cxnId="{E492A621-3288-4D19-83C8-CDAB8525B126}">
      <dgm:prSet/>
      <dgm:spPr/>
      <dgm:t>
        <a:bodyPr/>
        <a:lstStyle/>
        <a:p>
          <a:endParaRPr lang="en-US"/>
        </a:p>
      </dgm:t>
    </dgm:pt>
    <dgm:pt modelId="{03CCA176-EF8F-4B54-9A4D-04BED4A7F2F1}">
      <dgm:prSet/>
      <dgm:spPr/>
      <dgm:t>
        <a:bodyPr/>
        <a:lstStyle/>
        <a:p>
          <a:r>
            <a:rPr lang="en-US" b="1" spc="-1" dirty="0" smtClean="0">
              <a:latin typeface="Roboto Condensed"/>
            </a:rPr>
            <a:t>MQTT</a:t>
          </a:r>
        </a:p>
      </dgm:t>
    </dgm:pt>
    <dgm:pt modelId="{1C4CE577-DC9C-4620-8C0E-3D3FD843C866}" type="parTrans" cxnId="{9AEE6B7A-3139-4977-8CF9-D1A3EE96FECB}">
      <dgm:prSet/>
      <dgm:spPr/>
      <dgm:t>
        <a:bodyPr/>
        <a:lstStyle/>
        <a:p>
          <a:endParaRPr lang="en-US"/>
        </a:p>
      </dgm:t>
    </dgm:pt>
    <dgm:pt modelId="{61318C46-2A69-444C-805F-BF47F0EDCDAF}" type="sibTrans" cxnId="{9AEE6B7A-3139-4977-8CF9-D1A3EE96FECB}">
      <dgm:prSet/>
      <dgm:spPr/>
      <dgm:t>
        <a:bodyPr/>
        <a:lstStyle/>
        <a:p>
          <a:endParaRPr lang="en-US"/>
        </a:p>
      </dgm:t>
    </dgm:pt>
    <dgm:pt modelId="{034B090A-5992-4DCD-B2BC-090EC5D40D28}">
      <dgm:prSet/>
      <dgm:spPr/>
      <dgm:t>
        <a:bodyPr/>
        <a:lstStyle/>
        <a:p>
          <a:r>
            <a:rPr lang="en-US" b="1" spc="-1" dirty="0" smtClean="0">
              <a:latin typeface="Roboto Condensed"/>
            </a:rPr>
            <a:t>Bluetooth Low Energy</a:t>
          </a:r>
        </a:p>
      </dgm:t>
    </dgm:pt>
    <dgm:pt modelId="{FEFE68C0-93E4-44D1-8C01-6755790BD09D}" type="parTrans" cxnId="{0416B2D6-19D4-44D2-986A-FC0751AFF154}">
      <dgm:prSet/>
      <dgm:spPr/>
      <dgm:t>
        <a:bodyPr/>
        <a:lstStyle/>
        <a:p>
          <a:endParaRPr lang="en-US"/>
        </a:p>
      </dgm:t>
    </dgm:pt>
    <dgm:pt modelId="{D03F6CC8-E3B0-4B98-AADB-4EC196EC4148}" type="sibTrans" cxnId="{0416B2D6-19D4-44D2-986A-FC0751AFF154}">
      <dgm:prSet/>
      <dgm:spPr/>
      <dgm:t>
        <a:bodyPr/>
        <a:lstStyle/>
        <a:p>
          <a:endParaRPr lang="en-US"/>
        </a:p>
      </dgm:t>
    </dgm:pt>
    <dgm:pt modelId="{35816D91-1013-4753-9C25-931BDF0EBCBE}">
      <dgm:prSet phldrT="[Text]"/>
      <dgm:spPr/>
      <dgm:t>
        <a:bodyPr/>
        <a:lstStyle/>
        <a:p>
          <a:r>
            <a:rPr lang="en-US" b="1" spc="-1" dirty="0" smtClean="0">
              <a:latin typeface="Roboto Condensed"/>
            </a:rPr>
            <a:t>UART Serial communication</a:t>
          </a:r>
          <a:endParaRPr lang="en-IN" b="1" spc="-1" dirty="0">
            <a:latin typeface="Roboto Condensed"/>
          </a:endParaRPr>
        </a:p>
      </dgm:t>
    </dgm:pt>
    <dgm:pt modelId="{39F6F969-A5B4-42FF-AE29-AD455102778B}" type="sibTrans" cxnId="{DAEACF05-F01E-4383-BA9F-5D284C5A31B1}">
      <dgm:prSet/>
      <dgm:spPr/>
      <dgm:t>
        <a:bodyPr/>
        <a:lstStyle/>
        <a:p>
          <a:endParaRPr lang="en-US"/>
        </a:p>
      </dgm:t>
    </dgm:pt>
    <dgm:pt modelId="{2B14A5E7-64EC-4452-9CA1-F7801933BFF1}" type="parTrans" cxnId="{DAEACF05-F01E-4383-BA9F-5D284C5A31B1}">
      <dgm:prSet/>
      <dgm:spPr/>
      <dgm:t>
        <a:bodyPr/>
        <a:lstStyle/>
        <a:p>
          <a:endParaRPr lang="en-US"/>
        </a:p>
      </dgm:t>
    </dgm:pt>
    <dgm:pt modelId="{F64CFF2D-E47C-4D8D-A6F4-7C49656633FA}">
      <dgm:prSet phldrT="[Text]"/>
      <dgm:spPr/>
      <dgm:t>
        <a:bodyPr/>
        <a:lstStyle/>
        <a:p>
          <a:r>
            <a:rPr lang="en-US" b="1" spc="-1" dirty="0" smtClean="0">
              <a:latin typeface="Roboto Condensed"/>
            </a:rPr>
            <a:t>SPI</a:t>
          </a:r>
          <a:endParaRPr lang="en-IN" b="1" spc="-1" dirty="0">
            <a:latin typeface="Roboto Condensed"/>
          </a:endParaRPr>
        </a:p>
      </dgm:t>
    </dgm:pt>
    <dgm:pt modelId="{155464E8-E62A-4FBC-8B77-60E7753C0869}" type="parTrans" cxnId="{C274D782-B74E-4D48-9C08-A04B1FE7338B}">
      <dgm:prSet/>
      <dgm:spPr/>
      <dgm:t>
        <a:bodyPr/>
        <a:lstStyle/>
        <a:p>
          <a:endParaRPr lang="en-US"/>
        </a:p>
      </dgm:t>
    </dgm:pt>
    <dgm:pt modelId="{5D200DC3-86FF-42D5-9449-FB40A88AA6BE}" type="sibTrans" cxnId="{C274D782-B74E-4D48-9C08-A04B1FE7338B}">
      <dgm:prSet/>
      <dgm:spPr/>
      <dgm:t>
        <a:bodyPr/>
        <a:lstStyle/>
        <a:p>
          <a:endParaRPr lang="en-US"/>
        </a:p>
      </dgm:t>
    </dgm:pt>
    <dgm:pt modelId="{B23B0216-67E0-4EFD-A7A0-1D3A4F9DF0FB}">
      <dgm:prSet phldrT="[Text]"/>
      <dgm:spPr/>
      <dgm:t>
        <a:bodyPr/>
        <a:lstStyle/>
        <a:p>
          <a:r>
            <a:rPr lang="en-US" b="1" spc="-1" dirty="0" smtClean="0">
              <a:latin typeface="Roboto Condensed"/>
            </a:rPr>
            <a:t>I2C</a:t>
          </a:r>
          <a:endParaRPr lang="en-IN" b="1" spc="-1" dirty="0">
            <a:latin typeface="Roboto Condensed"/>
          </a:endParaRPr>
        </a:p>
      </dgm:t>
    </dgm:pt>
    <dgm:pt modelId="{789947D9-D7B1-4D00-9BCE-85E6B18ED572}" type="parTrans" cxnId="{AFE9DA10-E4E9-4693-870A-0EA0A42B4370}">
      <dgm:prSet/>
      <dgm:spPr/>
      <dgm:t>
        <a:bodyPr/>
        <a:lstStyle/>
        <a:p>
          <a:endParaRPr lang="en-US"/>
        </a:p>
      </dgm:t>
    </dgm:pt>
    <dgm:pt modelId="{99D4F673-B188-423B-9E51-1D379AFB07CE}" type="sibTrans" cxnId="{AFE9DA10-E4E9-4693-870A-0EA0A42B4370}">
      <dgm:prSet/>
      <dgm:spPr/>
      <dgm:t>
        <a:bodyPr/>
        <a:lstStyle/>
        <a:p>
          <a:endParaRPr lang="en-US"/>
        </a:p>
      </dgm:t>
    </dgm:pt>
    <dgm:pt modelId="{628FF880-E453-44FF-9374-24B5355B6BC6}">
      <dgm:prSet/>
      <dgm:spPr/>
      <dgm:t>
        <a:bodyPr/>
        <a:lstStyle/>
        <a:p>
          <a:r>
            <a:rPr lang="en-US" b="1" spc="-1" dirty="0" err="1" smtClean="0">
              <a:latin typeface="Roboto Condensed"/>
            </a:rPr>
            <a:t>CoAP</a:t>
          </a:r>
          <a:endParaRPr lang="en-US" b="1" spc="-1" dirty="0" smtClean="0">
            <a:latin typeface="Roboto Condensed"/>
          </a:endParaRPr>
        </a:p>
      </dgm:t>
    </dgm:pt>
    <dgm:pt modelId="{B61B5892-FD5E-4F01-B416-AEB48FB718A0}" type="parTrans" cxnId="{BB498871-41B8-497C-9AE2-FFD22279C7FB}">
      <dgm:prSet/>
      <dgm:spPr/>
      <dgm:t>
        <a:bodyPr/>
        <a:lstStyle/>
        <a:p>
          <a:endParaRPr lang="en-US"/>
        </a:p>
      </dgm:t>
    </dgm:pt>
    <dgm:pt modelId="{EE75C89C-D312-490B-B776-D1026A813D03}" type="sibTrans" cxnId="{BB498871-41B8-497C-9AE2-FFD22279C7FB}">
      <dgm:prSet/>
      <dgm:spPr/>
      <dgm:t>
        <a:bodyPr/>
        <a:lstStyle/>
        <a:p>
          <a:endParaRPr lang="en-US"/>
        </a:p>
      </dgm:t>
    </dgm:pt>
    <dgm:pt modelId="{5511AC3E-4D84-439D-AAC6-1217F6709011}">
      <dgm:prSet/>
      <dgm:spPr/>
      <dgm:t>
        <a:bodyPr/>
        <a:lstStyle/>
        <a:p>
          <a:r>
            <a:rPr lang="en-US" b="1" spc="-1" dirty="0" smtClean="0">
              <a:latin typeface="Roboto Condensed"/>
            </a:rPr>
            <a:t>AMQP</a:t>
          </a:r>
        </a:p>
      </dgm:t>
    </dgm:pt>
    <dgm:pt modelId="{5822B4F8-6EA4-4D9A-A8C8-CC9BAF629B32}" type="parTrans" cxnId="{1DC45436-49C2-4D5A-B273-678CBDF23A18}">
      <dgm:prSet/>
      <dgm:spPr/>
      <dgm:t>
        <a:bodyPr/>
        <a:lstStyle/>
        <a:p>
          <a:endParaRPr lang="en-US"/>
        </a:p>
      </dgm:t>
    </dgm:pt>
    <dgm:pt modelId="{3254F99D-9B4D-4CD5-B20E-F8848B28D1E8}" type="sibTrans" cxnId="{1DC45436-49C2-4D5A-B273-678CBDF23A18}">
      <dgm:prSet/>
      <dgm:spPr/>
      <dgm:t>
        <a:bodyPr/>
        <a:lstStyle/>
        <a:p>
          <a:endParaRPr lang="en-US"/>
        </a:p>
      </dgm:t>
    </dgm:pt>
    <dgm:pt modelId="{50D8A5F8-F46F-462A-A329-35892E614906}">
      <dgm:prSet/>
      <dgm:spPr/>
      <dgm:t>
        <a:bodyPr/>
        <a:lstStyle/>
        <a:p>
          <a:r>
            <a:rPr lang="en-US" b="1" spc="-1" dirty="0" err="1" smtClean="0">
              <a:latin typeface="Roboto Condensed"/>
            </a:rPr>
            <a:t>Zigbee</a:t>
          </a:r>
          <a:r>
            <a:rPr lang="en-US" b="1" spc="-1" dirty="0" smtClean="0">
              <a:latin typeface="Roboto Condensed"/>
            </a:rPr>
            <a:t> with Xbee Module.</a:t>
          </a:r>
        </a:p>
      </dgm:t>
    </dgm:pt>
    <dgm:pt modelId="{390A7AC5-C54A-43D6-93F0-0A6791D1BC28}" type="parTrans" cxnId="{59029409-5671-4EDA-9869-C016294228CC}">
      <dgm:prSet/>
      <dgm:spPr/>
      <dgm:t>
        <a:bodyPr/>
        <a:lstStyle/>
        <a:p>
          <a:endParaRPr lang="en-US"/>
        </a:p>
      </dgm:t>
    </dgm:pt>
    <dgm:pt modelId="{E3446693-49FC-4CB5-B97E-6054160B51E2}" type="sibTrans" cxnId="{59029409-5671-4EDA-9869-C016294228CC}">
      <dgm:prSet/>
      <dgm:spPr/>
      <dgm:t>
        <a:bodyPr/>
        <a:lstStyle/>
        <a:p>
          <a:endParaRPr lang="en-US"/>
        </a:p>
      </dgm:t>
    </dgm:pt>
    <dgm:pt modelId="{277B973D-5435-4F00-B951-130C0E1F34FF}" type="pres">
      <dgm:prSet presAssocID="{BEA51832-AA24-4EFD-9C05-4779FBF52253}" presName="Name0" presStyleCnt="0">
        <dgm:presLayoutVars>
          <dgm:dir/>
          <dgm:animLvl val="lvl"/>
          <dgm:resizeHandles val="exact"/>
        </dgm:presLayoutVars>
      </dgm:prSet>
      <dgm:spPr/>
    </dgm:pt>
    <dgm:pt modelId="{792EFE47-93CA-4FF4-9C39-206706844777}" type="pres">
      <dgm:prSet presAssocID="{4C26155F-6608-4BF5-94E3-9E5BA10542F0}" presName="linNode" presStyleCnt="0"/>
      <dgm:spPr/>
    </dgm:pt>
    <dgm:pt modelId="{A74D0D5C-217C-45DA-9AB5-94F9C24DC013}" type="pres">
      <dgm:prSet presAssocID="{4C26155F-6608-4BF5-94E3-9E5BA10542F0}" presName="parTx" presStyleLbl="revTx" presStyleIdx="0" presStyleCnt="3">
        <dgm:presLayoutVars>
          <dgm:chMax val="1"/>
          <dgm:bulletEnabled val="1"/>
        </dgm:presLayoutVars>
      </dgm:prSet>
      <dgm:spPr/>
      <dgm:t>
        <a:bodyPr/>
        <a:lstStyle/>
        <a:p>
          <a:endParaRPr lang="en-US"/>
        </a:p>
      </dgm:t>
    </dgm:pt>
    <dgm:pt modelId="{361999A9-5AF9-4083-830F-8CB80CBB2DB1}" type="pres">
      <dgm:prSet presAssocID="{4C26155F-6608-4BF5-94E3-9E5BA10542F0}" presName="bracket" presStyleLbl="parChTrans1D1" presStyleIdx="0" presStyleCnt="3"/>
      <dgm:spPr/>
    </dgm:pt>
    <dgm:pt modelId="{49C02B8D-FCF1-477A-87DC-00F3B01729E2}" type="pres">
      <dgm:prSet presAssocID="{4C26155F-6608-4BF5-94E3-9E5BA10542F0}" presName="spH" presStyleCnt="0"/>
      <dgm:spPr/>
    </dgm:pt>
    <dgm:pt modelId="{93395ADD-A26F-442B-AB07-5EBEDE3D8AF9}" type="pres">
      <dgm:prSet presAssocID="{4C26155F-6608-4BF5-94E3-9E5BA10542F0}" presName="desTx" presStyleLbl="node1" presStyleIdx="0" presStyleCnt="3">
        <dgm:presLayoutVars>
          <dgm:bulletEnabled val="1"/>
        </dgm:presLayoutVars>
      </dgm:prSet>
      <dgm:spPr/>
      <dgm:t>
        <a:bodyPr/>
        <a:lstStyle/>
        <a:p>
          <a:endParaRPr lang="en-US"/>
        </a:p>
      </dgm:t>
    </dgm:pt>
    <dgm:pt modelId="{39A8D62C-B534-4D49-89B2-C8FC35F505A9}" type="pres">
      <dgm:prSet presAssocID="{A5F9C50B-8FA3-4B80-99CC-362E25652EC0}" presName="spV" presStyleCnt="0"/>
      <dgm:spPr/>
    </dgm:pt>
    <dgm:pt modelId="{3C1510FF-9CF5-4572-9034-5C73E2D2A152}" type="pres">
      <dgm:prSet presAssocID="{F43F40F3-A974-4DB0-ADF0-737695F9BBD5}" presName="linNode" presStyleCnt="0"/>
      <dgm:spPr/>
    </dgm:pt>
    <dgm:pt modelId="{9195AA8C-73C8-4A50-BF42-2D50D4323291}" type="pres">
      <dgm:prSet presAssocID="{F43F40F3-A974-4DB0-ADF0-737695F9BBD5}" presName="parTx" presStyleLbl="revTx" presStyleIdx="1" presStyleCnt="3">
        <dgm:presLayoutVars>
          <dgm:chMax val="1"/>
          <dgm:bulletEnabled val="1"/>
        </dgm:presLayoutVars>
      </dgm:prSet>
      <dgm:spPr/>
      <dgm:t>
        <a:bodyPr/>
        <a:lstStyle/>
        <a:p>
          <a:endParaRPr lang="en-US"/>
        </a:p>
      </dgm:t>
    </dgm:pt>
    <dgm:pt modelId="{2AA1BC74-C6E5-40DC-9D97-A26B29FB48B5}" type="pres">
      <dgm:prSet presAssocID="{F43F40F3-A974-4DB0-ADF0-737695F9BBD5}" presName="bracket" presStyleLbl="parChTrans1D1" presStyleIdx="1" presStyleCnt="3"/>
      <dgm:spPr/>
    </dgm:pt>
    <dgm:pt modelId="{D7826FA3-76BE-4DD1-B2EB-EC8D092E318B}" type="pres">
      <dgm:prSet presAssocID="{F43F40F3-A974-4DB0-ADF0-737695F9BBD5}" presName="spH" presStyleCnt="0"/>
      <dgm:spPr/>
    </dgm:pt>
    <dgm:pt modelId="{BBFD7A75-13E4-4A9F-91FB-6E42492A0D3A}" type="pres">
      <dgm:prSet presAssocID="{F43F40F3-A974-4DB0-ADF0-737695F9BBD5}" presName="desTx" presStyleLbl="node1" presStyleIdx="1" presStyleCnt="3">
        <dgm:presLayoutVars>
          <dgm:bulletEnabled val="1"/>
        </dgm:presLayoutVars>
      </dgm:prSet>
      <dgm:spPr/>
      <dgm:t>
        <a:bodyPr/>
        <a:lstStyle/>
        <a:p>
          <a:endParaRPr lang="en-US"/>
        </a:p>
      </dgm:t>
    </dgm:pt>
    <dgm:pt modelId="{149D192D-C09D-42E8-9596-0EE01A5864E2}" type="pres">
      <dgm:prSet presAssocID="{3D21CED5-DD89-4C46-86AF-734AFD3ECAE7}" presName="spV" presStyleCnt="0"/>
      <dgm:spPr/>
    </dgm:pt>
    <dgm:pt modelId="{CCBDB1AC-3E13-4CAE-8158-9B76260530FD}" type="pres">
      <dgm:prSet presAssocID="{F0D2EA99-8156-4FB9-A7E8-84BCC5E8FB54}" presName="linNode" presStyleCnt="0"/>
      <dgm:spPr/>
    </dgm:pt>
    <dgm:pt modelId="{B1E6EDB0-FED3-4E6F-BB58-49D5EB738866}" type="pres">
      <dgm:prSet presAssocID="{F0D2EA99-8156-4FB9-A7E8-84BCC5E8FB54}" presName="parTx" presStyleLbl="revTx" presStyleIdx="2" presStyleCnt="3">
        <dgm:presLayoutVars>
          <dgm:chMax val="1"/>
          <dgm:bulletEnabled val="1"/>
        </dgm:presLayoutVars>
      </dgm:prSet>
      <dgm:spPr/>
      <dgm:t>
        <a:bodyPr/>
        <a:lstStyle/>
        <a:p>
          <a:endParaRPr lang="en-US"/>
        </a:p>
      </dgm:t>
    </dgm:pt>
    <dgm:pt modelId="{ABFC4E1F-2943-4935-BAC6-52A845355C61}" type="pres">
      <dgm:prSet presAssocID="{F0D2EA99-8156-4FB9-A7E8-84BCC5E8FB54}" presName="bracket" presStyleLbl="parChTrans1D1" presStyleIdx="2" presStyleCnt="3"/>
      <dgm:spPr/>
    </dgm:pt>
    <dgm:pt modelId="{ABA510F6-1734-45B0-906B-4FAC8E030793}" type="pres">
      <dgm:prSet presAssocID="{F0D2EA99-8156-4FB9-A7E8-84BCC5E8FB54}" presName="spH" presStyleCnt="0"/>
      <dgm:spPr/>
    </dgm:pt>
    <dgm:pt modelId="{21EF2747-B96A-49C6-B27A-B2D3DF90033F}" type="pres">
      <dgm:prSet presAssocID="{F0D2EA99-8156-4FB9-A7E8-84BCC5E8FB54}" presName="desTx" presStyleLbl="node1" presStyleIdx="2" presStyleCnt="3">
        <dgm:presLayoutVars>
          <dgm:bulletEnabled val="1"/>
        </dgm:presLayoutVars>
      </dgm:prSet>
      <dgm:spPr/>
      <dgm:t>
        <a:bodyPr/>
        <a:lstStyle/>
        <a:p>
          <a:endParaRPr lang="en-US"/>
        </a:p>
      </dgm:t>
    </dgm:pt>
  </dgm:ptLst>
  <dgm:cxnLst>
    <dgm:cxn modelId="{DAEACF05-F01E-4383-BA9F-5D284C5A31B1}" srcId="{4C26155F-6608-4BF5-94E3-9E5BA10542F0}" destId="{35816D91-1013-4753-9C25-931BDF0EBCBE}" srcOrd="0" destOrd="0" parTransId="{2B14A5E7-64EC-4452-9CA1-F7801933BFF1}" sibTransId="{39F6F969-A5B4-42FF-AE29-AD455102778B}"/>
    <dgm:cxn modelId="{F96EAC3B-299A-4558-9BFB-FED9D2F5C075}" type="presOf" srcId="{4C26155F-6608-4BF5-94E3-9E5BA10542F0}" destId="{A74D0D5C-217C-45DA-9AB5-94F9C24DC013}" srcOrd="0" destOrd="0" presId="urn:diagrams.loki3.com/BracketList"/>
    <dgm:cxn modelId="{91D68B3B-F56C-4CA4-A593-BE3E5DDA8E5D}" type="presOf" srcId="{F0D2EA99-8156-4FB9-A7E8-84BCC5E8FB54}" destId="{B1E6EDB0-FED3-4E6F-BB58-49D5EB738866}" srcOrd="0" destOrd="0" presId="urn:diagrams.loki3.com/BracketList"/>
    <dgm:cxn modelId="{F32DA633-3091-429C-98F6-C84E4FECF679}" type="presOf" srcId="{35816D91-1013-4753-9C25-931BDF0EBCBE}" destId="{93395ADD-A26F-442B-AB07-5EBEDE3D8AF9}" srcOrd="0" destOrd="0" presId="urn:diagrams.loki3.com/BracketList"/>
    <dgm:cxn modelId="{B28AD0D2-4588-482E-858D-7F164194DCEE}" srcId="{BEA51832-AA24-4EFD-9C05-4779FBF52253}" destId="{4C26155F-6608-4BF5-94E3-9E5BA10542F0}" srcOrd="0" destOrd="0" parTransId="{30A6C710-C79E-4938-8FB8-8360FEC85AB3}" sibTransId="{A5F9C50B-8FA3-4B80-99CC-362E25652EC0}"/>
    <dgm:cxn modelId="{86B55541-E2AE-49E3-ABB5-310AF6B3E86E}" type="presOf" srcId="{034B090A-5992-4DCD-B2BC-090EC5D40D28}" destId="{21EF2747-B96A-49C6-B27A-B2D3DF90033F}" srcOrd="0" destOrd="0" presId="urn:diagrams.loki3.com/BracketList"/>
    <dgm:cxn modelId="{AFE9DA10-E4E9-4693-870A-0EA0A42B4370}" srcId="{4C26155F-6608-4BF5-94E3-9E5BA10542F0}" destId="{B23B0216-67E0-4EFD-A7A0-1D3A4F9DF0FB}" srcOrd="2" destOrd="0" parTransId="{789947D9-D7B1-4D00-9BCE-85E6B18ED572}" sibTransId="{99D4F673-B188-423B-9E51-1D379AFB07CE}"/>
    <dgm:cxn modelId="{BBF1C480-378A-4CCF-B93D-45376172782C}" type="presOf" srcId="{F43F40F3-A974-4DB0-ADF0-737695F9BBD5}" destId="{9195AA8C-73C8-4A50-BF42-2D50D4323291}" srcOrd="0" destOrd="0" presId="urn:diagrams.loki3.com/BracketList"/>
    <dgm:cxn modelId="{0AE486AB-89B1-4E10-8048-6C4164E7EA60}" type="presOf" srcId="{B23B0216-67E0-4EFD-A7A0-1D3A4F9DF0FB}" destId="{93395ADD-A26F-442B-AB07-5EBEDE3D8AF9}" srcOrd="0" destOrd="2" presId="urn:diagrams.loki3.com/BracketList"/>
    <dgm:cxn modelId="{1DC45436-49C2-4D5A-B273-678CBDF23A18}" srcId="{F43F40F3-A974-4DB0-ADF0-737695F9BBD5}" destId="{5511AC3E-4D84-439D-AAC6-1217F6709011}" srcOrd="2" destOrd="0" parTransId="{5822B4F8-6EA4-4D9A-A8C8-CC9BAF629B32}" sibTransId="{3254F99D-9B4D-4CD5-B20E-F8848B28D1E8}"/>
    <dgm:cxn modelId="{0416B2D6-19D4-44D2-986A-FC0751AFF154}" srcId="{F0D2EA99-8156-4FB9-A7E8-84BCC5E8FB54}" destId="{034B090A-5992-4DCD-B2BC-090EC5D40D28}" srcOrd="0" destOrd="0" parTransId="{FEFE68C0-93E4-44D1-8C01-6755790BD09D}" sibTransId="{D03F6CC8-E3B0-4B98-AADB-4EC196EC4148}"/>
    <dgm:cxn modelId="{19B5B088-BBF3-4DD0-9F88-EE3F418AB635}" type="presOf" srcId="{F64CFF2D-E47C-4D8D-A6F4-7C49656633FA}" destId="{93395ADD-A26F-442B-AB07-5EBEDE3D8AF9}" srcOrd="0" destOrd="1" presId="urn:diagrams.loki3.com/BracketList"/>
    <dgm:cxn modelId="{BB498871-41B8-497C-9AE2-FFD22279C7FB}" srcId="{F43F40F3-A974-4DB0-ADF0-737695F9BBD5}" destId="{628FF880-E453-44FF-9374-24B5355B6BC6}" srcOrd="1" destOrd="0" parTransId="{B61B5892-FD5E-4F01-B416-AEB48FB718A0}" sibTransId="{EE75C89C-D312-490B-B776-D1026A813D03}"/>
    <dgm:cxn modelId="{E492A621-3288-4D19-83C8-CDAB8525B126}" srcId="{BEA51832-AA24-4EFD-9C05-4779FBF52253}" destId="{F0D2EA99-8156-4FB9-A7E8-84BCC5E8FB54}" srcOrd="2" destOrd="0" parTransId="{00D0EF92-3D27-4903-956A-0ACFB04303EC}" sibTransId="{F36C8DE5-E0AC-4C4B-A281-257D7AD29244}"/>
    <dgm:cxn modelId="{7EE5DFBD-9C5A-48D3-8C67-0C74DC1294F8}" type="presOf" srcId="{BEA51832-AA24-4EFD-9C05-4779FBF52253}" destId="{277B973D-5435-4F00-B951-130C0E1F34FF}" srcOrd="0" destOrd="0" presId="urn:diagrams.loki3.com/BracketList"/>
    <dgm:cxn modelId="{8CFAA67E-1909-43C1-A037-357B19A0B6A7}" type="presOf" srcId="{03CCA176-EF8F-4B54-9A4D-04BED4A7F2F1}" destId="{BBFD7A75-13E4-4A9F-91FB-6E42492A0D3A}" srcOrd="0" destOrd="0" presId="urn:diagrams.loki3.com/BracketList"/>
    <dgm:cxn modelId="{9AEE6B7A-3139-4977-8CF9-D1A3EE96FECB}" srcId="{F43F40F3-A974-4DB0-ADF0-737695F9BBD5}" destId="{03CCA176-EF8F-4B54-9A4D-04BED4A7F2F1}" srcOrd="0" destOrd="0" parTransId="{1C4CE577-DC9C-4620-8C0E-3D3FD843C866}" sibTransId="{61318C46-2A69-444C-805F-BF47F0EDCDAF}"/>
    <dgm:cxn modelId="{83E6C3DB-ED94-41F2-ACD4-58A9FC43ACE6}" srcId="{BEA51832-AA24-4EFD-9C05-4779FBF52253}" destId="{F43F40F3-A974-4DB0-ADF0-737695F9BBD5}" srcOrd="1" destOrd="0" parTransId="{F79C611B-D799-4821-BBDB-346AE456E7A6}" sibTransId="{3D21CED5-DD89-4C46-86AF-734AFD3ECAE7}"/>
    <dgm:cxn modelId="{0924280F-692F-434A-829F-B5EA2CC085B6}" type="presOf" srcId="{50D8A5F8-F46F-462A-A329-35892E614906}" destId="{21EF2747-B96A-49C6-B27A-B2D3DF90033F}" srcOrd="0" destOrd="1" presId="urn:diagrams.loki3.com/BracketList"/>
    <dgm:cxn modelId="{C274D782-B74E-4D48-9C08-A04B1FE7338B}" srcId="{4C26155F-6608-4BF5-94E3-9E5BA10542F0}" destId="{F64CFF2D-E47C-4D8D-A6F4-7C49656633FA}" srcOrd="1" destOrd="0" parTransId="{155464E8-E62A-4FBC-8B77-60E7753C0869}" sibTransId="{5D200DC3-86FF-42D5-9449-FB40A88AA6BE}"/>
    <dgm:cxn modelId="{079AD9F9-1F85-465B-B6B5-B78FB35C85A6}" type="presOf" srcId="{628FF880-E453-44FF-9374-24B5355B6BC6}" destId="{BBFD7A75-13E4-4A9F-91FB-6E42492A0D3A}" srcOrd="0" destOrd="1" presId="urn:diagrams.loki3.com/BracketList"/>
    <dgm:cxn modelId="{59029409-5671-4EDA-9869-C016294228CC}" srcId="{F0D2EA99-8156-4FB9-A7E8-84BCC5E8FB54}" destId="{50D8A5F8-F46F-462A-A329-35892E614906}" srcOrd="1" destOrd="0" parTransId="{390A7AC5-C54A-43D6-93F0-0A6791D1BC28}" sibTransId="{E3446693-49FC-4CB5-B97E-6054160B51E2}"/>
    <dgm:cxn modelId="{F829ECBB-7882-42E3-A323-86F1003C3652}" type="presOf" srcId="{5511AC3E-4D84-439D-AAC6-1217F6709011}" destId="{BBFD7A75-13E4-4A9F-91FB-6E42492A0D3A}" srcOrd="0" destOrd="2" presId="urn:diagrams.loki3.com/BracketList"/>
    <dgm:cxn modelId="{CA006429-4C3D-47F1-8D50-1E1D0751DF54}" type="presParOf" srcId="{277B973D-5435-4F00-B951-130C0E1F34FF}" destId="{792EFE47-93CA-4FF4-9C39-206706844777}" srcOrd="0" destOrd="0" presId="urn:diagrams.loki3.com/BracketList"/>
    <dgm:cxn modelId="{22DCD27D-5E15-43CC-AE97-A8773FF2EBF1}" type="presParOf" srcId="{792EFE47-93CA-4FF4-9C39-206706844777}" destId="{A74D0D5C-217C-45DA-9AB5-94F9C24DC013}" srcOrd="0" destOrd="0" presId="urn:diagrams.loki3.com/BracketList"/>
    <dgm:cxn modelId="{18BA69A5-BC4D-4229-865D-29B47C9E0B6D}" type="presParOf" srcId="{792EFE47-93CA-4FF4-9C39-206706844777}" destId="{361999A9-5AF9-4083-830F-8CB80CBB2DB1}" srcOrd="1" destOrd="0" presId="urn:diagrams.loki3.com/BracketList"/>
    <dgm:cxn modelId="{54664736-67C0-48A0-9C21-7B553B90B5D9}" type="presParOf" srcId="{792EFE47-93CA-4FF4-9C39-206706844777}" destId="{49C02B8D-FCF1-477A-87DC-00F3B01729E2}" srcOrd="2" destOrd="0" presId="urn:diagrams.loki3.com/BracketList"/>
    <dgm:cxn modelId="{5B88484B-A621-4977-A9AC-760C8EBB81A8}" type="presParOf" srcId="{792EFE47-93CA-4FF4-9C39-206706844777}" destId="{93395ADD-A26F-442B-AB07-5EBEDE3D8AF9}" srcOrd="3" destOrd="0" presId="urn:diagrams.loki3.com/BracketList"/>
    <dgm:cxn modelId="{77A869A4-F6FE-4C9E-B5DA-FEE54A28F6D6}" type="presParOf" srcId="{277B973D-5435-4F00-B951-130C0E1F34FF}" destId="{39A8D62C-B534-4D49-89B2-C8FC35F505A9}" srcOrd="1" destOrd="0" presId="urn:diagrams.loki3.com/BracketList"/>
    <dgm:cxn modelId="{06FD09A2-4109-49D9-97E0-791DDF64680B}" type="presParOf" srcId="{277B973D-5435-4F00-B951-130C0E1F34FF}" destId="{3C1510FF-9CF5-4572-9034-5C73E2D2A152}" srcOrd="2" destOrd="0" presId="urn:diagrams.loki3.com/BracketList"/>
    <dgm:cxn modelId="{0C2C0830-51D7-440C-9A52-A89837E45726}" type="presParOf" srcId="{3C1510FF-9CF5-4572-9034-5C73E2D2A152}" destId="{9195AA8C-73C8-4A50-BF42-2D50D4323291}" srcOrd="0" destOrd="0" presId="urn:diagrams.loki3.com/BracketList"/>
    <dgm:cxn modelId="{1724CD42-BB7D-4682-BCBC-0A719609E20F}" type="presParOf" srcId="{3C1510FF-9CF5-4572-9034-5C73E2D2A152}" destId="{2AA1BC74-C6E5-40DC-9D97-A26B29FB48B5}" srcOrd="1" destOrd="0" presId="urn:diagrams.loki3.com/BracketList"/>
    <dgm:cxn modelId="{A2EC22D5-BDC6-4B20-8D2E-2C4194247CF7}" type="presParOf" srcId="{3C1510FF-9CF5-4572-9034-5C73E2D2A152}" destId="{D7826FA3-76BE-4DD1-B2EB-EC8D092E318B}" srcOrd="2" destOrd="0" presId="urn:diagrams.loki3.com/BracketList"/>
    <dgm:cxn modelId="{5B52B67A-6287-4371-9C0D-FA2D44D53EE4}" type="presParOf" srcId="{3C1510FF-9CF5-4572-9034-5C73E2D2A152}" destId="{BBFD7A75-13E4-4A9F-91FB-6E42492A0D3A}" srcOrd="3" destOrd="0" presId="urn:diagrams.loki3.com/BracketList"/>
    <dgm:cxn modelId="{B4EC5273-6669-423D-A869-99FEEDD9770B}" type="presParOf" srcId="{277B973D-5435-4F00-B951-130C0E1F34FF}" destId="{149D192D-C09D-42E8-9596-0EE01A5864E2}" srcOrd="3" destOrd="0" presId="urn:diagrams.loki3.com/BracketList"/>
    <dgm:cxn modelId="{CAE6E436-99B0-4204-BE5A-9D21405A32C3}" type="presParOf" srcId="{277B973D-5435-4F00-B951-130C0E1F34FF}" destId="{CCBDB1AC-3E13-4CAE-8158-9B76260530FD}" srcOrd="4" destOrd="0" presId="urn:diagrams.loki3.com/BracketList"/>
    <dgm:cxn modelId="{2EA742B4-E3D4-4533-A67E-7BA98E6D44D4}" type="presParOf" srcId="{CCBDB1AC-3E13-4CAE-8158-9B76260530FD}" destId="{B1E6EDB0-FED3-4E6F-BB58-49D5EB738866}" srcOrd="0" destOrd="0" presId="urn:diagrams.loki3.com/BracketList"/>
    <dgm:cxn modelId="{5EF44AC6-C3EF-403F-915D-383601D4DA79}" type="presParOf" srcId="{CCBDB1AC-3E13-4CAE-8158-9B76260530FD}" destId="{ABFC4E1F-2943-4935-BAC6-52A845355C61}" srcOrd="1" destOrd="0" presId="urn:diagrams.loki3.com/BracketList"/>
    <dgm:cxn modelId="{27811445-4484-4AF8-9441-745E4572DBE0}" type="presParOf" srcId="{CCBDB1AC-3E13-4CAE-8158-9B76260530FD}" destId="{ABA510F6-1734-45B0-906B-4FAC8E030793}" srcOrd="2" destOrd="0" presId="urn:diagrams.loki3.com/BracketList"/>
    <dgm:cxn modelId="{1025C7F3-CBFA-4F30-B135-A848BFB71486}" type="presParOf" srcId="{CCBDB1AC-3E13-4CAE-8158-9B76260530FD}" destId="{21EF2747-B96A-49C6-B27A-B2D3DF90033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A51832-AA24-4EFD-9C05-4779FBF52253}" type="doc">
      <dgm:prSet loTypeId="urn:microsoft.com/office/officeart/2008/layout/VerticalCurvedList" loCatId="list" qsTypeId="urn:microsoft.com/office/officeart/2005/8/quickstyle/simple1" qsCatId="simple" csTypeId="urn:microsoft.com/office/officeart/2005/8/colors/colorful1" csCatId="colorful" phldr="1"/>
      <dgm:spPr/>
    </dgm:pt>
    <dgm:pt modelId="{3835D3D8-0544-4E05-BF55-7CFC0F72D125}">
      <dgm:prSet custT="1"/>
      <dgm:spPr/>
      <dgm:t>
        <a:bodyPr/>
        <a:lstStyle/>
        <a:p>
          <a:r>
            <a:rPr lang="en-US" sz="3200" b="1" spc="-1" dirty="0" smtClean="0">
              <a:latin typeface="Roboto Condensed"/>
            </a:rPr>
            <a:t>I2C- Protocol</a:t>
          </a:r>
          <a:endParaRPr lang="en-US" sz="3200" b="1" spc="-1" dirty="0">
            <a:latin typeface="Roboto Condensed"/>
          </a:endParaRPr>
        </a:p>
      </dgm:t>
    </dgm:pt>
    <dgm:pt modelId="{66356355-785B-4F68-9937-139BB79F09A2}" type="parTrans" cxnId="{61F885B5-12E6-4B50-95AF-7C8987CA261D}">
      <dgm:prSet/>
      <dgm:spPr/>
      <dgm:t>
        <a:bodyPr/>
        <a:lstStyle/>
        <a:p>
          <a:endParaRPr lang="en-IN"/>
        </a:p>
      </dgm:t>
    </dgm:pt>
    <dgm:pt modelId="{65A08D86-6F12-473C-A77D-77BD343FC0C5}" type="sibTrans" cxnId="{61F885B5-12E6-4B50-95AF-7C8987CA261D}">
      <dgm:prSet/>
      <dgm:spPr/>
      <dgm:t>
        <a:bodyPr/>
        <a:lstStyle/>
        <a:p>
          <a:endParaRPr lang="en-IN"/>
        </a:p>
      </dgm:t>
    </dgm:pt>
    <dgm:pt modelId="{4C26155F-6608-4BF5-94E3-9E5BA10542F0}">
      <dgm:prSet phldrT="[Text]" custT="1"/>
      <dgm:spPr/>
      <dgm:t>
        <a:bodyPr/>
        <a:lstStyle/>
        <a:p>
          <a:r>
            <a:rPr lang="en-US" sz="3200" b="1" spc="-1" dirty="0" smtClean="0">
              <a:latin typeface="Roboto Condensed"/>
            </a:rPr>
            <a:t>Asynchronous Serial Communication : UART</a:t>
          </a:r>
          <a:endParaRPr lang="en-IN" sz="3200" b="1" spc="-1" dirty="0">
            <a:latin typeface="Roboto Condensed"/>
          </a:endParaRPr>
        </a:p>
      </dgm:t>
    </dgm:pt>
    <dgm:pt modelId="{30A6C710-C79E-4938-8FB8-8360FEC85AB3}" type="parTrans" cxnId="{B28AD0D2-4588-482E-858D-7F164194DCEE}">
      <dgm:prSet/>
      <dgm:spPr/>
      <dgm:t>
        <a:bodyPr/>
        <a:lstStyle/>
        <a:p>
          <a:endParaRPr lang="en-IN"/>
        </a:p>
      </dgm:t>
    </dgm:pt>
    <dgm:pt modelId="{A5F9C50B-8FA3-4B80-99CC-362E25652EC0}" type="sibTrans" cxnId="{B28AD0D2-4588-482E-858D-7F164194DCEE}">
      <dgm:prSet/>
      <dgm:spPr/>
      <dgm:t>
        <a:bodyPr/>
        <a:lstStyle/>
        <a:p>
          <a:endParaRPr lang="en-IN"/>
        </a:p>
      </dgm:t>
    </dgm:pt>
    <dgm:pt modelId="{3DB7727A-ADCD-4AFB-9FC0-9988D8E98A05}">
      <dgm:prSet phldrT="[Text]" custT="1"/>
      <dgm:spPr/>
      <dgm:t>
        <a:bodyPr/>
        <a:lstStyle/>
        <a:p>
          <a:r>
            <a:rPr lang="en-US" sz="3200" b="1" spc="-1" dirty="0" smtClean="0">
              <a:latin typeface="Roboto Condensed"/>
            </a:rPr>
            <a:t>SPI (Serial Peripheral Interface</a:t>
          </a:r>
          <a:r>
            <a:rPr lang="en-US" sz="3200" b="1" spc="-1" smtClean="0">
              <a:latin typeface="Roboto Condensed"/>
            </a:rPr>
            <a:t>) Protocol</a:t>
          </a:r>
          <a:endParaRPr lang="en-IN" sz="3200" b="1" spc="-1" dirty="0">
            <a:latin typeface="Roboto Condensed"/>
          </a:endParaRPr>
        </a:p>
      </dgm:t>
    </dgm:pt>
    <dgm:pt modelId="{375DF791-53EB-470D-AB8C-F3DF9A7E3C9A}" type="parTrans" cxnId="{CDC31E94-B02F-462A-89DE-8DF3F8416A6C}">
      <dgm:prSet/>
      <dgm:spPr/>
      <dgm:t>
        <a:bodyPr/>
        <a:lstStyle/>
        <a:p>
          <a:endParaRPr lang="en-US"/>
        </a:p>
      </dgm:t>
    </dgm:pt>
    <dgm:pt modelId="{A9B6910C-46E3-4A2C-A64B-D27F58D442D3}" type="sibTrans" cxnId="{CDC31E94-B02F-462A-89DE-8DF3F8416A6C}">
      <dgm:prSet/>
      <dgm:spPr/>
      <dgm:t>
        <a:bodyPr/>
        <a:lstStyle/>
        <a:p>
          <a:endParaRPr lang="en-US"/>
        </a:p>
      </dgm:t>
    </dgm:pt>
    <dgm:pt modelId="{4B3FE7D1-4C5E-4541-87E7-F028E1E8BDBF}" type="pres">
      <dgm:prSet presAssocID="{BEA51832-AA24-4EFD-9C05-4779FBF52253}" presName="Name0" presStyleCnt="0">
        <dgm:presLayoutVars>
          <dgm:chMax val="7"/>
          <dgm:chPref val="7"/>
          <dgm:dir/>
        </dgm:presLayoutVars>
      </dgm:prSet>
      <dgm:spPr/>
    </dgm:pt>
    <dgm:pt modelId="{81995007-6540-44F6-B8DA-BA583D821798}" type="pres">
      <dgm:prSet presAssocID="{BEA51832-AA24-4EFD-9C05-4779FBF52253}" presName="Name1" presStyleCnt="0"/>
      <dgm:spPr/>
    </dgm:pt>
    <dgm:pt modelId="{A3DAE481-CF16-41F8-B72B-D6B9B80C9999}" type="pres">
      <dgm:prSet presAssocID="{BEA51832-AA24-4EFD-9C05-4779FBF52253}" presName="cycle" presStyleCnt="0"/>
      <dgm:spPr/>
    </dgm:pt>
    <dgm:pt modelId="{8EA3CB15-8EEC-4667-987B-826FE99D0F60}" type="pres">
      <dgm:prSet presAssocID="{BEA51832-AA24-4EFD-9C05-4779FBF52253}" presName="srcNode" presStyleLbl="node1" presStyleIdx="0" presStyleCnt="3"/>
      <dgm:spPr/>
    </dgm:pt>
    <dgm:pt modelId="{05F64EAD-603A-4E32-B94E-0C9104562377}" type="pres">
      <dgm:prSet presAssocID="{BEA51832-AA24-4EFD-9C05-4779FBF52253}" presName="conn" presStyleLbl="parChTrans1D2" presStyleIdx="0" presStyleCnt="1"/>
      <dgm:spPr/>
      <dgm:t>
        <a:bodyPr/>
        <a:lstStyle/>
        <a:p>
          <a:endParaRPr lang="en-IN"/>
        </a:p>
      </dgm:t>
    </dgm:pt>
    <dgm:pt modelId="{7B790EA5-DE6C-4846-BEC3-92C13849E586}" type="pres">
      <dgm:prSet presAssocID="{BEA51832-AA24-4EFD-9C05-4779FBF52253}" presName="extraNode" presStyleLbl="node1" presStyleIdx="0" presStyleCnt="3"/>
      <dgm:spPr/>
    </dgm:pt>
    <dgm:pt modelId="{9500D5B4-BFCE-4CCD-9199-807B68BA00E1}" type="pres">
      <dgm:prSet presAssocID="{BEA51832-AA24-4EFD-9C05-4779FBF52253}" presName="dstNode" presStyleLbl="node1" presStyleIdx="0" presStyleCnt="3"/>
      <dgm:spPr/>
    </dgm:pt>
    <dgm:pt modelId="{B891F615-B05F-4888-A1AD-494CBCDC4873}" type="pres">
      <dgm:prSet presAssocID="{4C26155F-6608-4BF5-94E3-9E5BA10542F0}" presName="text_1" presStyleLbl="node1" presStyleIdx="0" presStyleCnt="3">
        <dgm:presLayoutVars>
          <dgm:bulletEnabled val="1"/>
        </dgm:presLayoutVars>
      </dgm:prSet>
      <dgm:spPr/>
      <dgm:t>
        <a:bodyPr/>
        <a:lstStyle/>
        <a:p>
          <a:endParaRPr lang="en-IN"/>
        </a:p>
      </dgm:t>
    </dgm:pt>
    <dgm:pt modelId="{8976EAAB-1EFB-4A3C-A7CD-226638CE2848}" type="pres">
      <dgm:prSet presAssocID="{4C26155F-6608-4BF5-94E3-9E5BA10542F0}" presName="accent_1" presStyleCnt="0"/>
      <dgm:spPr/>
    </dgm:pt>
    <dgm:pt modelId="{4522FFAE-84B1-456D-8035-1B4CD02A368A}" type="pres">
      <dgm:prSet presAssocID="{4C26155F-6608-4BF5-94E3-9E5BA10542F0}" presName="accentRepeatNode" presStyleLbl="solidFgAcc1" presStyleIdx="0" presStyleCnt="3"/>
      <dgm:spPr/>
    </dgm:pt>
    <dgm:pt modelId="{3B04AF37-9FE3-4E7F-8F1E-4E3B91F4ABC4}" type="pres">
      <dgm:prSet presAssocID="{3DB7727A-ADCD-4AFB-9FC0-9988D8E98A05}" presName="text_2" presStyleLbl="node1" presStyleIdx="1" presStyleCnt="3">
        <dgm:presLayoutVars>
          <dgm:bulletEnabled val="1"/>
        </dgm:presLayoutVars>
      </dgm:prSet>
      <dgm:spPr/>
      <dgm:t>
        <a:bodyPr/>
        <a:lstStyle/>
        <a:p>
          <a:endParaRPr lang="en-US"/>
        </a:p>
      </dgm:t>
    </dgm:pt>
    <dgm:pt modelId="{4FF49BA1-7886-4C37-9541-D47E69BFB16D}" type="pres">
      <dgm:prSet presAssocID="{3DB7727A-ADCD-4AFB-9FC0-9988D8E98A05}" presName="accent_2" presStyleCnt="0"/>
      <dgm:spPr/>
    </dgm:pt>
    <dgm:pt modelId="{431BFC68-C56C-4CE7-9F0B-7C284313FA21}" type="pres">
      <dgm:prSet presAssocID="{3DB7727A-ADCD-4AFB-9FC0-9988D8E98A05}" presName="accentRepeatNode" presStyleLbl="solidFgAcc1" presStyleIdx="1" presStyleCnt="3"/>
      <dgm:spPr/>
    </dgm:pt>
    <dgm:pt modelId="{2DA43570-7524-47BD-A67B-19CA5A20E5C1}" type="pres">
      <dgm:prSet presAssocID="{3835D3D8-0544-4E05-BF55-7CFC0F72D125}" presName="text_3" presStyleLbl="node1" presStyleIdx="2" presStyleCnt="3">
        <dgm:presLayoutVars>
          <dgm:bulletEnabled val="1"/>
        </dgm:presLayoutVars>
      </dgm:prSet>
      <dgm:spPr/>
      <dgm:t>
        <a:bodyPr/>
        <a:lstStyle/>
        <a:p>
          <a:endParaRPr lang="en-IN"/>
        </a:p>
      </dgm:t>
    </dgm:pt>
    <dgm:pt modelId="{D5724B4F-8B85-4F63-BFEA-BAD53D0D104B}" type="pres">
      <dgm:prSet presAssocID="{3835D3D8-0544-4E05-BF55-7CFC0F72D125}" presName="accent_3" presStyleCnt="0"/>
      <dgm:spPr/>
    </dgm:pt>
    <dgm:pt modelId="{DE6FEF85-CFEA-4EC2-B32A-69A5539EEB86}" type="pres">
      <dgm:prSet presAssocID="{3835D3D8-0544-4E05-BF55-7CFC0F72D125}" presName="accentRepeatNode" presStyleLbl="solidFgAcc1" presStyleIdx="2" presStyleCnt="3"/>
      <dgm:spPr/>
    </dgm:pt>
  </dgm:ptLst>
  <dgm:cxnLst>
    <dgm:cxn modelId="{61F885B5-12E6-4B50-95AF-7C8987CA261D}" srcId="{BEA51832-AA24-4EFD-9C05-4779FBF52253}" destId="{3835D3D8-0544-4E05-BF55-7CFC0F72D125}" srcOrd="2" destOrd="0" parTransId="{66356355-785B-4F68-9937-139BB79F09A2}" sibTransId="{65A08D86-6F12-473C-A77D-77BD343FC0C5}"/>
    <dgm:cxn modelId="{CDC31E94-B02F-462A-89DE-8DF3F8416A6C}" srcId="{BEA51832-AA24-4EFD-9C05-4779FBF52253}" destId="{3DB7727A-ADCD-4AFB-9FC0-9988D8E98A05}" srcOrd="1" destOrd="0" parTransId="{375DF791-53EB-470D-AB8C-F3DF9A7E3C9A}" sibTransId="{A9B6910C-46E3-4A2C-A64B-D27F58D442D3}"/>
    <dgm:cxn modelId="{246296D5-2777-42F8-B447-9ABCF66C0A28}" type="presOf" srcId="{4C26155F-6608-4BF5-94E3-9E5BA10542F0}" destId="{B891F615-B05F-4888-A1AD-494CBCDC4873}" srcOrd="0" destOrd="0" presId="urn:microsoft.com/office/officeart/2008/layout/VerticalCurvedList"/>
    <dgm:cxn modelId="{9332F045-AAFA-42DD-B061-11AFF00A5AEE}" type="presOf" srcId="{A5F9C50B-8FA3-4B80-99CC-362E25652EC0}" destId="{05F64EAD-603A-4E32-B94E-0C9104562377}" srcOrd="0" destOrd="0" presId="urn:microsoft.com/office/officeart/2008/layout/VerticalCurvedList"/>
    <dgm:cxn modelId="{0D76637B-8E51-4F35-B15F-9195985FB6B8}" type="presOf" srcId="{3835D3D8-0544-4E05-BF55-7CFC0F72D125}" destId="{2DA43570-7524-47BD-A67B-19CA5A20E5C1}" srcOrd="0" destOrd="0" presId="urn:microsoft.com/office/officeart/2008/layout/VerticalCurvedList"/>
    <dgm:cxn modelId="{C990EED3-FB5D-4DD9-A62E-1C2A63629950}" type="presOf" srcId="{BEA51832-AA24-4EFD-9C05-4779FBF52253}" destId="{4B3FE7D1-4C5E-4541-87E7-F028E1E8BDBF}" srcOrd="0" destOrd="0" presId="urn:microsoft.com/office/officeart/2008/layout/VerticalCurvedList"/>
    <dgm:cxn modelId="{B28AD0D2-4588-482E-858D-7F164194DCEE}" srcId="{BEA51832-AA24-4EFD-9C05-4779FBF52253}" destId="{4C26155F-6608-4BF5-94E3-9E5BA10542F0}" srcOrd="0" destOrd="0" parTransId="{30A6C710-C79E-4938-8FB8-8360FEC85AB3}" sibTransId="{A5F9C50B-8FA3-4B80-99CC-362E25652EC0}"/>
    <dgm:cxn modelId="{D2CF64BF-54BB-4EBE-9679-35A4ABE39F74}" type="presOf" srcId="{3DB7727A-ADCD-4AFB-9FC0-9988D8E98A05}" destId="{3B04AF37-9FE3-4E7F-8F1E-4E3B91F4ABC4}" srcOrd="0" destOrd="0" presId="urn:microsoft.com/office/officeart/2008/layout/VerticalCurvedList"/>
    <dgm:cxn modelId="{808F8629-0549-4319-8B6D-AAB8143F0D64}" type="presParOf" srcId="{4B3FE7D1-4C5E-4541-87E7-F028E1E8BDBF}" destId="{81995007-6540-44F6-B8DA-BA583D821798}" srcOrd="0" destOrd="0" presId="urn:microsoft.com/office/officeart/2008/layout/VerticalCurvedList"/>
    <dgm:cxn modelId="{D8BF4F64-2091-43AB-94AE-BF24DA4D8E29}" type="presParOf" srcId="{81995007-6540-44F6-B8DA-BA583D821798}" destId="{A3DAE481-CF16-41F8-B72B-D6B9B80C9999}" srcOrd="0" destOrd="0" presId="urn:microsoft.com/office/officeart/2008/layout/VerticalCurvedList"/>
    <dgm:cxn modelId="{9D7B9599-BDE4-42A2-92EA-0BFCA49EC5DC}" type="presParOf" srcId="{A3DAE481-CF16-41F8-B72B-D6B9B80C9999}" destId="{8EA3CB15-8EEC-4667-987B-826FE99D0F60}" srcOrd="0" destOrd="0" presId="urn:microsoft.com/office/officeart/2008/layout/VerticalCurvedList"/>
    <dgm:cxn modelId="{563F01AC-DC18-4CA3-95A5-DD303E30A423}" type="presParOf" srcId="{A3DAE481-CF16-41F8-B72B-D6B9B80C9999}" destId="{05F64EAD-603A-4E32-B94E-0C9104562377}" srcOrd="1" destOrd="0" presId="urn:microsoft.com/office/officeart/2008/layout/VerticalCurvedList"/>
    <dgm:cxn modelId="{97A9B6F8-5977-47C7-B08F-6706F91AF7B3}" type="presParOf" srcId="{A3DAE481-CF16-41F8-B72B-D6B9B80C9999}" destId="{7B790EA5-DE6C-4846-BEC3-92C13849E586}" srcOrd="2" destOrd="0" presId="urn:microsoft.com/office/officeart/2008/layout/VerticalCurvedList"/>
    <dgm:cxn modelId="{FDA3C427-A6F2-4667-8131-23B1A7793329}" type="presParOf" srcId="{A3DAE481-CF16-41F8-B72B-D6B9B80C9999}" destId="{9500D5B4-BFCE-4CCD-9199-807B68BA00E1}" srcOrd="3" destOrd="0" presId="urn:microsoft.com/office/officeart/2008/layout/VerticalCurvedList"/>
    <dgm:cxn modelId="{F21B1F65-2482-4AD1-B217-65376E040876}" type="presParOf" srcId="{81995007-6540-44F6-B8DA-BA583D821798}" destId="{B891F615-B05F-4888-A1AD-494CBCDC4873}" srcOrd="1" destOrd="0" presId="urn:microsoft.com/office/officeart/2008/layout/VerticalCurvedList"/>
    <dgm:cxn modelId="{3143E862-52CA-41DA-8939-B12068870F37}" type="presParOf" srcId="{81995007-6540-44F6-B8DA-BA583D821798}" destId="{8976EAAB-1EFB-4A3C-A7CD-226638CE2848}" srcOrd="2" destOrd="0" presId="urn:microsoft.com/office/officeart/2008/layout/VerticalCurvedList"/>
    <dgm:cxn modelId="{321589B4-1CC8-4292-A7A8-9EA471ED05C4}" type="presParOf" srcId="{8976EAAB-1EFB-4A3C-A7CD-226638CE2848}" destId="{4522FFAE-84B1-456D-8035-1B4CD02A368A}" srcOrd="0" destOrd="0" presId="urn:microsoft.com/office/officeart/2008/layout/VerticalCurvedList"/>
    <dgm:cxn modelId="{9A488C16-79F0-4B0D-8F90-5CAC43B43090}" type="presParOf" srcId="{81995007-6540-44F6-B8DA-BA583D821798}" destId="{3B04AF37-9FE3-4E7F-8F1E-4E3B91F4ABC4}" srcOrd="3" destOrd="0" presId="urn:microsoft.com/office/officeart/2008/layout/VerticalCurvedList"/>
    <dgm:cxn modelId="{8AF7C39F-73AA-496B-B6C8-81975CD162F0}" type="presParOf" srcId="{81995007-6540-44F6-B8DA-BA583D821798}" destId="{4FF49BA1-7886-4C37-9541-D47E69BFB16D}" srcOrd="4" destOrd="0" presId="urn:microsoft.com/office/officeart/2008/layout/VerticalCurvedList"/>
    <dgm:cxn modelId="{7346305B-D53F-4C3F-BBA3-9F885C402EA1}" type="presParOf" srcId="{4FF49BA1-7886-4C37-9541-D47E69BFB16D}" destId="{431BFC68-C56C-4CE7-9F0B-7C284313FA21}" srcOrd="0" destOrd="0" presId="urn:microsoft.com/office/officeart/2008/layout/VerticalCurvedList"/>
    <dgm:cxn modelId="{8E4DA043-535A-494A-9172-E7111DD92EC6}" type="presParOf" srcId="{81995007-6540-44F6-B8DA-BA583D821798}" destId="{2DA43570-7524-47BD-A67B-19CA5A20E5C1}" srcOrd="5" destOrd="0" presId="urn:microsoft.com/office/officeart/2008/layout/VerticalCurvedList"/>
    <dgm:cxn modelId="{F4194260-D989-4AC1-89B4-D46CF6035668}" type="presParOf" srcId="{81995007-6540-44F6-B8DA-BA583D821798}" destId="{D5724B4F-8B85-4F63-BFEA-BAD53D0D104B}" srcOrd="6" destOrd="0" presId="urn:microsoft.com/office/officeart/2008/layout/VerticalCurvedList"/>
    <dgm:cxn modelId="{671E2624-1A31-43F7-9EA8-AE269A53D2A5}" type="presParOf" srcId="{D5724B4F-8B85-4F63-BFEA-BAD53D0D104B}" destId="{DE6FEF85-CFEA-4EC2-B32A-69A5539EEB8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A51832-AA24-4EFD-9C05-4779FBF52253}" type="doc">
      <dgm:prSet loTypeId="urn:microsoft.com/office/officeart/2008/layout/VerticalCurvedList" loCatId="list" qsTypeId="urn:microsoft.com/office/officeart/2005/8/quickstyle/simple1" qsCatId="simple" csTypeId="urn:microsoft.com/office/officeart/2005/8/colors/colorful1" csCatId="colorful" phldr="1"/>
      <dgm:spPr/>
    </dgm:pt>
    <dgm:pt modelId="{E030B232-934A-4622-B021-C7C50704AF8E}">
      <dgm:prSet/>
      <dgm:spPr/>
      <dgm:t>
        <a:bodyPr/>
        <a:lstStyle/>
        <a:p>
          <a:r>
            <a:rPr lang="en-US" b="1" spc="-1" dirty="0" smtClean="0">
              <a:latin typeface="Roboto Condensed"/>
            </a:rPr>
            <a:t>MQTT Protocol</a:t>
          </a:r>
          <a:endParaRPr lang="en-US" b="1" spc="-1" dirty="0">
            <a:latin typeface="Roboto Condensed"/>
          </a:endParaRPr>
        </a:p>
      </dgm:t>
    </dgm:pt>
    <dgm:pt modelId="{20D12355-3250-4484-B16D-DCEB08DE16C5}" type="parTrans" cxnId="{BEBFBCF4-8EEC-4ABD-82F1-875304512D95}">
      <dgm:prSet/>
      <dgm:spPr/>
      <dgm:t>
        <a:bodyPr/>
        <a:lstStyle/>
        <a:p>
          <a:endParaRPr lang="en-IN"/>
        </a:p>
      </dgm:t>
    </dgm:pt>
    <dgm:pt modelId="{80C2967D-DE26-4C20-B00F-C1C5D6D83BE4}" type="sibTrans" cxnId="{BEBFBCF4-8EEC-4ABD-82F1-875304512D95}">
      <dgm:prSet/>
      <dgm:spPr/>
      <dgm:t>
        <a:bodyPr/>
        <a:lstStyle/>
        <a:p>
          <a:endParaRPr lang="en-IN"/>
        </a:p>
      </dgm:t>
    </dgm:pt>
    <dgm:pt modelId="{6E1AD1BE-615C-45F6-A54E-5F99AA3CC306}">
      <dgm:prSet/>
      <dgm:spPr/>
      <dgm:t>
        <a:bodyPr/>
        <a:lstStyle/>
        <a:p>
          <a:r>
            <a:rPr lang="en-US" b="1" spc="-1" dirty="0" err="1" smtClean="0">
              <a:latin typeface="Roboto Condensed"/>
            </a:rPr>
            <a:t>CoAP</a:t>
          </a:r>
          <a:endParaRPr lang="en-IN" b="1" spc="-1" dirty="0">
            <a:latin typeface="Roboto Condensed"/>
          </a:endParaRPr>
        </a:p>
      </dgm:t>
    </dgm:pt>
    <dgm:pt modelId="{BB48F87B-7774-4B12-9893-64639BC89245}" type="parTrans" cxnId="{3D4A60B5-8702-4E01-9709-05C80796B4BA}">
      <dgm:prSet/>
      <dgm:spPr/>
      <dgm:t>
        <a:bodyPr/>
        <a:lstStyle/>
        <a:p>
          <a:endParaRPr lang="en-IN"/>
        </a:p>
      </dgm:t>
    </dgm:pt>
    <dgm:pt modelId="{941B16DC-B1D8-4849-A3FC-2349D8957238}" type="sibTrans" cxnId="{3D4A60B5-8702-4E01-9709-05C80796B4BA}">
      <dgm:prSet/>
      <dgm:spPr/>
      <dgm:t>
        <a:bodyPr/>
        <a:lstStyle/>
        <a:p>
          <a:endParaRPr lang="en-IN"/>
        </a:p>
      </dgm:t>
    </dgm:pt>
    <dgm:pt modelId="{66C459DA-FB17-4F2C-A49F-A538FD9C37FB}">
      <dgm:prSet/>
      <dgm:spPr/>
      <dgm:t>
        <a:bodyPr/>
        <a:lstStyle/>
        <a:p>
          <a:r>
            <a:rPr lang="en-US" b="1" spc="-1" smtClean="0">
              <a:latin typeface="Roboto Condensed"/>
            </a:rPr>
            <a:t>AMQP</a:t>
          </a:r>
          <a:endParaRPr lang="en-IN" b="1" spc="-1" dirty="0">
            <a:latin typeface="Roboto Condensed"/>
          </a:endParaRPr>
        </a:p>
      </dgm:t>
    </dgm:pt>
    <dgm:pt modelId="{1ABA5821-A72A-4A15-BB91-5D187197B150}" type="parTrans" cxnId="{DED6D384-D8BE-4BD8-BB71-9C38AC9CC087}">
      <dgm:prSet/>
      <dgm:spPr/>
      <dgm:t>
        <a:bodyPr/>
        <a:lstStyle/>
        <a:p>
          <a:endParaRPr lang="en-US"/>
        </a:p>
      </dgm:t>
    </dgm:pt>
    <dgm:pt modelId="{73C9A63D-A389-4B08-9716-F401DAA099C8}" type="sibTrans" cxnId="{DED6D384-D8BE-4BD8-BB71-9C38AC9CC087}">
      <dgm:prSet/>
      <dgm:spPr/>
      <dgm:t>
        <a:bodyPr/>
        <a:lstStyle/>
        <a:p>
          <a:endParaRPr lang="en-US"/>
        </a:p>
      </dgm:t>
    </dgm:pt>
    <dgm:pt modelId="{4B3FE7D1-4C5E-4541-87E7-F028E1E8BDBF}" type="pres">
      <dgm:prSet presAssocID="{BEA51832-AA24-4EFD-9C05-4779FBF52253}" presName="Name0" presStyleCnt="0">
        <dgm:presLayoutVars>
          <dgm:chMax val="7"/>
          <dgm:chPref val="7"/>
          <dgm:dir/>
        </dgm:presLayoutVars>
      </dgm:prSet>
      <dgm:spPr/>
    </dgm:pt>
    <dgm:pt modelId="{81995007-6540-44F6-B8DA-BA583D821798}" type="pres">
      <dgm:prSet presAssocID="{BEA51832-AA24-4EFD-9C05-4779FBF52253}" presName="Name1" presStyleCnt="0"/>
      <dgm:spPr/>
    </dgm:pt>
    <dgm:pt modelId="{A3DAE481-CF16-41F8-B72B-D6B9B80C9999}" type="pres">
      <dgm:prSet presAssocID="{BEA51832-AA24-4EFD-9C05-4779FBF52253}" presName="cycle" presStyleCnt="0"/>
      <dgm:spPr/>
    </dgm:pt>
    <dgm:pt modelId="{8EA3CB15-8EEC-4667-987B-826FE99D0F60}" type="pres">
      <dgm:prSet presAssocID="{BEA51832-AA24-4EFD-9C05-4779FBF52253}" presName="srcNode" presStyleLbl="node1" presStyleIdx="0" presStyleCnt="3"/>
      <dgm:spPr/>
    </dgm:pt>
    <dgm:pt modelId="{05F64EAD-603A-4E32-B94E-0C9104562377}" type="pres">
      <dgm:prSet presAssocID="{BEA51832-AA24-4EFD-9C05-4779FBF52253}" presName="conn" presStyleLbl="parChTrans1D2" presStyleIdx="0" presStyleCnt="1"/>
      <dgm:spPr/>
      <dgm:t>
        <a:bodyPr/>
        <a:lstStyle/>
        <a:p>
          <a:endParaRPr lang="en-IN"/>
        </a:p>
      </dgm:t>
    </dgm:pt>
    <dgm:pt modelId="{7B790EA5-DE6C-4846-BEC3-92C13849E586}" type="pres">
      <dgm:prSet presAssocID="{BEA51832-AA24-4EFD-9C05-4779FBF52253}" presName="extraNode" presStyleLbl="node1" presStyleIdx="0" presStyleCnt="3"/>
      <dgm:spPr/>
    </dgm:pt>
    <dgm:pt modelId="{9500D5B4-BFCE-4CCD-9199-807B68BA00E1}" type="pres">
      <dgm:prSet presAssocID="{BEA51832-AA24-4EFD-9C05-4779FBF52253}" presName="dstNode" presStyleLbl="node1" presStyleIdx="0" presStyleCnt="3"/>
      <dgm:spPr/>
    </dgm:pt>
    <dgm:pt modelId="{68ACD371-2AE4-45E8-8386-95344199871D}" type="pres">
      <dgm:prSet presAssocID="{E030B232-934A-4622-B021-C7C50704AF8E}" presName="text_1" presStyleLbl="node1" presStyleIdx="0" presStyleCnt="3">
        <dgm:presLayoutVars>
          <dgm:bulletEnabled val="1"/>
        </dgm:presLayoutVars>
      </dgm:prSet>
      <dgm:spPr/>
      <dgm:t>
        <a:bodyPr/>
        <a:lstStyle/>
        <a:p>
          <a:endParaRPr lang="en-US"/>
        </a:p>
      </dgm:t>
    </dgm:pt>
    <dgm:pt modelId="{C21AC13E-A35C-4211-B761-3993F14B7560}" type="pres">
      <dgm:prSet presAssocID="{E030B232-934A-4622-B021-C7C50704AF8E}" presName="accent_1" presStyleCnt="0"/>
      <dgm:spPr/>
    </dgm:pt>
    <dgm:pt modelId="{12A9611B-1B8B-4071-A570-49A7A28D48BA}" type="pres">
      <dgm:prSet presAssocID="{E030B232-934A-4622-B021-C7C50704AF8E}" presName="accentRepeatNode" presStyleLbl="solidFgAcc1" presStyleIdx="0" presStyleCnt="3"/>
      <dgm:spPr/>
    </dgm:pt>
    <dgm:pt modelId="{5EB6E77C-893C-4805-BF37-AF254D135812}" type="pres">
      <dgm:prSet presAssocID="{6E1AD1BE-615C-45F6-A54E-5F99AA3CC306}" presName="text_2" presStyleLbl="node1" presStyleIdx="1" presStyleCnt="3">
        <dgm:presLayoutVars>
          <dgm:bulletEnabled val="1"/>
        </dgm:presLayoutVars>
      </dgm:prSet>
      <dgm:spPr/>
      <dgm:t>
        <a:bodyPr/>
        <a:lstStyle/>
        <a:p>
          <a:endParaRPr lang="en-US"/>
        </a:p>
      </dgm:t>
    </dgm:pt>
    <dgm:pt modelId="{65386474-7B6E-4377-B7C9-3B69ED59DEAD}" type="pres">
      <dgm:prSet presAssocID="{6E1AD1BE-615C-45F6-A54E-5F99AA3CC306}" presName="accent_2" presStyleCnt="0"/>
      <dgm:spPr/>
    </dgm:pt>
    <dgm:pt modelId="{BEC33777-8DE3-4BB8-8AF1-C17D92D94FD9}" type="pres">
      <dgm:prSet presAssocID="{6E1AD1BE-615C-45F6-A54E-5F99AA3CC306}" presName="accentRepeatNode" presStyleLbl="solidFgAcc1" presStyleIdx="1" presStyleCnt="3"/>
      <dgm:spPr/>
    </dgm:pt>
    <dgm:pt modelId="{6AC836A4-3694-402F-AF7F-02439AED4B87}" type="pres">
      <dgm:prSet presAssocID="{66C459DA-FB17-4F2C-A49F-A538FD9C37FB}" presName="text_3" presStyleLbl="node1" presStyleIdx="2" presStyleCnt="3">
        <dgm:presLayoutVars>
          <dgm:bulletEnabled val="1"/>
        </dgm:presLayoutVars>
      </dgm:prSet>
      <dgm:spPr/>
      <dgm:t>
        <a:bodyPr/>
        <a:lstStyle/>
        <a:p>
          <a:endParaRPr lang="en-US"/>
        </a:p>
      </dgm:t>
    </dgm:pt>
    <dgm:pt modelId="{0F847F57-5EA9-489F-9DE6-31F34795E8E1}" type="pres">
      <dgm:prSet presAssocID="{66C459DA-FB17-4F2C-A49F-A538FD9C37FB}" presName="accent_3" presStyleCnt="0"/>
      <dgm:spPr/>
    </dgm:pt>
    <dgm:pt modelId="{CB56F256-FE97-4F0F-B976-B20CF5AD8D26}" type="pres">
      <dgm:prSet presAssocID="{66C459DA-FB17-4F2C-A49F-A538FD9C37FB}" presName="accentRepeatNode" presStyleLbl="solidFgAcc1" presStyleIdx="2" presStyleCnt="3"/>
      <dgm:spPr/>
    </dgm:pt>
  </dgm:ptLst>
  <dgm:cxnLst>
    <dgm:cxn modelId="{3D4A60B5-8702-4E01-9709-05C80796B4BA}" srcId="{BEA51832-AA24-4EFD-9C05-4779FBF52253}" destId="{6E1AD1BE-615C-45F6-A54E-5F99AA3CC306}" srcOrd="1" destOrd="0" parTransId="{BB48F87B-7774-4B12-9893-64639BC89245}" sibTransId="{941B16DC-B1D8-4849-A3FC-2349D8957238}"/>
    <dgm:cxn modelId="{BEBFBCF4-8EEC-4ABD-82F1-875304512D95}" srcId="{BEA51832-AA24-4EFD-9C05-4779FBF52253}" destId="{E030B232-934A-4622-B021-C7C50704AF8E}" srcOrd="0" destOrd="0" parTransId="{20D12355-3250-4484-B16D-DCEB08DE16C5}" sibTransId="{80C2967D-DE26-4C20-B00F-C1C5D6D83BE4}"/>
    <dgm:cxn modelId="{FE8B09B6-182B-4D2E-994E-76559C30A144}" type="presOf" srcId="{66C459DA-FB17-4F2C-A49F-A538FD9C37FB}" destId="{6AC836A4-3694-402F-AF7F-02439AED4B87}" srcOrd="0" destOrd="0" presId="urn:microsoft.com/office/officeart/2008/layout/VerticalCurvedList"/>
    <dgm:cxn modelId="{FD27002D-3619-4DE0-8775-970339DF8B1D}" type="presOf" srcId="{E030B232-934A-4622-B021-C7C50704AF8E}" destId="{68ACD371-2AE4-45E8-8386-95344199871D}" srcOrd="0" destOrd="0" presId="urn:microsoft.com/office/officeart/2008/layout/VerticalCurvedList"/>
    <dgm:cxn modelId="{C990EED3-FB5D-4DD9-A62E-1C2A63629950}" type="presOf" srcId="{BEA51832-AA24-4EFD-9C05-4779FBF52253}" destId="{4B3FE7D1-4C5E-4541-87E7-F028E1E8BDBF}" srcOrd="0" destOrd="0" presId="urn:microsoft.com/office/officeart/2008/layout/VerticalCurvedList"/>
    <dgm:cxn modelId="{DED6D384-D8BE-4BD8-BB71-9C38AC9CC087}" srcId="{BEA51832-AA24-4EFD-9C05-4779FBF52253}" destId="{66C459DA-FB17-4F2C-A49F-A538FD9C37FB}" srcOrd="2" destOrd="0" parTransId="{1ABA5821-A72A-4A15-BB91-5D187197B150}" sibTransId="{73C9A63D-A389-4B08-9716-F401DAA099C8}"/>
    <dgm:cxn modelId="{45D68DE6-8751-4D2C-B213-5BEDCBB725B1}" type="presOf" srcId="{6E1AD1BE-615C-45F6-A54E-5F99AA3CC306}" destId="{5EB6E77C-893C-4805-BF37-AF254D135812}" srcOrd="0" destOrd="0" presId="urn:microsoft.com/office/officeart/2008/layout/VerticalCurvedList"/>
    <dgm:cxn modelId="{C3A33C4C-1DCA-4361-87CC-B6E5762ABEAE}" type="presOf" srcId="{80C2967D-DE26-4C20-B00F-C1C5D6D83BE4}" destId="{05F64EAD-603A-4E32-B94E-0C9104562377}" srcOrd="0" destOrd="0" presId="urn:microsoft.com/office/officeart/2008/layout/VerticalCurvedList"/>
    <dgm:cxn modelId="{808F8629-0549-4319-8B6D-AAB8143F0D64}" type="presParOf" srcId="{4B3FE7D1-4C5E-4541-87E7-F028E1E8BDBF}" destId="{81995007-6540-44F6-B8DA-BA583D821798}" srcOrd="0" destOrd="0" presId="urn:microsoft.com/office/officeart/2008/layout/VerticalCurvedList"/>
    <dgm:cxn modelId="{D8BF4F64-2091-43AB-94AE-BF24DA4D8E29}" type="presParOf" srcId="{81995007-6540-44F6-B8DA-BA583D821798}" destId="{A3DAE481-CF16-41F8-B72B-D6B9B80C9999}" srcOrd="0" destOrd="0" presId="urn:microsoft.com/office/officeart/2008/layout/VerticalCurvedList"/>
    <dgm:cxn modelId="{9D7B9599-BDE4-42A2-92EA-0BFCA49EC5DC}" type="presParOf" srcId="{A3DAE481-CF16-41F8-B72B-D6B9B80C9999}" destId="{8EA3CB15-8EEC-4667-987B-826FE99D0F60}" srcOrd="0" destOrd="0" presId="urn:microsoft.com/office/officeart/2008/layout/VerticalCurvedList"/>
    <dgm:cxn modelId="{563F01AC-DC18-4CA3-95A5-DD303E30A423}" type="presParOf" srcId="{A3DAE481-CF16-41F8-B72B-D6B9B80C9999}" destId="{05F64EAD-603A-4E32-B94E-0C9104562377}" srcOrd="1" destOrd="0" presId="urn:microsoft.com/office/officeart/2008/layout/VerticalCurvedList"/>
    <dgm:cxn modelId="{97A9B6F8-5977-47C7-B08F-6706F91AF7B3}" type="presParOf" srcId="{A3DAE481-CF16-41F8-B72B-D6B9B80C9999}" destId="{7B790EA5-DE6C-4846-BEC3-92C13849E586}" srcOrd="2" destOrd="0" presId="urn:microsoft.com/office/officeart/2008/layout/VerticalCurvedList"/>
    <dgm:cxn modelId="{FDA3C427-A6F2-4667-8131-23B1A7793329}" type="presParOf" srcId="{A3DAE481-CF16-41F8-B72B-D6B9B80C9999}" destId="{9500D5B4-BFCE-4CCD-9199-807B68BA00E1}" srcOrd="3" destOrd="0" presId="urn:microsoft.com/office/officeart/2008/layout/VerticalCurvedList"/>
    <dgm:cxn modelId="{E59A0947-3E3E-4A00-8A28-0B920910DC3A}" type="presParOf" srcId="{81995007-6540-44F6-B8DA-BA583D821798}" destId="{68ACD371-2AE4-45E8-8386-95344199871D}" srcOrd="1" destOrd="0" presId="urn:microsoft.com/office/officeart/2008/layout/VerticalCurvedList"/>
    <dgm:cxn modelId="{F2E043D0-A081-473C-812B-097138CE501C}" type="presParOf" srcId="{81995007-6540-44F6-B8DA-BA583D821798}" destId="{C21AC13E-A35C-4211-B761-3993F14B7560}" srcOrd="2" destOrd="0" presId="urn:microsoft.com/office/officeart/2008/layout/VerticalCurvedList"/>
    <dgm:cxn modelId="{E3E88FB3-71DE-415F-8643-4F234CFC2BDF}" type="presParOf" srcId="{C21AC13E-A35C-4211-B761-3993F14B7560}" destId="{12A9611B-1B8B-4071-A570-49A7A28D48BA}" srcOrd="0" destOrd="0" presId="urn:microsoft.com/office/officeart/2008/layout/VerticalCurvedList"/>
    <dgm:cxn modelId="{6F4FB9D4-592C-49F2-859F-80609F04705B}" type="presParOf" srcId="{81995007-6540-44F6-B8DA-BA583D821798}" destId="{5EB6E77C-893C-4805-BF37-AF254D135812}" srcOrd="3" destOrd="0" presId="urn:microsoft.com/office/officeart/2008/layout/VerticalCurvedList"/>
    <dgm:cxn modelId="{4E1E5113-C288-44FB-B490-02C4B6CB749F}" type="presParOf" srcId="{81995007-6540-44F6-B8DA-BA583D821798}" destId="{65386474-7B6E-4377-B7C9-3B69ED59DEAD}" srcOrd="4" destOrd="0" presId="urn:microsoft.com/office/officeart/2008/layout/VerticalCurvedList"/>
    <dgm:cxn modelId="{66ED314D-A1BD-49E0-8C74-DE22FBB8FE97}" type="presParOf" srcId="{65386474-7B6E-4377-B7C9-3B69ED59DEAD}" destId="{BEC33777-8DE3-4BB8-8AF1-C17D92D94FD9}" srcOrd="0" destOrd="0" presId="urn:microsoft.com/office/officeart/2008/layout/VerticalCurvedList"/>
    <dgm:cxn modelId="{906FA36B-F429-48C9-8A6E-DAEF7EB2F785}" type="presParOf" srcId="{81995007-6540-44F6-B8DA-BA583D821798}" destId="{6AC836A4-3694-402F-AF7F-02439AED4B87}" srcOrd="5" destOrd="0" presId="urn:microsoft.com/office/officeart/2008/layout/VerticalCurvedList"/>
    <dgm:cxn modelId="{7FBDE40A-148E-4191-8925-63E844C5B810}" type="presParOf" srcId="{81995007-6540-44F6-B8DA-BA583D821798}" destId="{0F847F57-5EA9-489F-9DE6-31F34795E8E1}" srcOrd="6" destOrd="0" presId="urn:microsoft.com/office/officeart/2008/layout/VerticalCurvedList"/>
    <dgm:cxn modelId="{12F58351-3FF8-4BCE-A5ED-B0E5E0ECE8BF}" type="presParOf" srcId="{0F847F57-5EA9-489F-9DE6-31F34795E8E1}" destId="{CB56F256-FE97-4F0F-B976-B20CF5AD8D2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A51832-AA24-4EFD-9C05-4779FBF52253}" type="doc">
      <dgm:prSet loTypeId="urn:microsoft.com/office/officeart/2008/layout/VerticalCurvedList" loCatId="list" qsTypeId="urn:microsoft.com/office/officeart/2005/8/quickstyle/simple1" qsCatId="simple" csTypeId="urn:microsoft.com/office/officeart/2005/8/colors/colorful1" csCatId="colorful" phldr="1"/>
      <dgm:spPr/>
    </dgm:pt>
    <dgm:pt modelId="{4C26155F-6608-4BF5-94E3-9E5BA10542F0}">
      <dgm:prSet phldrT="[Text]" custT="1"/>
      <dgm:spPr/>
      <dgm:t>
        <a:bodyPr/>
        <a:lstStyle/>
        <a:p>
          <a:r>
            <a:rPr lang="en-IN" sz="3200" b="1" spc="-1" dirty="0" smtClean="0">
              <a:latin typeface="Roboto Condensed"/>
            </a:rPr>
            <a:t>LDR</a:t>
          </a:r>
          <a:endParaRPr lang="en-IN" sz="3200" b="1" spc="-1" dirty="0">
            <a:latin typeface="Roboto Condensed"/>
          </a:endParaRPr>
        </a:p>
      </dgm:t>
    </dgm:pt>
    <dgm:pt modelId="{30A6C710-C79E-4938-8FB8-8360FEC85AB3}" type="parTrans" cxnId="{B28AD0D2-4588-482E-858D-7F164194DCEE}">
      <dgm:prSet/>
      <dgm:spPr/>
      <dgm:t>
        <a:bodyPr/>
        <a:lstStyle/>
        <a:p>
          <a:endParaRPr lang="en-IN"/>
        </a:p>
      </dgm:t>
    </dgm:pt>
    <dgm:pt modelId="{A5F9C50B-8FA3-4B80-99CC-362E25652EC0}" type="sibTrans" cxnId="{B28AD0D2-4588-482E-858D-7F164194DCEE}">
      <dgm:prSet/>
      <dgm:spPr/>
      <dgm:t>
        <a:bodyPr/>
        <a:lstStyle/>
        <a:p>
          <a:endParaRPr lang="en-IN"/>
        </a:p>
      </dgm:t>
    </dgm:pt>
    <dgm:pt modelId="{7EE0A4E8-A027-4554-8FD9-C3277BE31744}">
      <dgm:prSet phldrT="[Text]" custT="1"/>
      <dgm:spPr/>
      <dgm:t>
        <a:bodyPr/>
        <a:lstStyle/>
        <a:p>
          <a:r>
            <a:rPr lang="en-US" sz="3200" b="1" spc="-1" dirty="0" smtClean="0">
              <a:latin typeface="Roboto Condensed"/>
            </a:rPr>
            <a:t>Gas Sensor</a:t>
          </a:r>
          <a:endParaRPr lang="en-IN" sz="3200" b="1" spc="-1" dirty="0">
            <a:latin typeface="Roboto Condensed"/>
          </a:endParaRPr>
        </a:p>
      </dgm:t>
    </dgm:pt>
    <dgm:pt modelId="{82A9346D-53FC-4D9A-B4CD-858354EFB362}" type="parTrans" cxnId="{C65B0D4B-D954-45C2-B11C-BBE110964A43}">
      <dgm:prSet/>
      <dgm:spPr/>
      <dgm:t>
        <a:bodyPr/>
        <a:lstStyle/>
        <a:p>
          <a:endParaRPr lang="en-US"/>
        </a:p>
      </dgm:t>
    </dgm:pt>
    <dgm:pt modelId="{3E6ECEC0-A0D8-41FC-B36C-607FC7189335}" type="sibTrans" cxnId="{C65B0D4B-D954-45C2-B11C-BBE110964A43}">
      <dgm:prSet/>
      <dgm:spPr/>
      <dgm:t>
        <a:bodyPr/>
        <a:lstStyle/>
        <a:p>
          <a:endParaRPr lang="en-US"/>
        </a:p>
      </dgm:t>
    </dgm:pt>
    <dgm:pt modelId="{302CCAF5-05CD-4FB5-8BB5-74247AE0D93C}">
      <dgm:prSet phldrT="[Text]" custT="1"/>
      <dgm:spPr/>
      <dgm:t>
        <a:bodyPr/>
        <a:lstStyle/>
        <a:p>
          <a:r>
            <a:rPr lang="en-US" sz="3200" b="1" spc="-1" dirty="0" smtClean="0">
              <a:latin typeface="Roboto Condensed"/>
            </a:rPr>
            <a:t>Obstacle Sensor</a:t>
          </a:r>
          <a:endParaRPr lang="en-IN" sz="3200" b="1" spc="-1" dirty="0">
            <a:latin typeface="Roboto Condensed"/>
          </a:endParaRPr>
        </a:p>
      </dgm:t>
    </dgm:pt>
    <dgm:pt modelId="{31ED8310-9D24-498B-AC03-F4A4D948412C}" type="parTrans" cxnId="{6132320C-35C3-4671-B21A-EE8CF38A8C16}">
      <dgm:prSet/>
      <dgm:spPr/>
      <dgm:t>
        <a:bodyPr/>
        <a:lstStyle/>
        <a:p>
          <a:endParaRPr lang="en-US"/>
        </a:p>
      </dgm:t>
    </dgm:pt>
    <dgm:pt modelId="{B3FA79E4-3562-4BF2-BBA1-6935A999EA88}" type="sibTrans" cxnId="{6132320C-35C3-4671-B21A-EE8CF38A8C16}">
      <dgm:prSet/>
      <dgm:spPr/>
      <dgm:t>
        <a:bodyPr/>
        <a:lstStyle/>
        <a:p>
          <a:endParaRPr lang="en-US"/>
        </a:p>
      </dgm:t>
    </dgm:pt>
    <dgm:pt modelId="{D01FBC93-9BA6-495D-86C1-0686812D82AD}">
      <dgm:prSet phldrT="[Text]" custT="1"/>
      <dgm:spPr/>
      <dgm:t>
        <a:bodyPr/>
        <a:lstStyle/>
        <a:p>
          <a:r>
            <a:rPr lang="en-US" sz="3200" b="1" spc="-1" dirty="0" smtClean="0">
              <a:latin typeface="Roboto Condensed"/>
            </a:rPr>
            <a:t>Ultrasonic Sound Distance measurement module</a:t>
          </a:r>
          <a:endParaRPr lang="en-IN" sz="3200" b="1" spc="-1" dirty="0">
            <a:latin typeface="Roboto Condensed"/>
          </a:endParaRPr>
        </a:p>
      </dgm:t>
    </dgm:pt>
    <dgm:pt modelId="{ADF34A67-E082-4A2E-874E-9CBF058655BC}" type="parTrans" cxnId="{B8925C8E-03B0-4EA9-A580-FAB8469AD1B4}">
      <dgm:prSet/>
      <dgm:spPr/>
      <dgm:t>
        <a:bodyPr/>
        <a:lstStyle/>
        <a:p>
          <a:endParaRPr lang="en-US"/>
        </a:p>
      </dgm:t>
    </dgm:pt>
    <dgm:pt modelId="{CAEA63FA-9E68-4359-AEEC-758F9E69B1B3}" type="sibTrans" cxnId="{B8925C8E-03B0-4EA9-A580-FAB8469AD1B4}">
      <dgm:prSet/>
      <dgm:spPr/>
      <dgm:t>
        <a:bodyPr/>
        <a:lstStyle/>
        <a:p>
          <a:endParaRPr lang="en-US"/>
        </a:p>
      </dgm:t>
    </dgm:pt>
    <dgm:pt modelId="{7C1116B8-0A4C-4BCA-A7EB-43C130931999}">
      <dgm:prSet phldrT="[Text]" custT="1"/>
      <dgm:spPr/>
      <dgm:t>
        <a:bodyPr/>
        <a:lstStyle/>
        <a:p>
          <a:r>
            <a:rPr lang="en-US" sz="3200" b="1" spc="-1" dirty="0" smtClean="0">
              <a:latin typeface="Roboto Condensed"/>
            </a:rPr>
            <a:t>Heartbeat sensor</a:t>
          </a:r>
          <a:endParaRPr lang="en-IN" sz="3200" b="1" spc="-1" dirty="0">
            <a:latin typeface="Roboto Condensed"/>
          </a:endParaRPr>
        </a:p>
      </dgm:t>
    </dgm:pt>
    <dgm:pt modelId="{B1695A8D-8A75-4B65-8835-C0FC7992A443}" type="parTrans" cxnId="{7CFE9C0E-23D4-432C-8673-485820C01CC9}">
      <dgm:prSet/>
      <dgm:spPr/>
      <dgm:t>
        <a:bodyPr/>
        <a:lstStyle/>
        <a:p>
          <a:endParaRPr lang="en-US"/>
        </a:p>
      </dgm:t>
    </dgm:pt>
    <dgm:pt modelId="{9C073D80-2634-463F-8A86-D00E7C20BD3A}" type="sibTrans" cxnId="{7CFE9C0E-23D4-432C-8673-485820C01CC9}">
      <dgm:prSet/>
      <dgm:spPr/>
      <dgm:t>
        <a:bodyPr/>
        <a:lstStyle/>
        <a:p>
          <a:endParaRPr lang="en-US"/>
        </a:p>
      </dgm:t>
    </dgm:pt>
    <dgm:pt modelId="{BF79ACAE-2912-44A5-B25B-C7236A1159D2}">
      <dgm:prSet phldrT="[Text]" custT="1"/>
      <dgm:spPr/>
      <dgm:t>
        <a:bodyPr/>
        <a:lstStyle/>
        <a:p>
          <a:r>
            <a:rPr lang="en-US" sz="3200" b="1" spc="-1" dirty="0" smtClean="0">
              <a:latin typeface="Roboto Condensed"/>
            </a:rPr>
            <a:t>GPS Module &amp; PH Sensor</a:t>
          </a:r>
          <a:endParaRPr lang="en-IN" sz="3200" b="1" spc="-1" dirty="0">
            <a:latin typeface="Roboto Condensed"/>
          </a:endParaRPr>
        </a:p>
      </dgm:t>
    </dgm:pt>
    <dgm:pt modelId="{F756EFF8-9AFB-44E9-A88B-948EF9037077}" type="parTrans" cxnId="{CD1EC825-D45E-4522-8F43-422C949C801C}">
      <dgm:prSet/>
      <dgm:spPr/>
      <dgm:t>
        <a:bodyPr/>
        <a:lstStyle/>
        <a:p>
          <a:endParaRPr lang="en-US"/>
        </a:p>
      </dgm:t>
    </dgm:pt>
    <dgm:pt modelId="{072378AC-E0BF-4823-A23B-3311978F4342}" type="sibTrans" cxnId="{CD1EC825-D45E-4522-8F43-422C949C801C}">
      <dgm:prSet/>
      <dgm:spPr/>
      <dgm:t>
        <a:bodyPr/>
        <a:lstStyle/>
        <a:p>
          <a:endParaRPr lang="en-US"/>
        </a:p>
      </dgm:t>
    </dgm:pt>
    <dgm:pt modelId="{1AA04675-DB90-40F8-8075-04CB8679A3A3}">
      <dgm:prSet phldrT="[Text]" custT="1"/>
      <dgm:spPr/>
      <dgm:t>
        <a:bodyPr/>
        <a:lstStyle/>
        <a:p>
          <a:r>
            <a:rPr lang="en-US" sz="3200" b="1" spc="-1" dirty="0" smtClean="0">
              <a:latin typeface="Roboto Condensed"/>
            </a:rPr>
            <a:t>Color Sensor</a:t>
          </a:r>
          <a:endParaRPr lang="en-IN" sz="3200" b="1" spc="-1" dirty="0">
            <a:latin typeface="Roboto Condensed"/>
          </a:endParaRPr>
        </a:p>
      </dgm:t>
    </dgm:pt>
    <dgm:pt modelId="{F5F75AC4-2EE3-41EB-8B25-2C9D8D531D7E}" type="parTrans" cxnId="{BB734FCE-7F0F-434B-923B-F2C1CD5F9348}">
      <dgm:prSet/>
      <dgm:spPr/>
    </dgm:pt>
    <dgm:pt modelId="{0B5CCDDE-B5FD-4B29-9E6A-5033D73E6DE6}" type="sibTrans" cxnId="{BB734FCE-7F0F-434B-923B-F2C1CD5F9348}">
      <dgm:prSet/>
      <dgm:spPr/>
    </dgm:pt>
    <dgm:pt modelId="{4B3FE7D1-4C5E-4541-87E7-F028E1E8BDBF}" type="pres">
      <dgm:prSet presAssocID="{BEA51832-AA24-4EFD-9C05-4779FBF52253}" presName="Name0" presStyleCnt="0">
        <dgm:presLayoutVars>
          <dgm:chMax val="7"/>
          <dgm:chPref val="7"/>
          <dgm:dir/>
        </dgm:presLayoutVars>
      </dgm:prSet>
      <dgm:spPr/>
    </dgm:pt>
    <dgm:pt modelId="{81995007-6540-44F6-B8DA-BA583D821798}" type="pres">
      <dgm:prSet presAssocID="{BEA51832-AA24-4EFD-9C05-4779FBF52253}" presName="Name1" presStyleCnt="0"/>
      <dgm:spPr/>
    </dgm:pt>
    <dgm:pt modelId="{A3DAE481-CF16-41F8-B72B-D6B9B80C9999}" type="pres">
      <dgm:prSet presAssocID="{BEA51832-AA24-4EFD-9C05-4779FBF52253}" presName="cycle" presStyleCnt="0"/>
      <dgm:spPr/>
    </dgm:pt>
    <dgm:pt modelId="{8EA3CB15-8EEC-4667-987B-826FE99D0F60}" type="pres">
      <dgm:prSet presAssocID="{BEA51832-AA24-4EFD-9C05-4779FBF52253}" presName="srcNode" presStyleLbl="node1" presStyleIdx="0" presStyleCnt="7"/>
      <dgm:spPr/>
    </dgm:pt>
    <dgm:pt modelId="{05F64EAD-603A-4E32-B94E-0C9104562377}" type="pres">
      <dgm:prSet presAssocID="{BEA51832-AA24-4EFD-9C05-4779FBF52253}" presName="conn" presStyleLbl="parChTrans1D2" presStyleIdx="0" presStyleCnt="1"/>
      <dgm:spPr/>
      <dgm:t>
        <a:bodyPr/>
        <a:lstStyle/>
        <a:p>
          <a:endParaRPr lang="en-IN"/>
        </a:p>
      </dgm:t>
    </dgm:pt>
    <dgm:pt modelId="{7B790EA5-DE6C-4846-BEC3-92C13849E586}" type="pres">
      <dgm:prSet presAssocID="{BEA51832-AA24-4EFD-9C05-4779FBF52253}" presName="extraNode" presStyleLbl="node1" presStyleIdx="0" presStyleCnt="7"/>
      <dgm:spPr/>
    </dgm:pt>
    <dgm:pt modelId="{9500D5B4-BFCE-4CCD-9199-807B68BA00E1}" type="pres">
      <dgm:prSet presAssocID="{BEA51832-AA24-4EFD-9C05-4779FBF52253}" presName="dstNode" presStyleLbl="node1" presStyleIdx="0" presStyleCnt="7"/>
      <dgm:spPr/>
    </dgm:pt>
    <dgm:pt modelId="{B891F615-B05F-4888-A1AD-494CBCDC4873}" type="pres">
      <dgm:prSet presAssocID="{4C26155F-6608-4BF5-94E3-9E5BA10542F0}" presName="text_1" presStyleLbl="node1" presStyleIdx="0" presStyleCnt="7">
        <dgm:presLayoutVars>
          <dgm:bulletEnabled val="1"/>
        </dgm:presLayoutVars>
      </dgm:prSet>
      <dgm:spPr/>
      <dgm:t>
        <a:bodyPr/>
        <a:lstStyle/>
        <a:p>
          <a:endParaRPr lang="en-IN"/>
        </a:p>
      </dgm:t>
    </dgm:pt>
    <dgm:pt modelId="{8976EAAB-1EFB-4A3C-A7CD-226638CE2848}" type="pres">
      <dgm:prSet presAssocID="{4C26155F-6608-4BF5-94E3-9E5BA10542F0}" presName="accent_1" presStyleCnt="0"/>
      <dgm:spPr/>
    </dgm:pt>
    <dgm:pt modelId="{4522FFAE-84B1-456D-8035-1B4CD02A368A}" type="pres">
      <dgm:prSet presAssocID="{4C26155F-6608-4BF5-94E3-9E5BA10542F0}" presName="accentRepeatNode" presStyleLbl="solidFgAcc1" presStyleIdx="0" presStyleCnt="7"/>
      <dgm:spPr/>
    </dgm:pt>
    <dgm:pt modelId="{4F06FBF1-DD1B-45C1-9ABE-E03FA52E65F4}" type="pres">
      <dgm:prSet presAssocID="{7EE0A4E8-A027-4554-8FD9-C3277BE31744}" presName="text_2" presStyleLbl="node1" presStyleIdx="1" presStyleCnt="7">
        <dgm:presLayoutVars>
          <dgm:bulletEnabled val="1"/>
        </dgm:presLayoutVars>
      </dgm:prSet>
      <dgm:spPr/>
      <dgm:t>
        <a:bodyPr/>
        <a:lstStyle/>
        <a:p>
          <a:endParaRPr lang="en-US"/>
        </a:p>
      </dgm:t>
    </dgm:pt>
    <dgm:pt modelId="{E67147B9-6CAE-481C-B20F-E1153683AD8E}" type="pres">
      <dgm:prSet presAssocID="{7EE0A4E8-A027-4554-8FD9-C3277BE31744}" presName="accent_2" presStyleCnt="0"/>
      <dgm:spPr/>
    </dgm:pt>
    <dgm:pt modelId="{96450EA9-30C5-457C-AE9E-991DB3C6E590}" type="pres">
      <dgm:prSet presAssocID="{7EE0A4E8-A027-4554-8FD9-C3277BE31744}" presName="accentRepeatNode" presStyleLbl="solidFgAcc1" presStyleIdx="1" presStyleCnt="7"/>
      <dgm:spPr/>
    </dgm:pt>
    <dgm:pt modelId="{639BFA25-570B-48D7-B7C2-7B4391456EF5}" type="pres">
      <dgm:prSet presAssocID="{302CCAF5-05CD-4FB5-8BB5-74247AE0D93C}" presName="text_3" presStyleLbl="node1" presStyleIdx="2" presStyleCnt="7">
        <dgm:presLayoutVars>
          <dgm:bulletEnabled val="1"/>
        </dgm:presLayoutVars>
      </dgm:prSet>
      <dgm:spPr/>
      <dgm:t>
        <a:bodyPr/>
        <a:lstStyle/>
        <a:p>
          <a:endParaRPr lang="en-US"/>
        </a:p>
      </dgm:t>
    </dgm:pt>
    <dgm:pt modelId="{3BCC5961-DBEF-48C9-A5F2-B3FF61BE0CA5}" type="pres">
      <dgm:prSet presAssocID="{302CCAF5-05CD-4FB5-8BB5-74247AE0D93C}" presName="accent_3" presStyleCnt="0"/>
      <dgm:spPr/>
    </dgm:pt>
    <dgm:pt modelId="{74EAEF5E-41F2-4862-B82A-65FA3BD00678}" type="pres">
      <dgm:prSet presAssocID="{302CCAF5-05CD-4FB5-8BB5-74247AE0D93C}" presName="accentRepeatNode" presStyleLbl="solidFgAcc1" presStyleIdx="2" presStyleCnt="7"/>
      <dgm:spPr/>
    </dgm:pt>
    <dgm:pt modelId="{D2761329-8795-4794-8D96-9D3E23EF1D84}" type="pres">
      <dgm:prSet presAssocID="{D01FBC93-9BA6-495D-86C1-0686812D82AD}" presName="text_4" presStyleLbl="node1" presStyleIdx="3" presStyleCnt="7">
        <dgm:presLayoutVars>
          <dgm:bulletEnabled val="1"/>
        </dgm:presLayoutVars>
      </dgm:prSet>
      <dgm:spPr/>
      <dgm:t>
        <a:bodyPr/>
        <a:lstStyle/>
        <a:p>
          <a:endParaRPr lang="en-US"/>
        </a:p>
      </dgm:t>
    </dgm:pt>
    <dgm:pt modelId="{66EE469C-EBEE-4822-8522-E01924F3B00A}" type="pres">
      <dgm:prSet presAssocID="{D01FBC93-9BA6-495D-86C1-0686812D82AD}" presName="accent_4" presStyleCnt="0"/>
      <dgm:spPr/>
    </dgm:pt>
    <dgm:pt modelId="{E5126CC7-26EB-4B96-AEA3-CA7F958EB642}" type="pres">
      <dgm:prSet presAssocID="{D01FBC93-9BA6-495D-86C1-0686812D82AD}" presName="accentRepeatNode" presStyleLbl="solidFgAcc1" presStyleIdx="3" presStyleCnt="7"/>
      <dgm:spPr/>
    </dgm:pt>
    <dgm:pt modelId="{838C1210-3CC9-48E7-A5E7-8006822B7D9D}" type="pres">
      <dgm:prSet presAssocID="{7C1116B8-0A4C-4BCA-A7EB-43C130931999}" presName="text_5" presStyleLbl="node1" presStyleIdx="4" presStyleCnt="7">
        <dgm:presLayoutVars>
          <dgm:bulletEnabled val="1"/>
        </dgm:presLayoutVars>
      </dgm:prSet>
      <dgm:spPr/>
      <dgm:t>
        <a:bodyPr/>
        <a:lstStyle/>
        <a:p>
          <a:endParaRPr lang="en-US"/>
        </a:p>
      </dgm:t>
    </dgm:pt>
    <dgm:pt modelId="{C156A6C7-8517-4094-8A74-91FDC662BAB8}" type="pres">
      <dgm:prSet presAssocID="{7C1116B8-0A4C-4BCA-A7EB-43C130931999}" presName="accent_5" presStyleCnt="0"/>
      <dgm:spPr/>
    </dgm:pt>
    <dgm:pt modelId="{08370187-3EE7-46F4-9F4D-841C4AC2E410}" type="pres">
      <dgm:prSet presAssocID="{7C1116B8-0A4C-4BCA-A7EB-43C130931999}" presName="accentRepeatNode" presStyleLbl="solidFgAcc1" presStyleIdx="4" presStyleCnt="7"/>
      <dgm:spPr/>
    </dgm:pt>
    <dgm:pt modelId="{01E27BE9-3AE0-4ABD-9613-326708EA6856}" type="pres">
      <dgm:prSet presAssocID="{1AA04675-DB90-40F8-8075-04CB8679A3A3}" presName="text_6" presStyleLbl="node1" presStyleIdx="5" presStyleCnt="7">
        <dgm:presLayoutVars>
          <dgm:bulletEnabled val="1"/>
        </dgm:presLayoutVars>
      </dgm:prSet>
      <dgm:spPr/>
      <dgm:t>
        <a:bodyPr/>
        <a:lstStyle/>
        <a:p>
          <a:endParaRPr lang="en-US"/>
        </a:p>
      </dgm:t>
    </dgm:pt>
    <dgm:pt modelId="{D79F0150-B9DE-4214-BC1F-2717CADA1C79}" type="pres">
      <dgm:prSet presAssocID="{1AA04675-DB90-40F8-8075-04CB8679A3A3}" presName="accent_6" presStyleCnt="0"/>
      <dgm:spPr/>
    </dgm:pt>
    <dgm:pt modelId="{6471892C-2B2E-4168-8DEB-1A76A7CD461C}" type="pres">
      <dgm:prSet presAssocID="{1AA04675-DB90-40F8-8075-04CB8679A3A3}" presName="accentRepeatNode" presStyleLbl="solidFgAcc1" presStyleIdx="5" presStyleCnt="7"/>
      <dgm:spPr/>
    </dgm:pt>
    <dgm:pt modelId="{9AF1BDEC-9B60-4D54-BAA0-553212BC8EB0}" type="pres">
      <dgm:prSet presAssocID="{BF79ACAE-2912-44A5-B25B-C7236A1159D2}" presName="text_7" presStyleLbl="node1" presStyleIdx="6" presStyleCnt="7">
        <dgm:presLayoutVars>
          <dgm:bulletEnabled val="1"/>
        </dgm:presLayoutVars>
      </dgm:prSet>
      <dgm:spPr/>
      <dgm:t>
        <a:bodyPr/>
        <a:lstStyle/>
        <a:p>
          <a:endParaRPr lang="en-US"/>
        </a:p>
      </dgm:t>
    </dgm:pt>
    <dgm:pt modelId="{8CFBF664-3A57-4D2C-A9F2-A80828CC8BF9}" type="pres">
      <dgm:prSet presAssocID="{BF79ACAE-2912-44A5-B25B-C7236A1159D2}" presName="accent_7" presStyleCnt="0"/>
      <dgm:spPr/>
    </dgm:pt>
    <dgm:pt modelId="{93509B56-36EB-47A4-BD51-B3B05D5A829B}" type="pres">
      <dgm:prSet presAssocID="{BF79ACAE-2912-44A5-B25B-C7236A1159D2}" presName="accentRepeatNode" presStyleLbl="solidFgAcc1" presStyleIdx="6" presStyleCnt="7"/>
      <dgm:spPr/>
    </dgm:pt>
  </dgm:ptLst>
  <dgm:cxnLst>
    <dgm:cxn modelId="{BB734FCE-7F0F-434B-923B-F2C1CD5F9348}" srcId="{BEA51832-AA24-4EFD-9C05-4779FBF52253}" destId="{1AA04675-DB90-40F8-8075-04CB8679A3A3}" srcOrd="5" destOrd="0" parTransId="{F5F75AC4-2EE3-41EB-8B25-2C9D8D531D7E}" sibTransId="{0B5CCDDE-B5FD-4B29-9E6A-5033D73E6DE6}"/>
    <dgm:cxn modelId="{EE1A7A44-25F5-45B4-A9D5-75EE25639ABE}" type="presOf" srcId="{302CCAF5-05CD-4FB5-8BB5-74247AE0D93C}" destId="{639BFA25-570B-48D7-B7C2-7B4391456EF5}" srcOrd="0" destOrd="0" presId="urn:microsoft.com/office/officeart/2008/layout/VerticalCurvedList"/>
    <dgm:cxn modelId="{CD1EC825-D45E-4522-8F43-422C949C801C}" srcId="{BEA51832-AA24-4EFD-9C05-4779FBF52253}" destId="{BF79ACAE-2912-44A5-B25B-C7236A1159D2}" srcOrd="6" destOrd="0" parTransId="{F756EFF8-9AFB-44E9-A88B-948EF9037077}" sibTransId="{072378AC-E0BF-4823-A23B-3311978F4342}"/>
    <dgm:cxn modelId="{B8925C8E-03B0-4EA9-A580-FAB8469AD1B4}" srcId="{BEA51832-AA24-4EFD-9C05-4779FBF52253}" destId="{D01FBC93-9BA6-495D-86C1-0686812D82AD}" srcOrd="3" destOrd="0" parTransId="{ADF34A67-E082-4A2E-874E-9CBF058655BC}" sibTransId="{CAEA63FA-9E68-4359-AEEC-758F9E69B1B3}"/>
    <dgm:cxn modelId="{AAC7841C-FF09-4AC0-8F98-C7A9E0BFCAE9}" type="presOf" srcId="{7EE0A4E8-A027-4554-8FD9-C3277BE31744}" destId="{4F06FBF1-DD1B-45C1-9ABE-E03FA52E65F4}" srcOrd="0" destOrd="0" presId="urn:microsoft.com/office/officeart/2008/layout/VerticalCurvedList"/>
    <dgm:cxn modelId="{246296D5-2777-42F8-B447-9ABCF66C0A28}" type="presOf" srcId="{4C26155F-6608-4BF5-94E3-9E5BA10542F0}" destId="{B891F615-B05F-4888-A1AD-494CBCDC4873}" srcOrd="0" destOrd="0" presId="urn:microsoft.com/office/officeart/2008/layout/VerticalCurvedList"/>
    <dgm:cxn modelId="{E8C5D3AE-B985-42CC-B418-022A56F32D5E}" type="presOf" srcId="{1AA04675-DB90-40F8-8075-04CB8679A3A3}" destId="{01E27BE9-3AE0-4ABD-9613-326708EA6856}" srcOrd="0" destOrd="0" presId="urn:microsoft.com/office/officeart/2008/layout/VerticalCurvedList"/>
    <dgm:cxn modelId="{6132320C-35C3-4671-B21A-EE8CF38A8C16}" srcId="{BEA51832-AA24-4EFD-9C05-4779FBF52253}" destId="{302CCAF5-05CD-4FB5-8BB5-74247AE0D93C}" srcOrd="2" destOrd="0" parTransId="{31ED8310-9D24-498B-AC03-F4A4D948412C}" sibTransId="{B3FA79E4-3562-4BF2-BBA1-6935A999EA88}"/>
    <dgm:cxn modelId="{7CFE9C0E-23D4-432C-8673-485820C01CC9}" srcId="{BEA51832-AA24-4EFD-9C05-4779FBF52253}" destId="{7C1116B8-0A4C-4BCA-A7EB-43C130931999}" srcOrd="4" destOrd="0" parTransId="{B1695A8D-8A75-4B65-8835-C0FC7992A443}" sibTransId="{9C073D80-2634-463F-8A86-D00E7C20BD3A}"/>
    <dgm:cxn modelId="{9332F045-AAFA-42DD-B061-11AFF00A5AEE}" type="presOf" srcId="{A5F9C50B-8FA3-4B80-99CC-362E25652EC0}" destId="{05F64EAD-603A-4E32-B94E-0C9104562377}" srcOrd="0" destOrd="0" presId="urn:microsoft.com/office/officeart/2008/layout/VerticalCurvedList"/>
    <dgm:cxn modelId="{C65B0D4B-D954-45C2-B11C-BBE110964A43}" srcId="{BEA51832-AA24-4EFD-9C05-4779FBF52253}" destId="{7EE0A4E8-A027-4554-8FD9-C3277BE31744}" srcOrd="1" destOrd="0" parTransId="{82A9346D-53FC-4D9A-B4CD-858354EFB362}" sibTransId="{3E6ECEC0-A0D8-41FC-B36C-607FC7189335}"/>
    <dgm:cxn modelId="{C990EED3-FB5D-4DD9-A62E-1C2A63629950}" type="presOf" srcId="{BEA51832-AA24-4EFD-9C05-4779FBF52253}" destId="{4B3FE7D1-4C5E-4541-87E7-F028E1E8BDBF}" srcOrd="0" destOrd="0" presId="urn:microsoft.com/office/officeart/2008/layout/VerticalCurvedList"/>
    <dgm:cxn modelId="{7FF348E1-6AF6-47A8-B9F8-B4AF5BE35059}" type="presOf" srcId="{BF79ACAE-2912-44A5-B25B-C7236A1159D2}" destId="{9AF1BDEC-9B60-4D54-BAA0-553212BC8EB0}" srcOrd="0" destOrd="0" presId="urn:microsoft.com/office/officeart/2008/layout/VerticalCurvedList"/>
    <dgm:cxn modelId="{B28AD0D2-4588-482E-858D-7F164194DCEE}" srcId="{BEA51832-AA24-4EFD-9C05-4779FBF52253}" destId="{4C26155F-6608-4BF5-94E3-9E5BA10542F0}" srcOrd="0" destOrd="0" parTransId="{30A6C710-C79E-4938-8FB8-8360FEC85AB3}" sibTransId="{A5F9C50B-8FA3-4B80-99CC-362E25652EC0}"/>
    <dgm:cxn modelId="{F68DFC38-690C-4944-8D9C-C201AF50A40A}" type="presOf" srcId="{7C1116B8-0A4C-4BCA-A7EB-43C130931999}" destId="{838C1210-3CC9-48E7-A5E7-8006822B7D9D}" srcOrd="0" destOrd="0" presId="urn:microsoft.com/office/officeart/2008/layout/VerticalCurvedList"/>
    <dgm:cxn modelId="{C03A2A60-06E9-41C0-941D-C439C7F0C13B}" type="presOf" srcId="{D01FBC93-9BA6-495D-86C1-0686812D82AD}" destId="{D2761329-8795-4794-8D96-9D3E23EF1D84}" srcOrd="0" destOrd="0" presId="urn:microsoft.com/office/officeart/2008/layout/VerticalCurvedList"/>
    <dgm:cxn modelId="{808F8629-0549-4319-8B6D-AAB8143F0D64}" type="presParOf" srcId="{4B3FE7D1-4C5E-4541-87E7-F028E1E8BDBF}" destId="{81995007-6540-44F6-B8DA-BA583D821798}" srcOrd="0" destOrd="0" presId="urn:microsoft.com/office/officeart/2008/layout/VerticalCurvedList"/>
    <dgm:cxn modelId="{D8BF4F64-2091-43AB-94AE-BF24DA4D8E29}" type="presParOf" srcId="{81995007-6540-44F6-B8DA-BA583D821798}" destId="{A3DAE481-CF16-41F8-B72B-D6B9B80C9999}" srcOrd="0" destOrd="0" presId="urn:microsoft.com/office/officeart/2008/layout/VerticalCurvedList"/>
    <dgm:cxn modelId="{9D7B9599-BDE4-42A2-92EA-0BFCA49EC5DC}" type="presParOf" srcId="{A3DAE481-CF16-41F8-B72B-D6B9B80C9999}" destId="{8EA3CB15-8EEC-4667-987B-826FE99D0F60}" srcOrd="0" destOrd="0" presId="urn:microsoft.com/office/officeart/2008/layout/VerticalCurvedList"/>
    <dgm:cxn modelId="{563F01AC-DC18-4CA3-95A5-DD303E30A423}" type="presParOf" srcId="{A3DAE481-CF16-41F8-B72B-D6B9B80C9999}" destId="{05F64EAD-603A-4E32-B94E-0C9104562377}" srcOrd="1" destOrd="0" presId="urn:microsoft.com/office/officeart/2008/layout/VerticalCurvedList"/>
    <dgm:cxn modelId="{97A9B6F8-5977-47C7-B08F-6706F91AF7B3}" type="presParOf" srcId="{A3DAE481-CF16-41F8-B72B-D6B9B80C9999}" destId="{7B790EA5-DE6C-4846-BEC3-92C13849E586}" srcOrd="2" destOrd="0" presId="urn:microsoft.com/office/officeart/2008/layout/VerticalCurvedList"/>
    <dgm:cxn modelId="{FDA3C427-A6F2-4667-8131-23B1A7793329}" type="presParOf" srcId="{A3DAE481-CF16-41F8-B72B-D6B9B80C9999}" destId="{9500D5B4-BFCE-4CCD-9199-807B68BA00E1}" srcOrd="3" destOrd="0" presId="urn:microsoft.com/office/officeart/2008/layout/VerticalCurvedList"/>
    <dgm:cxn modelId="{F21B1F65-2482-4AD1-B217-65376E040876}" type="presParOf" srcId="{81995007-6540-44F6-B8DA-BA583D821798}" destId="{B891F615-B05F-4888-A1AD-494CBCDC4873}" srcOrd="1" destOrd="0" presId="urn:microsoft.com/office/officeart/2008/layout/VerticalCurvedList"/>
    <dgm:cxn modelId="{3143E862-52CA-41DA-8939-B12068870F37}" type="presParOf" srcId="{81995007-6540-44F6-B8DA-BA583D821798}" destId="{8976EAAB-1EFB-4A3C-A7CD-226638CE2848}" srcOrd="2" destOrd="0" presId="urn:microsoft.com/office/officeart/2008/layout/VerticalCurvedList"/>
    <dgm:cxn modelId="{321589B4-1CC8-4292-A7A8-9EA471ED05C4}" type="presParOf" srcId="{8976EAAB-1EFB-4A3C-A7CD-226638CE2848}" destId="{4522FFAE-84B1-456D-8035-1B4CD02A368A}" srcOrd="0" destOrd="0" presId="urn:microsoft.com/office/officeart/2008/layout/VerticalCurvedList"/>
    <dgm:cxn modelId="{AD12E0F2-7601-4DDE-B583-EE231C5B4FCA}" type="presParOf" srcId="{81995007-6540-44F6-B8DA-BA583D821798}" destId="{4F06FBF1-DD1B-45C1-9ABE-E03FA52E65F4}" srcOrd="3" destOrd="0" presId="urn:microsoft.com/office/officeart/2008/layout/VerticalCurvedList"/>
    <dgm:cxn modelId="{EB2F1992-0C98-470F-A2FA-E21D65422D0B}" type="presParOf" srcId="{81995007-6540-44F6-B8DA-BA583D821798}" destId="{E67147B9-6CAE-481C-B20F-E1153683AD8E}" srcOrd="4" destOrd="0" presId="urn:microsoft.com/office/officeart/2008/layout/VerticalCurvedList"/>
    <dgm:cxn modelId="{66F1AB76-A6E4-495D-80E1-B41C04CEFC63}" type="presParOf" srcId="{E67147B9-6CAE-481C-B20F-E1153683AD8E}" destId="{96450EA9-30C5-457C-AE9E-991DB3C6E590}" srcOrd="0" destOrd="0" presId="urn:microsoft.com/office/officeart/2008/layout/VerticalCurvedList"/>
    <dgm:cxn modelId="{EE0A5EEB-5760-4409-B48B-342A80DB4EAC}" type="presParOf" srcId="{81995007-6540-44F6-B8DA-BA583D821798}" destId="{639BFA25-570B-48D7-B7C2-7B4391456EF5}" srcOrd="5" destOrd="0" presId="urn:microsoft.com/office/officeart/2008/layout/VerticalCurvedList"/>
    <dgm:cxn modelId="{E65D9B8B-3942-42E1-AA2F-0134EF738BCB}" type="presParOf" srcId="{81995007-6540-44F6-B8DA-BA583D821798}" destId="{3BCC5961-DBEF-48C9-A5F2-B3FF61BE0CA5}" srcOrd="6" destOrd="0" presId="urn:microsoft.com/office/officeart/2008/layout/VerticalCurvedList"/>
    <dgm:cxn modelId="{0D27EAFA-952D-42F4-91EC-FDAF9CA91498}" type="presParOf" srcId="{3BCC5961-DBEF-48C9-A5F2-B3FF61BE0CA5}" destId="{74EAEF5E-41F2-4862-B82A-65FA3BD00678}" srcOrd="0" destOrd="0" presId="urn:microsoft.com/office/officeart/2008/layout/VerticalCurvedList"/>
    <dgm:cxn modelId="{E660964A-2783-4DE1-8201-658F3434B79C}" type="presParOf" srcId="{81995007-6540-44F6-B8DA-BA583D821798}" destId="{D2761329-8795-4794-8D96-9D3E23EF1D84}" srcOrd="7" destOrd="0" presId="urn:microsoft.com/office/officeart/2008/layout/VerticalCurvedList"/>
    <dgm:cxn modelId="{55BDBEE8-04AE-4811-A1A3-1EA9ED0D53D7}" type="presParOf" srcId="{81995007-6540-44F6-B8DA-BA583D821798}" destId="{66EE469C-EBEE-4822-8522-E01924F3B00A}" srcOrd="8" destOrd="0" presId="urn:microsoft.com/office/officeart/2008/layout/VerticalCurvedList"/>
    <dgm:cxn modelId="{34C95182-5808-4058-BDF8-F68AF519CB85}" type="presParOf" srcId="{66EE469C-EBEE-4822-8522-E01924F3B00A}" destId="{E5126CC7-26EB-4B96-AEA3-CA7F958EB642}" srcOrd="0" destOrd="0" presId="urn:microsoft.com/office/officeart/2008/layout/VerticalCurvedList"/>
    <dgm:cxn modelId="{14F565CA-73F5-4ECC-956B-C697D31C6DE6}" type="presParOf" srcId="{81995007-6540-44F6-B8DA-BA583D821798}" destId="{838C1210-3CC9-48E7-A5E7-8006822B7D9D}" srcOrd="9" destOrd="0" presId="urn:microsoft.com/office/officeart/2008/layout/VerticalCurvedList"/>
    <dgm:cxn modelId="{CB5A95E1-D568-479C-ADFA-CAED16716782}" type="presParOf" srcId="{81995007-6540-44F6-B8DA-BA583D821798}" destId="{C156A6C7-8517-4094-8A74-91FDC662BAB8}" srcOrd="10" destOrd="0" presId="urn:microsoft.com/office/officeart/2008/layout/VerticalCurvedList"/>
    <dgm:cxn modelId="{0CD341B3-3567-4651-9391-54BDBD238843}" type="presParOf" srcId="{C156A6C7-8517-4094-8A74-91FDC662BAB8}" destId="{08370187-3EE7-46F4-9F4D-841C4AC2E410}" srcOrd="0" destOrd="0" presId="urn:microsoft.com/office/officeart/2008/layout/VerticalCurvedList"/>
    <dgm:cxn modelId="{4768F0AC-677D-4076-B283-066DB5D842E5}" type="presParOf" srcId="{81995007-6540-44F6-B8DA-BA583D821798}" destId="{01E27BE9-3AE0-4ABD-9613-326708EA6856}" srcOrd="11" destOrd="0" presId="urn:microsoft.com/office/officeart/2008/layout/VerticalCurvedList"/>
    <dgm:cxn modelId="{53B2DC63-9387-4846-9218-DF5567A2CC37}" type="presParOf" srcId="{81995007-6540-44F6-B8DA-BA583D821798}" destId="{D79F0150-B9DE-4214-BC1F-2717CADA1C79}" srcOrd="12" destOrd="0" presId="urn:microsoft.com/office/officeart/2008/layout/VerticalCurvedList"/>
    <dgm:cxn modelId="{3F3C3B7F-9FD9-4088-A685-5890C8091859}" type="presParOf" srcId="{D79F0150-B9DE-4214-BC1F-2717CADA1C79}" destId="{6471892C-2B2E-4168-8DEB-1A76A7CD461C}" srcOrd="0" destOrd="0" presId="urn:microsoft.com/office/officeart/2008/layout/VerticalCurvedList"/>
    <dgm:cxn modelId="{F5E5311A-1B57-4A65-9526-30E4607B719F}" type="presParOf" srcId="{81995007-6540-44F6-B8DA-BA583D821798}" destId="{9AF1BDEC-9B60-4D54-BAA0-553212BC8EB0}" srcOrd="13" destOrd="0" presId="urn:microsoft.com/office/officeart/2008/layout/VerticalCurvedList"/>
    <dgm:cxn modelId="{8A7EB685-2305-4E9C-A379-BEE8AB17197E}" type="presParOf" srcId="{81995007-6540-44F6-B8DA-BA583D821798}" destId="{8CFBF664-3A57-4D2C-A9F2-A80828CC8BF9}" srcOrd="14" destOrd="0" presId="urn:microsoft.com/office/officeart/2008/layout/VerticalCurvedList"/>
    <dgm:cxn modelId="{720C7781-9D97-461D-8676-959CD596CA53}" type="presParOf" srcId="{8CFBF664-3A57-4D2C-A9F2-A80828CC8BF9}" destId="{93509B56-36EB-47A4-BD51-B3B05D5A829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4EAD-603A-4E32-B94E-0C9104562377}">
      <dsp:nvSpPr>
        <dsp:cNvPr id="0" name=""/>
        <dsp:cNvSpPr/>
      </dsp:nvSpPr>
      <dsp:spPr>
        <a:xfrm>
          <a:off x="-5655556" y="-865741"/>
          <a:ext cx="6733469" cy="6733469"/>
        </a:xfrm>
        <a:prstGeom prst="blockArc">
          <a:avLst>
            <a:gd name="adj1" fmla="val 18900000"/>
            <a:gd name="adj2" fmla="val 2700000"/>
            <a:gd name="adj3" fmla="val 321"/>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91F615-B05F-4888-A1AD-494CBCDC4873}">
      <dsp:nvSpPr>
        <dsp:cNvPr id="0" name=""/>
        <dsp:cNvSpPr/>
      </dsp:nvSpPr>
      <dsp:spPr>
        <a:xfrm>
          <a:off x="401686" y="263404"/>
          <a:ext cx="10862835" cy="5266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IN" sz="2800" b="1" kern="1200" spc="-1" dirty="0" smtClean="0">
              <a:latin typeface="Roboto Condensed"/>
            </a:rPr>
            <a:t>IoT Data communication and Interfacing</a:t>
          </a:r>
          <a:endParaRPr lang="en-IN" sz="2800" b="1" kern="1200" spc="-1" dirty="0">
            <a:latin typeface="Roboto Condensed"/>
          </a:endParaRPr>
        </a:p>
      </dsp:txBody>
      <dsp:txXfrm>
        <a:off x="401686" y="263404"/>
        <a:ext cx="10862835" cy="526609"/>
      </dsp:txXfrm>
    </dsp:sp>
    <dsp:sp modelId="{4522FFAE-84B1-456D-8035-1B4CD02A368A}">
      <dsp:nvSpPr>
        <dsp:cNvPr id="0" name=""/>
        <dsp:cNvSpPr/>
      </dsp:nvSpPr>
      <dsp:spPr>
        <a:xfrm>
          <a:off x="72555" y="197578"/>
          <a:ext cx="658261" cy="65826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F87D1A-F29B-40F2-8F4A-16A8FD0C14EC}">
      <dsp:nvSpPr>
        <dsp:cNvPr id="0" name=""/>
        <dsp:cNvSpPr/>
      </dsp:nvSpPr>
      <dsp:spPr>
        <a:xfrm>
          <a:off x="834858" y="1053218"/>
          <a:ext cx="10429663" cy="5266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US" sz="2800" b="1" kern="1200" spc="-1" dirty="0" smtClean="0">
              <a:latin typeface="Roboto Condensed"/>
            </a:rPr>
            <a:t>Serial Communication - UART</a:t>
          </a:r>
          <a:endParaRPr lang="en-IN" sz="2800" kern="1200" dirty="0"/>
        </a:p>
      </dsp:txBody>
      <dsp:txXfrm>
        <a:off x="834858" y="1053218"/>
        <a:ext cx="10429663" cy="526609"/>
      </dsp:txXfrm>
    </dsp:sp>
    <dsp:sp modelId="{F6398A67-A172-4E1C-966D-6961A96BEDA0}">
      <dsp:nvSpPr>
        <dsp:cNvPr id="0" name=""/>
        <dsp:cNvSpPr/>
      </dsp:nvSpPr>
      <dsp:spPr>
        <a:xfrm>
          <a:off x="505727" y="987392"/>
          <a:ext cx="658261" cy="65826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0041CE-AD9C-4D45-B118-7E919854FC75}">
      <dsp:nvSpPr>
        <dsp:cNvPr id="0" name=""/>
        <dsp:cNvSpPr/>
      </dsp:nvSpPr>
      <dsp:spPr>
        <a:xfrm>
          <a:off x="1032936" y="1843031"/>
          <a:ext cx="10231585" cy="5266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US" sz="2800" b="1" kern="1200" spc="-1" dirty="0" smtClean="0">
              <a:latin typeface="Roboto Condensed"/>
            </a:rPr>
            <a:t>SPI Protocol</a:t>
          </a:r>
          <a:endParaRPr lang="en-IN" sz="2800" kern="1200" dirty="0"/>
        </a:p>
      </dsp:txBody>
      <dsp:txXfrm>
        <a:off x="1032936" y="1843031"/>
        <a:ext cx="10231585" cy="526609"/>
      </dsp:txXfrm>
    </dsp:sp>
    <dsp:sp modelId="{01947537-6F6A-408B-9CAA-A2E63D0BC56F}">
      <dsp:nvSpPr>
        <dsp:cNvPr id="0" name=""/>
        <dsp:cNvSpPr/>
      </dsp:nvSpPr>
      <dsp:spPr>
        <a:xfrm>
          <a:off x="703806" y="1777205"/>
          <a:ext cx="658261" cy="65826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386BA3-D236-42D3-96BC-F4C39655C3C9}">
      <dsp:nvSpPr>
        <dsp:cNvPr id="0" name=""/>
        <dsp:cNvSpPr/>
      </dsp:nvSpPr>
      <dsp:spPr>
        <a:xfrm>
          <a:off x="1032936" y="2632345"/>
          <a:ext cx="10231585" cy="5266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US" sz="2800" b="1" kern="1200" spc="-1" dirty="0" smtClean="0">
              <a:latin typeface="Roboto Condensed"/>
            </a:rPr>
            <a:t>I2C Protocol</a:t>
          </a:r>
          <a:endParaRPr lang="en-US" sz="2800" b="1" kern="1200" spc="-1" dirty="0">
            <a:latin typeface="Roboto Condensed"/>
          </a:endParaRPr>
        </a:p>
      </dsp:txBody>
      <dsp:txXfrm>
        <a:off x="1032936" y="2632345"/>
        <a:ext cx="10231585" cy="526609"/>
      </dsp:txXfrm>
    </dsp:sp>
    <dsp:sp modelId="{DE6FEF85-CFEA-4EC2-B32A-69A5539EEB86}">
      <dsp:nvSpPr>
        <dsp:cNvPr id="0" name=""/>
        <dsp:cNvSpPr/>
      </dsp:nvSpPr>
      <dsp:spPr>
        <a:xfrm>
          <a:off x="703806" y="2566519"/>
          <a:ext cx="658261" cy="65826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82B8CD-C06D-4B5D-8FAB-34DCB631BB02}">
      <dsp:nvSpPr>
        <dsp:cNvPr id="0" name=""/>
        <dsp:cNvSpPr/>
      </dsp:nvSpPr>
      <dsp:spPr>
        <a:xfrm>
          <a:off x="834858" y="3422158"/>
          <a:ext cx="10429663" cy="52660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US" sz="2800" b="1" kern="1200" spc="-1" dirty="0" smtClean="0">
              <a:latin typeface="Roboto Condensed"/>
            </a:rPr>
            <a:t>MQTT Protocol</a:t>
          </a:r>
          <a:endParaRPr lang="en-US" sz="2800" b="1" kern="1200" spc="-1" dirty="0">
            <a:latin typeface="Roboto Condensed"/>
          </a:endParaRPr>
        </a:p>
      </dsp:txBody>
      <dsp:txXfrm>
        <a:off x="834858" y="3422158"/>
        <a:ext cx="10429663" cy="526609"/>
      </dsp:txXfrm>
    </dsp:sp>
    <dsp:sp modelId="{12A9611B-1B8B-4071-A570-49A7A28D48BA}">
      <dsp:nvSpPr>
        <dsp:cNvPr id="0" name=""/>
        <dsp:cNvSpPr/>
      </dsp:nvSpPr>
      <dsp:spPr>
        <a:xfrm>
          <a:off x="505727" y="3356332"/>
          <a:ext cx="658261" cy="65826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4AAF98-BBA9-49B9-A5A3-24A6485D973D}">
      <dsp:nvSpPr>
        <dsp:cNvPr id="0" name=""/>
        <dsp:cNvSpPr/>
      </dsp:nvSpPr>
      <dsp:spPr>
        <a:xfrm>
          <a:off x="401686" y="4211972"/>
          <a:ext cx="10862835" cy="5266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US" sz="2800" b="1" kern="1200" spc="-1" dirty="0" smtClean="0">
              <a:latin typeface="Roboto Condensed"/>
            </a:rPr>
            <a:t>Sensors and Sensor Modules interfacing</a:t>
          </a:r>
          <a:endParaRPr lang="en-IN" sz="2800" b="1" kern="1200" spc="-1" dirty="0">
            <a:latin typeface="Roboto Condensed"/>
          </a:endParaRPr>
        </a:p>
      </dsp:txBody>
      <dsp:txXfrm>
        <a:off x="401686" y="4211972"/>
        <a:ext cx="10862835" cy="526609"/>
      </dsp:txXfrm>
    </dsp:sp>
    <dsp:sp modelId="{BEC33777-8DE3-4BB8-8AF1-C17D92D94FD9}">
      <dsp:nvSpPr>
        <dsp:cNvPr id="0" name=""/>
        <dsp:cNvSpPr/>
      </dsp:nvSpPr>
      <dsp:spPr>
        <a:xfrm>
          <a:off x="72555" y="4146146"/>
          <a:ext cx="658261" cy="65826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D0D5C-217C-45DA-9AB5-94F9C24DC013}">
      <dsp:nvSpPr>
        <dsp:cNvPr id="0" name=""/>
        <dsp:cNvSpPr/>
      </dsp:nvSpPr>
      <dsp:spPr>
        <a:xfrm>
          <a:off x="0" y="304131"/>
          <a:ext cx="2830863" cy="1410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lvl="0" algn="r" defTabSz="1333500">
            <a:lnSpc>
              <a:spcPct val="90000"/>
            </a:lnSpc>
            <a:spcBef>
              <a:spcPct val="0"/>
            </a:spcBef>
            <a:spcAft>
              <a:spcPct val="35000"/>
            </a:spcAft>
          </a:pPr>
          <a:r>
            <a:rPr lang="en-US" sz="3000" b="1" kern="1200" spc="-1" dirty="0" smtClean="0">
              <a:latin typeface="Roboto Condensed"/>
            </a:rPr>
            <a:t>IoT Data Communication Interfaces:</a:t>
          </a:r>
          <a:endParaRPr lang="en-IN" sz="3000" b="1" kern="1200" spc="-1" dirty="0">
            <a:latin typeface="Roboto Condensed"/>
          </a:endParaRPr>
        </a:p>
      </dsp:txBody>
      <dsp:txXfrm>
        <a:off x="0" y="304131"/>
        <a:ext cx="2830863" cy="1410750"/>
      </dsp:txXfrm>
    </dsp:sp>
    <dsp:sp modelId="{361999A9-5AF9-4083-830F-8CB80CBB2DB1}">
      <dsp:nvSpPr>
        <dsp:cNvPr id="0" name=""/>
        <dsp:cNvSpPr/>
      </dsp:nvSpPr>
      <dsp:spPr>
        <a:xfrm>
          <a:off x="2830863" y="193916"/>
          <a:ext cx="566172" cy="1631179"/>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95ADD-A26F-442B-AB07-5EBEDE3D8AF9}">
      <dsp:nvSpPr>
        <dsp:cNvPr id="0" name=""/>
        <dsp:cNvSpPr/>
      </dsp:nvSpPr>
      <dsp:spPr>
        <a:xfrm>
          <a:off x="3623505" y="193916"/>
          <a:ext cx="7699948" cy="163117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b="1" kern="1200" spc="-1" dirty="0" smtClean="0">
              <a:latin typeface="Roboto Condensed"/>
            </a:rPr>
            <a:t>UART Serial communication</a:t>
          </a:r>
          <a:endParaRPr lang="en-IN" sz="3000" b="1" kern="1200" spc="-1" dirty="0">
            <a:latin typeface="Roboto Condensed"/>
          </a:endParaRPr>
        </a:p>
        <a:p>
          <a:pPr marL="285750" lvl="1" indent="-285750" algn="l" defTabSz="1333500">
            <a:lnSpc>
              <a:spcPct val="90000"/>
            </a:lnSpc>
            <a:spcBef>
              <a:spcPct val="0"/>
            </a:spcBef>
            <a:spcAft>
              <a:spcPct val="15000"/>
            </a:spcAft>
            <a:buChar char="••"/>
          </a:pPr>
          <a:r>
            <a:rPr lang="en-US" sz="3000" b="1" kern="1200" spc="-1" dirty="0" smtClean="0">
              <a:latin typeface="Roboto Condensed"/>
            </a:rPr>
            <a:t>SPI</a:t>
          </a:r>
          <a:endParaRPr lang="en-IN" sz="3000" b="1" kern="1200" spc="-1" dirty="0">
            <a:latin typeface="Roboto Condensed"/>
          </a:endParaRPr>
        </a:p>
        <a:p>
          <a:pPr marL="285750" lvl="1" indent="-285750" algn="l" defTabSz="1333500">
            <a:lnSpc>
              <a:spcPct val="90000"/>
            </a:lnSpc>
            <a:spcBef>
              <a:spcPct val="0"/>
            </a:spcBef>
            <a:spcAft>
              <a:spcPct val="15000"/>
            </a:spcAft>
            <a:buChar char="••"/>
          </a:pPr>
          <a:r>
            <a:rPr lang="en-US" sz="3000" b="1" kern="1200" spc="-1" dirty="0" smtClean="0">
              <a:latin typeface="Roboto Condensed"/>
            </a:rPr>
            <a:t>I2C</a:t>
          </a:r>
          <a:endParaRPr lang="en-IN" sz="3000" b="1" kern="1200" spc="-1" dirty="0">
            <a:latin typeface="Roboto Condensed"/>
          </a:endParaRPr>
        </a:p>
      </dsp:txBody>
      <dsp:txXfrm>
        <a:off x="3623505" y="193916"/>
        <a:ext cx="7699948" cy="1631179"/>
      </dsp:txXfrm>
    </dsp:sp>
    <dsp:sp modelId="{9195AA8C-73C8-4A50-BF42-2D50D4323291}">
      <dsp:nvSpPr>
        <dsp:cNvPr id="0" name=""/>
        <dsp:cNvSpPr/>
      </dsp:nvSpPr>
      <dsp:spPr>
        <a:xfrm>
          <a:off x="0" y="2255909"/>
          <a:ext cx="2833630" cy="98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lvl="0" algn="r" defTabSz="1333500">
            <a:lnSpc>
              <a:spcPct val="90000"/>
            </a:lnSpc>
            <a:spcBef>
              <a:spcPct val="0"/>
            </a:spcBef>
            <a:spcAft>
              <a:spcPct val="35000"/>
            </a:spcAft>
          </a:pPr>
          <a:r>
            <a:rPr lang="en-US" sz="3000" b="1" kern="1200" spc="-1" dirty="0" smtClean="0">
              <a:latin typeface="Roboto Condensed"/>
            </a:rPr>
            <a:t>IoT Messaging Protocols:</a:t>
          </a:r>
        </a:p>
      </dsp:txBody>
      <dsp:txXfrm>
        <a:off x="0" y="2255909"/>
        <a:ext cx="2833630" cy="983812"/>
      </dsp:txXfrm>
    </dsp:sp>
    <dsp:sp modelId="{2AA1BC74-C6E5-40DC-9D97-A26B29FB48B5}">
      <dsp:nvSpPr>
        <dsp:cNvPr id="0" name=""/>
        <dsp:cNvSpPr/>
      </dsp:nvSpPr>
      <dsp:spPr>
        <a:xfrm>
          <a:off x="2833630" y="1933096"/>
          <a:ext cx="566726" cy="1629439"/>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FD7A75-13E4-4A9F-91FB-6E42492A0D3A}">
      <dsp:nvSpPr>
        <dsp:cNvPr id="0" name=""/>
        <dsp:cNvSpPr/>
      </dsp:nvSpPr>
      <dsp:spPr>
        <a:xfrm>
          <a:off x="3627047" y="1933096"/>
          <a:ext cx="7707475" cy="1629439"/>
        </a:xfrm>
        <a:prstGeom prst="rect">
          <a:avLst/>
        </a:prstGeom>
        <a:solidFill>
          <a:schemeClr val="accent5">
            <a:hueOff val="-1023728"/>
            <a:satOff val="-20662"/>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b="1" kern="1200" spc="-1" dirty="0" smtClean="0">
              <a:latin typeface="Roboto Condensed"/>
            </a:rPr>
            <a:t>MQTT</a:t>
          </a:r>
        </a:p>
        <a:p>
          <a:pPr marL="285750" lvl="1" indent="-285750" algn="l" defTabSz="1333500">
            <a:lnSpc>
              <a:spcPct val="90000"/>
            </a:lnSpc>
            <a:spcBef>
              <a:spcPct val="0"/>
            </a:spcBef>
            <a:spcAft>
              <a:spcPct val="15000"/>
            </a:spcAft>
            <a:buChar char="••"/>
          </a:pPr>
          <a:r>
            <a:rPr lang="en-US" sz="3000" b="1" kern="1200" spc="-1" dirty="0" err="1" smtClean="0">
              <a:latin typeface="Roboto Condensed"/>
            </a:rPr>
            <a:t>CoAP</a:t>
          </a:r>
          <a:endParaRPr lang="en-US" sz="3000" b="1" kern="1200" spc="-1" dirty="0" smtClean="0">
            <a:latin typeface="Roboto Condensed"/>
          </a:endParaRPr>
        </a:p>
        <a:p>
          <a:pPr marL="285750" lvl="1" indent="-285750" algn="l" defTabSz="1333500">
            <a:lnSpc>
              <a:spcPct val="90000"/>
            </a:lnSpc>
            <a:spcBef>
              <a:spcPct val="0"/>
            </a:spcBef>
            <a:spcAft>
              <a:spcPct val="15000"/>
            </a:spcAft>
            <a:buChar char="••"/>
          </a:pPr>
          <a:r>
            <a:rPr lang="en-US" sz="3000" b="1" kern="1200" spc="-1" dirty="0" smtClean="0">
              <a:latin typeface="Roboto Condensed"/>
            </a:rPr>
            <a:t>AMQP</a:t>
          </a:r>
        </a:p>
      </dsp:txBody>
      <dsp:txXfrm>
        <a:off x="3627047" y="1933096"/>
        <a:ext cx="7707475" cy="1629439"/>
      </dsp:txXfrm>
    </dsp:sp>
    <dsp:sp modelId="{B1E6EDB0-FED3-4E6F-BB58-49D5EB738866}">
      <dsp:nvSpPr>
        <dsp:cNvPr id="0" name=""/>
        <dsp:cNvSpPr/>
      </dsp:nvSpPr>
      <dsp:spPr>
        <a:xfrm>
          <a:off x="0" y="3747396"/>
          <a:ext cx="2833630" cy="983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76200" rIns="213360" bIns="76200" numCol="1" spcCol="1270" anchor="ctr" anchorCtr="0">
          <a:noAutofit/>
        </a:bodyPr>
        <a:lstStyle/>
        <a:p>
          <a:pPr lvl="0" algn="r" defTabSz="1333500">
            <a:lnSpc>
              <a:spcPct val="90000"/>
            </a:lnSpc>
            <a:spcBef>
              <a:spcPct val="0"/>
            </a:spcBef>
            <a:spcAft>
              <a:spcPct val="35000"/>
            </a:spcAft>
          </a:pPr>
          <a:r>
            <a:rPr lang="en-US" sz="3000" b="1" kern="1200" spc="-1" dirty="0" smtClean="0">
              <a:latin typeface="Roboto Condensed"/>
            </a:rPr>
            <a:t>IoT Network Protocols:</a:t>
          </a:r>
        </a:p>
      </dsp:txBody>
      <dsp:txXfrm>
        <a:off x="0" y="3747396"/>
        <a:ext cx="2833630" cy="983812"/>
      </dsp:txXfrm>
    </dsp:sp>
    <dsp:sp modelId="{ABFC4E1F-2943-4935-BAC6-52A845355C61}">
      <dsp:nvSpPr>
        <dsp:cNvPr id="0" name=""/>
        <dsp:cNvSpPr/>
      </dsp:nvSpPr>
      <dsp:spPr>
        <a:xfrm>
          <a:off x="2833630" y="3670535"/>
          <a:ext cx="566726" cy="1137533"/>
        </a:xfrm>
        <a:prstGeom prst="leftBrace">
          <a:avLst>
            <a:gd name="adj1" fmla="val 35000"/>
            <a:gd name="adj2" fmla="val 50000"/>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EF2747-B96A-49C6-B27A-B2D3DF90033F}">
      <dsp:nvSpPr>
        <dsp:cNvPr id="0" name=""/>
        <dsp:cNvSpPr/>
      </dsp:nvSpPr>
      <dsp:spPr>
        <a:xfrm>
          <a:off x="3627047" y="3670535"/>
          <a:ext cx="7707475" cy="1137533"/>
        </a:xfrm>
        <a:prstGeom prst="rect">
          <a:avLst/>
        </a:prstGeom>
        <a:solidFill>
          <a:schemeClr val="accent5">
            <a:hueOff val="-2047456"/>
            <a:satOff val="-41324"/>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285750" lvl="1" indent="-285750" algn="l" defTabSz="1333500">
            <a:lnSpc>
              <a:spcPct val="90000"/>
            </a:lnSpc>
            <a:spcBef>
              <a:spcPct val="0"/>
            </a:spcBef>
            <a:spcAft>
              <a:spcPct val="15000"/>
            </a:spcAft>
            <a:buChar char="••"/>
          </a:pPr>
          <a:r>
            <a:rPr lang="en-US" sz="3000" b="1" kern="1200" spc="-1" dirty="0" smtClean="0">
              <a:latin typeface="Roboto Condensed"/>
            </a:rPr>
            <a:t>Bluetooth Low Energy</a:t>
          </a:r>
        </a:p>
        <a:p>
          <a:pPr marL="285750" lvl="1" indent="-285750" algn="l" defTabSz="1333500">
            <a:lnSpc>
              <a:spcPct val="90000"/>
            </a:lnSpc>
            <a:spcBef>
              <a:spcPct val="0"/>
            </a:spcBef>
            <a:spcAft>
              <a:spcPct val="15000"/>
            </a:spcAft>
            <a:buChar char="••"/>
          </a:pPr>
          <a:r>
            <a:rPr lang="en-US" sz="3000" b="1" kern="1200" spc="-1" dirty="0" err="1" smtClean="0">
              <a:latin typeface="Roboto Condensed"/>
            </a:rPr>
            <a:t>Zigbee</a:t>
          </a:r>
          <a:r>
            <a:rPr lang="en-US" sz="3000" b="1" kern="1200" spc="-1" dirty="0" smtClean="0">
              <a:latin typeface="Roboto Condensed"/>
            </a:rPr>
            <a:t> with Xbee Module.</a:t>
          </a:r>
        </a:p>
      </dsp:txBody>
      <dsp:txXfrm>
        <a:off x="3627047" y="3670535"/>
        <a:ext cx="7707475" cy="11375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4EAD-603A-4E32-B94E-0C9104562377}">
      <dsp:nvSpPr>
        <dsp:cNvPr id="0" name=""/>
        <dsp:cNvSpPr/>
      </dsp:nvSpPr>
      <dsp:spPr>
        <a:xfrm>
          <a:off x="-4283211" y="-657108"/>
          <a:ext cx="5103222" cy="5103222"/>
        </a:xfrm>
        <a:prstGeom prst="blockArc">
          <a:avLst>
            <a:gd name="adj1" fmla="val 18900000"/>
            <a:gd name="adj2" fmla="val 2700000"/>
            <a:gd name="adj3" fmla="val 423"/>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91F615-B05F-4888-A1AD-494CBCDC4873}">
      <dsp:nvSpPr>
        <dsp:cNvPr id="0" name=""/>
        <dsp:cNvSpPr/>
      </dsp:nvSpPr>
      <dsp:spPr>
        <a:xfrm>
          <a:off x="527358" y="378900"/>
          <a:ext cx="8459483" cy="75780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505" tIns="81280" rIns="81280" bIns="81280" numCol="1" spcCol="1270" anchor="ctr" anchorCtr="0">
          <a:noAutofit/>
        </a:bodyPr>
        <a:lstStyle/>
        <a:p>
          <a:pPr lvl="0" algn="l" defTabSz="1422400">
            <a:lnSpc>
              <a:spcPct val="90000"/>
            </a:lnSpc>
            <a:spcBef>
              <a:spcPct val="0"/>
            </a:spcBef>
            <a:spcAft>
              <a:spcPct val="35000"/>
            </a:spcAft>
          </a:pPr>
          <a:r>
            <a:rPr lang="en-US" sz="3200" b="1" kern="1200" spc="-1" dirty="0" smtClean="0">
              <a:latin typeface="Roboto Condensed"/>
            </a:rPr>
            <a:t>Asynchronous Serial Communication : UART</a:t>
          </a:r>
          <a:endParaRPr lang="en-IN" sz="3200" b="1" kern="1200" spc="-1" dirty="0">
            <a:latin typeface="Roboto Condensed"/>
          </a:endParaRPr>
        </a:p>
      </dsp:txBody>
      <dsp:txXfrm>
        <a:off x="527358" y="378900"/>
        <a:ext cx="8459483" cy="757801"/>
      </dsp:txXfrm>
    </dsp:sp>
    <dsp:sp modelId="{4522FFAE-84B1-456D-8035-1B4CD02A368A}">
      <dsp:nvSpPr>
        <dsp:cNvPr id="0" name=""/>
        <dsp:cNvSpPr/>
      </dsp:nvSpPr>
      <dsp:spPr>
        <a:xfrm>
          <a:off x="53733" y="284175"/>
          <a:ext cx="947251" cy="94725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04AF37-9FE3-4E7F-8F1E-4E3B91F4ABC4}">
      <dsp:nvSpPr>
        <dsp:cNvPr id="0" name=""/>
        <dsp:cNvSpPr/>
      </dsp:nvSpPr>
      <dsp:spPr>
        <a:xfrm>
          <a:off x="802819" y="1515602"/>
          <a:ext cx="8184023" cy="75780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505" tIns="81280" rIns="81280" bIns="81280" numCol="1" spcCol="1270" anchor="ctr" anchorCtr="0">
          <a:noAutofit/>
        </a:bodyPr>
        <a:lstStyle/>
        <a:p>
          <a:pPr lvl="0" algn="l" defTabSz="1422400">
            <a:lnSpc>
              <a:spcPct val="90000"/>
            </a:lnSpc>
            <a:spcBef>
              <a:spcPct val="0"/>
            </a:spcBef>
            <a:spcAft>
              <a:spcPct val="35000"/>
            </a:spcAft>
          </a:pPr>
          <a:r>
            <a:rPr lang="en-US" sz="3200" b="1" kern="1200" spc="-1" dirty="0" smtClean="0">
              <a:latin typeface="Roboto Condensed"/>
            </a:rPr>
            <a:t>SPI (Serial Peripheral Interface</a:t>
          </a:r>
          <a:r>
            <a:rPr lang="en-US" sz="3200" b="1" kern="1200" spc="-1" smtClean="0">
              <a:latin typeface="Roboto Condensed"/>
            </a:rPr>
            <a:t>) Protocol</a:t>
          </a:r>
          <a:endParaRPr lang="en-IN" sz="3200" b="1" kern="1200" spc="-1" dirty="0">
            <a:latin typeface="Roboto Condensed"/>
          </a:endParaRPr>
        </a:p>
      </dsp:txBody>
      <dsp:txXfrm>
        <a:off x="802819" y="1515602"/>
        <a:ext cx="8184023" cy="757801"/>
      </dsp:txXfrm>
    </dsp:sp>
    <dsp:sp modelId="{431BFC68-C56C-4CE7-9F0B-7C284313FA21}">
      <dsp:nvSpPr>
        <dsp:cNvPr id="0" name=""/>
        <dsp:cNvSpPr/>
      </dsp:nvSpPr>
      <dsp:spPr>
        <a:xfrm>
          <a:off x="329193" y="1420876"/>
          <a:ext cx="947251" cy="94725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A43570-7524-47BD-A67B-19CA5A20E5C1}">
      <dsp:nvSpPr>
        <dsp:cNvPr id="0" name=""/>
        <dsp:cNvSpPr/>
      </dsp:nvSpPr>
      <dsp:spPr>
        <a:xfrm>
          <a:off x="527358" y="2652303"/>
          <a:ext cx="8459483" cy="75780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1505" tIns="81280" rIns="81280" bIns="81280" numCol="1" spcCol="1270" anchor="ctr" anchorCtr="0">
          <a:noAutofit/>
        </a:bodyPr>
        <a:lstStyle/>
        <a:p>
          <a:pPr lvl="0" algn="l" defTabSz="1422400">
            <a:lnSpc>
              <a:spcPct val="90000"/>
            </a:lnSpc>
            <a:spcBef>
              <a:spcPct val="0"/>
            </a:spcBef>
            <a:spcAft>
              <a:spcPct val="35000"/>
            </a:spcAft>
          </a:pPr>
          <a:r>
            <a:rPr lang="en-US" sz="3200" b="1" kern="1200" spc="-1" dirty="0" smtClean="0">
              <a:latin typeface="Roboto Condensed"/>
            </a:rPr>
            <a:t>I2C- Protocol</a:t>
          </a:r>
          <a:endParaRPr lang="en-US" sz="3200" b="1" kern="1200" spc="-1" dirty="0">
            <a:latin typeface="Roboto Condensed"/>
          </a:endParaRPr>
        </a:p>
      </dsp:txBody>
      <dsp:txXfrm>
        <a:off x="527358" y="2652303"/>
        <a:ext cx="8459483" cy="757801"/>
      </dsp:txXfrm>
    </dsp:sp>
    <dsp:sp modelId="{DE6FEF85-CFEA-4EC2-B32A-69A5539EEB86}">
      <dsp:nvSpPr>
        <dsp:cNvPr id="0" name=""/>
        <dsp:cNvSpPr/>
      </dsp:nvSpPr>
      <dsp:spPr>
        <a:xfrm>
          <a:off x="53733" y="2557578"/>
          <a:ext cx="947251" cy="94725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4EAD-603A-4E32-B94E-0C9104562377}">
      <dsp:nvSpPr>
        <dsp:cNvPr id="0" name=""/>
        <dsp:cNvSpPr/>
      </dsp:nvSpPr>
      <dsp:spPr>
        <a:xfrm>
          <a:off x="-4377781" y="-671485"/>
          <a:ext cx="5215564" cy="5215564"/>
        </a:xfrm>
        <a:prstGeom prst="blockArc">
          <a:avLst>
            <a:gd name="adj1" fmla="val 18900000"/>
            <a:gd name="adj2" fmla="val 2700000"/>
            <a:gd name="adj3" fmla="val 414"/>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ACD371-2AE4-45E8-8386-95344199871D}">
      <dsp:nvSpPr>
        <dsp:cNvPr id="0" name=""/>
        <dsp:cNvSpPr/>
      </dsp:nvSpPr>
      <dsp:spPr>
        <a:xfrm>
          <a:off x="538794" y="387259"/>
          <a:ext cx="8026850" cy="7745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4774" tIns="104140" rIns="104140" bIns="104140" numCol="1" spcCol="1270" anchor="ctr" anchorCtr="0">
          <a:noAutofit/>
        </a:bodyPr>
        <a:lstStyle/>
        <a:p>
          <a:pPr lvl="0" algn="l" defTabSz="1822450">
            <a:lnSpc>
              <a:spcPct val="90000"/>
            </a:lnSpc>
            <a:spcBef>
              <a:spcPct val="0"/>
            </a:spcBef>
            <a:spcAft>
              <a:spcPct val="35000"/>
            </a:spcAft>
          </a:pPr>
          <a:r>
            <a:rPr lang="en-US" sz="4100" b="1" kern="1200" spc="-1" dirty="0" smtClean="0">
              <a:latin typeface="Roboto Condensed"/>
            </a:rPr>
            <a:t>MQTT Protocol</a:t>
          </a:r>
          <a:endParaRPr lang="en-US" sz="4100" b="1" kern="1200" spc="-1" dirty="0">
            <a:latin typeface="Roboto Condensed"/>
          </a:endParaRPr>
        </a:p>
      </dsp:txBody>
      <dsp:txXfrm>
        <a:off x="538794" y="387259"/>
        <a:ext cx="8026850" cy="774518"/>
      </dsp:txXfrm>
    </dsp:sp>
    <dsp:sp modelId="{12A9611B-1B8B-4071-A570-49A7A28D48BA}">
      <dsp:nvSpPr>
        <dsp:cNvPr id="0" name=""/>
        <dsp:cNvSpPr/>
      </dsp:nvSpPr>
      <dsp:spPr>
        <a:xfrm>
          <a:off x="54720" y="290444"/>
          <a:ext cx="968148" cy="968148"/>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B6E77C-893C-4805-BF37-AF254D135812}">
      <dsp:nvSpPr>
        <dsp:cNvPr id="0" name=""/>
        <dsp:cNvSpPr/>
      </dsp:nvSpPr>
      <dsp:spPr>
        <a:xfrm>
          <a:off x="820331" y="1549037"/>
          <a:ext cx="7745312" cy="77451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4774" tIns="104140" rIns="104140" bIns="104140" numCol="1" spcCol="1270" anchor="ctr" anchorCtr="0">
          <a:noAutofit/>
        </a:bodyPr>
        <a:lstStyle/>
        <a:p>
          <a:pPr lvl="0" algn="l" defTabSz="1822450">
            <a:lnSpc>
              <a:spcPct val="90000"/>
            </a:lnSpc>
            <a:spcBef>
              <a:spcPct val="0"/>
            </a:spcBef>
            <a:spcAft>
              <a:spcPct val="35000"/>
            </a:spcAft>
          </a:pPr>
          <a:r>
            <a:rPr lang="en-US" sz="4100" b="1" kern="1200" spc="-1" dirty="0" err="1" smtClean="0">
              <a:latin typeface="Roboto Condensed"/>
            </a:rPr>
            <a:t>CoAP</a:t>
          </a:r>
          <a:endParaRPr lang="en-IN" sz="4100" b="1" kern="1200" spc="-1" dirty="0">
            <a:latin typeface="Roboto Condensed"/>
          </a:endParaRPr>
        </a:p>
      </dsp:txBody>
      <dsp:txXfrm>
        <a:off x="820331" y="1549037"/>
        <a:ext cx="7745312" cy="774518"/>
      </dsp:txXfrm>
    </dsp:sp>
    <dsp:sp modelId="{BEC33777-8DE3-4BB8-8AF1-C17D92D94FD9}">
      <dsp:nvSpPr>
        <dsp:cNvPr id="0" name=""/>
        <dsp:cNvSpPr/>
      </dsp:nvSpPr>
      <dsp:spPr>
        <a:xfrm>
          <a:off x="336257" y="1452222"/>
          <a:ext cx="968148" cy="968148"/>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C836A4-3694-402F-AF7F-02439AED4B87}">
      <dsp:nvSpPr>
        <dsp:cNvPr id="0" name=""/>
        <dsp:cNvSpPr/>
      </dsp:nvSpPr>
      <dsp:spPr>
        <a:xfrm>
          <a:off x="538794" y="2710815"/>
          <a:ext cx="8026850" cy="77451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4774" tIns="104140" rIns="104140" bIns="104140" numCol="1" spcCol="1270" anchor="ctr" anchorCtr="0">
          <a:noAutofit/>
        </a:bodyPr>
        <a:lstStyle/>
        <a:p>
          <a:pPr lvl="0" algn="l" defTabSz="1822450">
            <a:lnSpc>
              <a:spcPct val="90000"/>
            </a:lnSpc>
            <a:spcBef>
              <a:spcPct val="0"/>
            </a:spcBef>
            <a:spcAft>
              <a:spcPct val="35000"/>
            </a:spcAft>
          </a:pPr>
          <a:r>
            <a:rPr lang="en-US" sz="4100" b="1" kern="1200" spc="-1" smtClean="0">
              <a:latin typeface="Roboto Condensed"/>
            </a:rPr>
            <a:t>AMQP</a:t>
          </a:r>
          <a:endParaRPr lang="en-IN" sz="4100" b="1" kern="1200" spc="-1" dirty="0">
            <a:latin typeface="Roboto Condensed"/>
          </a:endParaRPr>
        </a:p>
      </dsp:txBody>
      <dsp:txXfrm>
        <a:off x="538794" y="2710815"/>
        <a:ext cx="8026850" cy="774518"/>
      </dsp:txXfrm>
    </dsp:sp>
    <dsp:sp modelId="{CB56F256-FE97-4F0F-B976-B20CF5AD8D26}">
      <dsp:nvSpPr>
        <dsp:cNvPr id="0" name=""/>
        <dsp:cNvSpPr/>
      </dsp:nvSpPr>
      <dsp:spPr>
        <a:xfrm>
          <a:off x="54720" y="2614000"/>
          <a:ext cx="968148" cy="968148"/>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4EAD-603A-4E32-B94E-0C9104562377}">
      <dsp:nvSpPr>
        <dsp:cNvPr id="0" name=""/>
        <dsp:cNvSpPr/>
      </dsp:nvSpPr>
      <dsp:spPr>
        <a:xfrm>
          <a:off x="-6317489" y="-967082"/>
          <a:ext cx="7525339" cy="7525339"/>
        </a:xfrm>
        <a:prstGeom prst="blockArc">
          <a:avLst>
            <a:gd name="adj1" fmla="val 18900000"/>
            <a:gd name="adj2" fmla="val 2700000"/>
            <a:gd name="adj3" fmla="val 287"/>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91F615-B05F-4888-A1AD-494CBCDC4873}">
      <dsp:nvSpPr>
        <dsp:cNvPr id="0" name=""/>
        <dsp:cNvSpPr/>
      </dsp:nvSpPr>
      <dsp:spPr>
        <a:xfrm>
          <a:off x="392220" y="254174"/>
          <a:ext cx="11461611" cy="50812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81280" rIns="81280" bIns="81280" numCol="1" spcCol="1270" anchor="ctr" anchorCtr="0">
          <a:noAutofit/>
        </a:bodyPr>
        <a:lstStyle/>
        <a:p>
          <a:pPr lvl="0" algn="l" defTabSz="1422400">
            <a:lnSpc>
              <a:spcPct val="90000"/>
            </a:lnSpc>
            <a:spcBef>
              <a:spcPct val="0"/>
            </a:spcBef>
            <a:spcAft>
              <a:spcPct val="35000"/>
            </a:spcAft>
          </a:pPr>
          <a:r>
            <a:rPr lang="en-IN" sz="3200" b="1" kern="1200" spc="-1" dirty="0" smtClean="0">
              <a:latin typeface="Roboto Condensed"/>
            </a:rPr>
            <a:t>LDR</a:t>
          </a:r>
          <a:endParaRPr lang="en-IN" sz="3200" b="1" kern="1200" spc="-1" dirty="0">
            <a:latin typeface="Roboto Condensed"/>
          </a:endParaRPr>
        </a:p>
      </dsp:txBody>
      <dsp:txXfrm>
        <a:off x="392220" y="254174"/>
        <a:ext cx="11461611" cy="508125"/>
      </dsp:txXfrm>
    </dsp:sp>
    <dsp:sp modelId="{4522FFAE-84B1-456D-8035-1B4CD02A368A}">
      <dsp:nvSpPr>
        <dsp:cNvPr id="0" name=""/>
        <dsp:cNvSpPr/>
      </dsp:nvSpPr>
      <dsp:spPr>
        <a:xfrm>
          <a:off x="74642" y="190659"/>
          <a:ext cx="635157" cy="63515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F06FBF1-DD1B-45C1-9ABE-E03FA52E65F4}">
      <dsp:nvSpPr>
        <dsp:cNvPr id="0" name=""/>
        <dsp:cNvSpPr/>
      </dsp:nvSpPr>
      <dsp:spPr>
        <a:xfrm>
          <a:off x="852374" y="1016811"/>
          <a:ext cx="11001458" cy="50812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81280" rIns="81280" bIns="81280" numCol="1" spcCol="1270" anchor="ctr" anchorCtr="0">
          <a:noAutofit/>
        </a:bodyPr>
        <a:lstStyle/>
        <a:p>
          <a:pPr lvl="0" algn="l" defTabSz="1422400">
            <a:lnSpc>
              <a:spcPct val="90000"/>
            </a:lnSpc>
            <a:spcBef>
              <a:spcPct val="0"/>
            </a:spcBef>
            <a:spcAft>
              <a:spcPct val="35000"/>
            </a:spcAft>
          </a:pPr>
          <a:r>
            <a:rPr lang="en-US" sz="3200" b="1" kern="1200" spc="-1" dirty="0" smtClean="0">
              <a:latin typeface="Roboto Condensed"/>
            </a:rPr>
            <a:t>Gas Sensor</a:t>
          </a:r>
          <a:endParaRPr lang="en-IN" sz="3200" b="1" kern="1200" spc="-1" dirty="0">
            <a:latin typeface="Roboto Condensed"/>
          </a:endParaRPr>
        </a:p>
      </dsp:txBody>
      <dsp:txXfrm>
        <a:off x="852374" y="1016811"/>
        <a:ext cx="11001458" cy="508125"/>
      </dsp:txXfrm>
    </dsp:sp>
    <dsp:sp modelId="{96450EA9-30C5-457C-AE9E-991DB3C6E590}">
      <dsp:nvSpPr>
        <dsp:cNvPr id="0" name=""/>
        <dsp:cNvSpPr/>
      </dsp:nvSpPr>
      <dsp:spPr>
        <a:xfrm>
          <a:off x="534795" y="953295"/>
          <a:ext cx="635157" cy="635157"/>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9BFA25-570B-48D7-B7C2-7B4391456EF5}">
      <dsp:nvSpPr>
        <dsp:cNvPr id="0" name=""/>
        <dsp:cNvSpPr/>
      </dsp:nvSpPr>
      <dsp:spPr>
        <a:xfrm>
          <a:off x="1104536" y="1778888"/>
          <a:ext cx="10749296" cy="50812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81280" rIns="81280" bIns="81280" numCol="1" spcCol="1270" anchor="ctr" anchorCtr="0">
          <a:noAutofit/>
        </a:bodyPr>
        <a:lstStyle/>
        <a:p>
          <a:pPr lvl="0" algn="l" defTabSz="1422400">
            <a:lnSpc>
              <a:spcPct val="90000"/>
            </a:lnSpc>
            <a:spcBef>
              <a:spcPct val="0"/>
            </a:spcBef>
            <a:spcAft>
              <a:spcPct val="35000"/>
            </a:spcAft>
          </a:pPr>
          <a:r>
            <a:rPr lang="en-US" sz="3200" b="1" kern="1200" spc="-1" dirty="0" smtClean="0">
              <a:latin typeface="Roboto Condensed"/>
            </a:rPr>
            <a:t>Obstacle Sensor</a:t>
          </a:r>
          <a:endParaRPr lang="en-IN" sz="3200" b="1" kern="1200" spc="-1" dirty="0">
            <a:latin typeface="Roboto Condensed"/>
          </a:endParaRPr>
        </a:p>
      </dsp:txBody>
      <dsp:txXfrm>
        <a:off x="1104536" y="1778888"/>
        <a:ext cx="10749296" cy="508125"/>
      </dsp:txXfrm>
    </dsp:sp>
    <dsp:sp modelId="{74EAEF5E-41F2-4862-B82A-65FA3BD00678}">
      <dsp:nvSpPr>
        <dsp:cNvPr id="0" name=""/>
        <dsp:cNvSpPr/>
      </dsp:nvSpPr>
      <dsp:spPr>
        <a:xfrm>
          <a:off x="786957" y="1715372"/>
          <a:ext cx="635157" cy="635157"/>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761329-8795-4794-8D96-9D3E23EF1D84}">
      <dsp:nvSpPr>
        <dsp:cNvPr id="0" name=""/>
        <dsp:cNvSpPr/>
      </dsp:nvSpPr>
      <dsp:spPr>
        <a:xfrm>
          <a:off x="1185049" y="2541524"/>
          <a:ext cx="10668783" cy="5081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81280" rIns="81280" bIns="81280" numCol="1" spcCol="1270" anchor="ctr" anchorCtr="0">
          <a:noAutofit/>
        </a:bodyPr>
        <a:lstStyle/>
        <a:p>
          <a:pPr lvl="0" algn="l" defTabSz="1422400">
            <a:lnSpc>
              <a:spcPct val="90000"/>
            </a:lnSpc>
            <a:spcBef>
              <a:spcPct val="0"/>
            </a:spcBef>
            <a:spcAft>
              <a:spcPct val="35000"/>
            </a:spcAft>
          </a:pPr>
          <a:r>
            <a:rPr lang="en-US" sz="3200" b="1" kern="1200" spc="-1" dirty="0" smtClean="0">
              <a:latin typeface="Roboto Condensed"/>
            </a:rPr>
            <a:t>Ultrasonic Sound Distance measurement module</a:t>
          </a:r>
          <a:endParaRPr lang="en-IN" sz="3200" b="1" kern="1200" spc="-1" dirty="0">
            <a:latin typeface="Roboto Condensed"/>
          </a:endParaRPr>
        </a:p>
      </dsp:txBody>
      <dsp:txXfrm>
        <a:off x="1185049" y="2541524"/>
        <a:ext cx="10668783" cy="508125"/>
      </dsp:txXfrm>
    </dsp:sp>
    <dsp:sp modelId="{E5126CC7-26EB-4B96-AEA3-CA7F958EB642}">
      <dsp:nvSpPr>
        <dsp:cNvPr id="0" name=""/>
        <dsp:cNvSpPr/>
      </dsp:nvSpPr>
      <dsp:spPr>
        <a:xfrm>
          <a:off x="867470" y="2478008"/>
          <a:ext cx="635157" cy="63515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8C1210-3CC9-48E7-A5E7-8006822B7D9D}">
      <dsp:nvSpPr>
        <dsp:cNvPr id="0" name=""/>
        <dsp:cNvSpPr/>
      </dsp:nvSpPr>
      <dsp:spPr>
        <a:xfrm>
          <a:off x="1104536" y="3304160"/>
          <a:ext cx="10749296" cy="50812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81280" rIns="81280" bIns="81280" numCol="1" spcCol="1270" anchor="ctr" anchorCtr="0">
          <a:noAutofit/>
        </a:bodyPr>
        <a:lstStyle/>
        <a:p>
          <a:pPr lvl="0" algn="l" defTabSz="1422400">
            <a:lnSpc>
              <a:spcPct val="90000"/>
            </a:lnSpc>
            <a:spcBef>
              <a:spcPct val="0"/>
            </a:spcBef>
            <a:spcAft>
              <a:spcPct val="35000"/>
            </a:spcAft>
          </a:pPr>
          <a:r>
            <a:rPr lang="en-US" sz="3200" b="1" kern="1200" spc="-1" dirty="0" smtClean="0">
              <a:latin typeface="Roboto Condensed"/>
            </a:rPr>
            <a:t>Heartbeat sensor</a:t>
          </a:r>
          <a:endParaRPr lang="en-IN" sz="3200" b="1" kern="1200" spc="-1" dirty="0">
            <a:latin typeface="Roboto Condensed"/>
          </a:endParaRPr>
        </a:p>
      </dsp:txBody>
      <dsp:txXfrm>
        <a:off x="1104536" y="3304160"/>
        <a:ext cx="10749296" cy="508125"/>
      </dsp:txXfrm>
    </dsp:sp>
    <dsp:sp modelId="{08370187-3EE7-46F4-9F4D-841C4AC2E410}">
      <dsp:nvSpPr>
        <dsp:cNvPr id="0" name=""/>
        <dsp:cNvSpPr/>
      </dsp:nvSpPr>
      <dsp:spPr>
        <a:xfrm>
          <a:off x="786957" y="3240645"/>
          <a:ext cx="635157" cy="635157"/>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E27BE9-3AE0-4ABD-9613-326708EA6856}">
      <dsp:nvSpPr>
        <dsp:cNvPr id="0" name=""/>
        <dsp:cNvSpPr/>
      </dsp:nvSpPr>
      <dsp:spPr>
        <a:xfrm>
          <a:off x="852374" y="4066237"/>
          <a:ext cx="11001458" cy="50812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81280" rIns="81280" bIns="81280" numCol="1" spcCol="1270" anchor="ctr" anchorCtr="0">
          <a:noAutofit/>
        </a:bodyPr>
        <a:lstStyle/>
        <a:p>
          <a:pPr lvl="0" algn="l" defTabSz="1422400">
            <a:lnSpc>
              <a:spcPct val="90000"/>
            </a:lnSpc>
            <a:spcBef>
              <a:spcPct val="0"/>
            </a:spcBef>
            <a:spcAft>
              <a:spcPct val="35000"/>
            </a:spcAft>
          </a:pPr>
          <a:r>
            <a:rPr lang="en-US" sz="3200" b="1" kern="1200" spc="-1" dirty="0" smtClean="0">
              <a:latin typeface="Roboto Condensed"/>
            </a:rPr>
            <a:t>Color Sensor</a:t>
          </a:r>
          <a:endParaRPr lang="en-IN" sz="3200" b="1" kern="1200" spc="-1" dirty="0">
            <a:latin typeface="Roboto Condensed"/>
          </a:endParaRPr>
        </a:p>
      </dsp:txBody>
      <dsp:txXfrm>
        <a:off x="852374" y="4066237"/>
        <a:ext cx="11001458" cy="508125"/>
      </dsp:txXfrm>
    </dsp:sp>
    <dsp:sp modelId="{6471892C-2B2E-4168-8DEB-1A76A7CD461C}">
      <dsp:nvSpPr>
        <dsp:cNvPr id="0" name=""/>
        <dsp:cNvSpPr/>
      </dsp:nvSpPr>
      <dsp:spPr>
        <a:xfrm>
          <a:off x="534795" y="4002722"/>
          <a:ext cx="635157" cy="63515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F1BDEC-9B60-4D54-BAA0-553212BC8EB0}">
      <dsp:nvSpPr>
        <dsp:cNvPr id="0" name=""/>
        <dsp:cNvSpPr/>
      </dsp:nvSpPr>
      <dsp:spPr>
        <a:xfrm>
          <a:off x="392220" y="4828874"/>
          <a:ext cx="11461611" cy="50812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81280" rIns="81280" bIns="81280" numCol="1" spcCol="1270" anchor="ctr" anchorCtr="0">
          <a:noAutofit/>
        </a:bodyPr>
        <a:lstStyle/>
        <a:p>
          <a:pPr lvl="0" algn="l" defTabSz="1422400">
            <a:lnSpc>
              <a:spcPct val="90000"/>
            </a:lnSpc>
            <a:spcBef>
              <a:spcPct val="0"/>
            </a:spcBef>
            <a:spcAft>
              <a:spcPct val="35000"/>
            </a:spcAft>
          </a:pPr>
          <a:r>
            <a:rPr lang="en-US" sz="3200" b="1" kern="1200" spc="-1" dirty="0" smtClean="0">
              <a:latin typeface="Roboto Condensed"/>
            </a:rPr>
            <a:t>GPS Module &amp; PH Sensor</a:t>
          </a:r>
          <a:endParaRPr lang="en-IN" sz="3200" b="1" kern="1200" spc="-1" dirty="0">
            <a:latin typeface="Roboto Condensed"/>
          </a:endParaRPr>
        </a:p>
      </dsp:txBody>
      <dsp:txXfrm>
        <a:off x="392220" y="4828874"/>
        <a:ext cx="11461611" cy="508125"/>
      </dsp:txXfrm>
    </dsp:sp>
    <dsp:sp modelId="{93509B56-36EB-47A4-BD51-B3B05D5A829B}">
      <dsp:nvSpPr>
        <dsp:cNvPr id="0" name=""/>
        <dsp:cNvSpPr/>
      </dsp:nvSpPr>
      <dsp:spPr>
        <a:xfrm>
          <a:off x="74642" y="4765358"/>
          <a:ext cx="635157" cy="635157"/>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587FD0-6366-498E-B5AA-8D5EAADA1318}" type="datetimeFigureOut">
              <a:rPr lang="en-IN" smtClean="0"/>
              <a:t>18-02-2025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D5F676-4FC3-4D3C-BE37-3352AFB195B1}" type="slidenum">
              <a:rPr lang="en-IN" smtClean="0"/>
              <a:t>‹#›</a:t>
            </a:fld>
            <a:endParaRPr lang="en-IN"/>
          </a:p>
        </p:txBody>
      </p:sp>
    </p:spTree>
    <p:extLst>
      <p:ext uri="{BB962C8B-B14F-4D97-AF65-F5344CB8AC3E}">
        <p14:creationId xmlns:p14="http://schemas.microsoft.com/office/powerpoint/2010/main" val="107242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2</a:t>
            </a:fld>
            <a:endParaRPr lang="en-IN" sz="1400" b="0" strike="noStrike" spc="-1">
              <a:latin typeface="Times New Roman"/>
            </a:endParaRPr>
          </a:p>
        </p:txBody>
      </p:sp>
    </p:spTree>
    <p:extLst>
      <p:ext uri="{BB962C8B-B14F-4D97-AF65-F5344CB8AC3E}">
        <p14:creationId xmlns:p14="http://schemas.microsoft.com/office/powerpoint/2010/main" val="7604375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98</a:t>
            </a:fld>
            <a:endParaRPr lang="en-IN" sz="1400" b="0" strike="noStrike" spc="-1">
              <a:latin typeface="Times New Roman"/>
            </a:endParaRPr>
          </a:p>
        </p:txBody>
      </p:sp>
    </p:spTree>
    <p:extLst>
      <p:ext uri="{BB962C8B-B14F-4D97-AF65-F5344CB8AC3E}">
        <p14:creationId xmlns:p14="http://schemas.microsoft.com/office/powerpoint/2010/main" val="3279357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99</a:t>
            </a:fld>
            <a:endParaRPr lang="en-IN" sz="1400" b="0" strike="noStrike" spc="-1">
              <a:latin typeface="Times New Roman"/>
            </a:endParaRPr>
          </a:p>
        </p:txBody>
      </p:sp>
    </p:spTree>
    <p:extLst>
      <p:ext uri="{BB962C8B-B14F-4D97-AF65-F5344CB8AC3E}">
        <p14:creationId xmlns:p14="http://schemas.microsoft.com/office/powerpoint/2010/main" val="401751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102</a:t>
            </a:fld>
            <a:endParaRPr lang="en-IN" sz="1400" b="0" strike="noStrike" spc="-1">
              <a:latin typeface="Times New Roman"/>
            </a:endParaRPr>
          </a:p>
        </p:txBody>
      </p:sp>
    </p:spTree>
    <p:extLst>
      <p:ext uri="{BB962C8B-B14F-4D97-AF65-F5344CB8AC3E}">
        <p14:creationId xmlns:p14="http://schemas.microsoft.com/office/powerpoint/2010/main" val="267956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103</a:t>
            </a:fld>
            <a:endParaRPr lang="en-IN" sz="1400" b="0" strike="noStrike" spc="-1">
              <a:latin typeface="Times New Roman"/>
            </a:endParaRPr>
          </a:p>
        </p:txBody>
      </p:sp>
    </p:spTree>
    <p:extLst>
      <p:ext uri="{BB962C8B-B14F-4D97-AF65-F5344CB8AC3E}">
        <p14:creationId xmlns:p14="http://schemas.microsoft.com/office/powerpoint/2010/main" val="49710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noRot="1" noChangeAspect="1"/>
          </p:cNvSpPr>
          <p:nvPr>
            <p:ph type="sldImg"/>
          </p:nvPr>
        </p:nvSpPr>
        <p:spPr>
          <a:xfrm>
            <a:off x="685800" y="1143000"/>
            <a:ext cx="5484813" cy="3084513"/>
          </a:xfrm>
          <a:prstGeom prst="rect">
            <a:avLst/>
          </a:prstGeom>
        </p:spPr>
      </p:sp>
      <p:sp>
        <p:nvSpPr>
          <p:cNvPr id="493"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494"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059301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3</a:t>
            </a:fld>
            <a:endParaRPr lang="en-IN" sz="1400" b="0" strike="noStrike" spc="-1">
              <a:latin typeface="Times New Roman"/>
            </a:endParaRPr>
          </a:p>
        </p:txBody>
      </p:sp>
    </p:spTree>
    <p:extLst>
      <p:ext uri="{BB962C8B-B14F-4D97-AF65-F5344CB8AC3E}">
        <p14:creationId xmlns:p14="http://schemas.microsoft.com/office/powerpoint/2010/main" val="488388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6</a:t>
            </a:fld>
            <a:endParaRPr lang="en-IN" sz="1400" b="0" strike="noStrike" spc="-1">
              <a:latin typeface="Times New Roman"/>
            </a:endParaRPr>
          </a:p>
        </p:txBody>
      </p:sp>
    </p:spTree>
    <p:extLst>
      <p:ext uri="{BB962C8B-B14F-4D97-AF65-F5344CB8AC3E}">
        <p14:creationId xmlns:p14="http://schemas.microsoft.com/office/powerpoint/2010/main" val="1502873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55</a:t>
            </a:fld>
            <a:endParaRPr lang="en-US"/>
          </a:p>
        </p:txBody>
      </p:sp>
    </p:spTree>
    <p:extLst>
      <p:ext uri="{BB962C8B-B14F-4D97-AF65-F5344CB8AC3E}">
        <p14:creationId xmlns:p14="http://schemas.microsoft.com/office/powerpoint/2010/main" val="277821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56</a:t>
            </a:fld>
            <a:endParaRPr lang="en-US"/>
          </a:p>
        </p:txBody>
      </p:sp>
    </p:spTree>
    <p:extLst>
      <p:ext uri="{BB962C8B-B14F-4D97-AF65-F5344CB8AC3E}">
        <p14:creationId xmlns:p14="http://schemas.microsoft.com/office/powerpoint/2010/main" val="3471841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8D2766-C49B-4C1A-9FEE-6F146754B02B}" type="slidenum">
              <a:rPr lang="en-US" smtClean="0"/>
              <a:t>57</a:t>
            </a:fld>
            <a:endParaRPr lang="en-US"/>
          </a:p>
        </p:txBody>
      </p:sp>
    </p:spTree>
    <p:extLst>
      <p:ext uri="{BB962C8B-B14F-4D97-AF65-F5344CB8AC3E}">
        <p14:creationId xmlns:p14="http://schemas.microsoft.com/office/powerpoint/2010/main" val="349456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82C19A-FAAA-4041-B283-AAB3B0D08F0C}" type="slidenum">
              <a:rPr kumimoji="0" lang="en-IN" sz="1400" b="0" i="0" u="none" strike="noStrike" kern="1200" cap="none" spc="-1" normalizeH="0" baseline="0" noProof="0" smtClean="0">
                <a:ln>
                  <a:noFill/>
                </a:ln>
                <a:solidFill>
                  <a:prstClr val="black"/>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IN" sz="1400" b="0" i="0" u="none" strike="noStrike" kern="1200" cap="none" spc="-1" normalizeH="0" baseline="0" noProof="0">
              <a:ln>
                <a:noFill/>
              </a:ln>
              <a:solidFill>
                <a:prstClr val="black"/>
              </a:solidFill>
              <a:effectLst/>
              <a:uLnTx/>
              <a:uFillTx/>
              <a:latin typeface="Times New Roman"/>
              <a:ea typeface="+mn-ea"/>
              <a:cs typeface="+mn-cs"/>
            </a:endParaRPr>
          </a:p>
        </p:txBody>
      </p:sp>
    </p:spTree>
    <p:extLst>
      <p:ext uri="{BB962C8B-B14F-4D97-AF65-F5344CB8AC3E}">
        <p14:creationId xmlns:p14="http://schemas.microsoft.com/office/powerpoint/2010/main" val="103796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82</a:t>
            </a:fld>
            <a:endParaRPr lang="en-US"/>
          </a:p>
        </p:txBody>
      </p:sp>
    </p:spTree>
    <p:extLst>
      <p:ext uri="{BB962C8B-B14F-4D97-AF65-F5344CB8AC3E}">
        <p14:creationId xmlns:p14="http://schemas.microsoft.com/office/powerpoint/2010/main" val="2530127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90</a:t>
            </a:fld>
            <a:endParaRPr lang="en-US"/>
          </a:p>
        </p:txBody>
      </p:sp>
    </p:spTree>
    <p:extLst>
      <p:ext uri="{BB962C8B-B14F-4D97-AF65-F5344CB8AC3E}">
        <p14:creationId xmlns:p14="http://schemas.microsoft.com/office/powerpoint/2010/main" val="2954483808"/>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p:cNvPicPr>
            <a:picLocks noChangeAspect="1"/>
          </p:cNvPicPr>
          <p:nvPr userDrawn="1"/>
        </p:nvPicPr>
        <p:blipFill>
          <a:blip r:embed="rId11"/>
          <a:stretch>
            <a:fillRect/>
          </a:stretch>
        </p:blipFill>
        <p:spPr>
          <a:xfrm>
            <a:off x="8765537" y="1828930"/>
            <a:ext cx="2255716" cy="2255716"/>
          </a:xfrm>
          <a:prstGeom prst="rect">
            <a:avLst/>
          </a:prstGeom>
        </p:spPr>
      </p:pic>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userDrawn="1"/>
        </p:nvGrpSpPr>
        <p:grpSpPr>
          <a:xfrm>
            <a:off x="9792796" y="5890392"/>
            <a:ext cx="2554142" cy="587454"/>
            <a:chOff x="9475296" y="5890392"/>
            <a:chExt cx="2554142" cy="587454"/>
          </a:xfrm>
        </p:grpSpPr>
        <p:pic>
          <p:nvPicPr>
            <p:cNvPr id="21" name="Picture 20">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25" name="Rectangle 24">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76144"/>
            <a:ext cx="11929641" cy="5590565"/>
          </a:xfrm>
        </p:spPr>
        <p:txBody>
          <a:bodyPr>
            <a:noAutofit/>
          </a:bodyPr>
          <a:lstStyle>
            <a:lvl1pPr marL="265113" indent="-265113" algn="just">
              <a:spcBef>
                <a:spcPts val="1000"/>
              </a:spcBef>
              <a:buClr>
                <a:schemeClr val="accent6"/>
              </a:buClr>
              <a:buFont typeface="Wingdings" panose="05000000000000000000" pitchFamily="2" charset="2"/>
              <a:buChar char="Ø"/>
              <a:defRPr sz="2400">
                <a:solidFill>
                  <a:schemeClr val="tx1"/>
                </a:solidFill>
              </a:defRPr>
            </a:lvl1pPr>
            <a:lvl2pPr marL="809625" indent="-352425" algn="just">
              <a:spcBef>
                <a:spcPts val="1000"/>
              </a:spcBef>
              <a:buClr>
                <a:schemeClr val="accent6"/>
              </a:buClr>
              <a:buFont typeface="Wingdings" panose="05000000000000000000" pitchFamily="2" charset="2"/>
              <a:buChar char="v"/>
              <a:defRPr sz="2000">
                <a:solidFill>
                  <a:schemeClr val="tx1"/>
                </a:solidFill>
              </a:defRPr>
            </a:lvl2pPr>
            <a:lvl3pPr marL="1143000" indent="-228600" algn="just">
              <a:spcBef>
                <a:spcPts val="1000"/>
              </a:spcBef>
              <a:buClr>
                <a:schemeClr val="accent6"/>
              </a:buClr>
              <a:buFont typeface="Wingdings" panose="05000000000000000000" pitchFamily="2" charset="2"/>
              <a:buChar char="§"/>
              <a:defRPr sz="1800">
                <a:solidFill>
                  <a:schemeClr val="tx1"/>
                </a:solidFill>
              </a:defRPr>
            </a:lvl3pPr>
            <a:lvl4pPr algn="just">
              <a:spcBef>
                <a:spcPts val="1000"/>
              </a:spcBef>
              <a:buClr>
                <a:schemeClr val="accent6"/>
              </a:buClr>
              <a:defRPr sz="1600">
                <a:solidFill>
                  <a:schemeClr val="tx1"/>
                </a:solidFill>
              </a:defRPr>
            </a:lvl4pPr>
            <a:lvl5pPr algn="just">
              <a:spcBef>
                <a:spcPts val="1000"/>
              </a:spcBef>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8"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52070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(IoT)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3</a:t>
            </a:r>
            <a:r>
              <a:rPr lang="en-GB"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 Sensors, Microcontrollers and Interfacing</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9"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30" name="Straight Connector 29">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62563831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ank You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0" name="Hexagon 29"/>
          <p:cNvSpPr/>
          <p:nvPr userDrawn="1"/>
        </p:nvSpPr>
        <p:spPr>
          <a:xfrm rot="5400000">
            <a:off x="4309292" y="1717040"/>
            <a:ext cx="3461658" cy="2984188"/>
          </a:xfrm>
          <a:prstGeom prst="hexagon">
            <a:avLst/>
          </a:prstGeom>
          <a:solidFill>
            <a:schemeClr val="bg1">
              <a:lumMod val="95000"/>
            </a:schemeClr>
          </a:solidFill>
          <a:ln w="57150">
            <a:solidFill>
              <a:srgbClr val="1D3064"/>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1" name="TextBox 30"/>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34" name="Rectangle 33"/>
          <p:cNvSpPr/>
          <p:nvPr userDrawn="1"/>
        </p:nvSpPr>
        <p:spPr>
          <a:xfrm>
            <a:off x="7678346" y="2221532"/>
            <a:ext cx="4513654"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userDrawn="1"/>
        </p:nvSpPr>
        <p:spPr>
          <a:xfrm>
            <a:off x="0" y="2221532"/>
            <a:ext cx="4402106"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7019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ck - Logo on BR">
    <p:spTree>
      <p:nvGrpSpPr>
        <p:cNvPr id="1" name=""/>
        <p:cNvGrpSpPr/>
        <p:nvPr/>
      </p:nvGrpSpPr>
      <p:grpSpPr>
        <a:xfrm>
          <a:off x="0" y="0"/>
          <a:ext cx="0" cy="0"/>
          <a:chOff x="0" y="0"/>
          <a:chExt cx="0" cy="0"/>
        </a:xfrm>
      </p:grpSpPr>
      <p:grpSp>
        <p:nvGrpSpPr>
          <p:cNvPr id="14" name="Group 13"/>
          <p:cNvGrpSpPr/>
          <p:nvPr userDrawn="1"/>
        </p:nvGrpSpPr>
        <p:grpSpPr>
          <a:xfrm>
            <a:off x="9841058" y="6003345"/>
            <a:ext cx="2554142" cy="587454"/>
            <a:chOff x="9475296" y="5890392"/>
            <a:chExt cx="2554142" cy="587454"/>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5"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2799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1">
                    <a:lumMod val="90000"/>
                    <a:lumOff val="10000"/>
                  </a:schemeClr>
                </a:solidFill>
                <a:latin typeface="Roboto Condensed Light" panose="02000000000000000000" pitchFamily="2" charset="0"/>
                <a:ea typeface="Roboto Condensed Light" panose="02000000000000000000" pitchFamily="2" charset="0"/>
              </a:rPr>
              <a:t>#2104CS352 (IoT)  ⯁    Unit 3 – Sensors, Actuators and Interfacing </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6"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7" name="Straight Connector 26">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9495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2/18/2025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87" r:id="rId2"/>
    <p:sldLayoutId id="2147483695" r:id="rId3"/>
    <p:sldLayoutId id="2147483693" r:id="rId4"/>
    <p:sldLayoutId id="214748369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jpeg"/></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5.jpeg"/><Relationship Id="rId11" Type="http://schemas.openxmlformats.org/officeDocument/2006/relationships/image" Target="../media/image100.png"/><Relationship Id="rId5" Type="http://schemas.openxmlformats.org/officeDocument/2006/relationships/image" Target="../media/image94.jpeg"/><Relationship Id="rId10" Type="http://schemas.openxmlformats.org/officeDocument/2006/relationships/image" Target="../media/image99.png"/><Relationship Id="rId4" Type="http://schemas.openxmlformats.org/officeDocument/2006/relationships/image" Target="../media/image93.jpeg"/><Relationship Id="rId9" Type="http://schemas.openxmlformats.org/officeDocument/2006/relationships/image" Target="../media/image98.png"/></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gif"/><Relationship Id="rId4" Type="http://schemas.openxmlformats.org/officeDocument/2006/relationships/image" Target="../media/image105.jpeg"/></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 Id="rId5" Type="http://schemas.openxmlformats.org/officeDocument/2006/relationships/image" Target="../media/image111.png"/><Relationship Id="rId4" Type="http://schemas.openxmlformats.org/officeDocument/2006/relationships/image" Target="../media/image11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7.gif"/><Relationship Id="rId5" Type="http://schemas.openxmlformats.org/officeDocument/2006/relationships/image" Target="../media/image116.png"/><Relationship Id="rId4" Type="http://schemas.openxmlformats.org/officeDocument/2006/relationships/image" Target="../media/image92.jpeg"/></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 Id="rId5" Type="http://schemas.openxmlformats.org/officeDocument/2006/relationships/image" Target="../media/image123.png"/><Relationship Id="rId4" Type="http://schemas.openxmlformats.org/officeDocument/2006/relationships/image" Target="../media/image122.png"/></Relationships>
</file>

<file path=ppt/slides/_rels/slide11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5.xml"/><Relationship Id="rId5" Type="http://schemas.openxmlformats.org/officeDocument/2006/relationships/image" Target="../media/image128.gif"/><Relationship Id="rId4" Type="http://schemas.openxmlformats.org/officeDocument/2006/relationships/image" Target="../media/image116.png"/></Relationships>
</file>

<file path=ppt/slides/_rels/slide11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1.gi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2.gi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5.xml"/><Relationship Id="rId5" Type="http://schemas.openxmlformats.org/officeDocument/2006/relationships/image" Target="../media/image136.png"/><Relationship Id="rId4" Type="http://schemas.openxmlformats.org/officeDocument/2006/relationships/image" Target="../media/image135.png"/></Relationships>
</file>

<file path=ppt/slides/_rels/slide13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5.xml"/><Relationship Id="rId4" Type="http://schemas.openxmlformats.org/officeDocument/2006/relationships/image" Target="../media/image142.jpeg"/></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5.xml"/><Relationship Id="rId5" Type="http://schemas.openxmlformats.org/officeDocument/2006/relationships/image" Target="../media/image149.png"/><Relationship Id="rId4" Type="http://schemas.openxmlformats.org/officeDocument/2006/relationships/image" Target="../media/image148.png"/></Relationships>
</file>

<file path=ppt/slides/_rels/slide139.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56.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166.jpeg"/></Relationships>
</file>

<file path=ppt/slides/_rels/slide15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hyperlink" Target="https://media.digikey.com/pdf/Data%20Sheets/DFRobot%20PDFs/SEN0161_SEN0169_Web.pdf" TargetMode="Externa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emf"/><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media/image49.png"/><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48.png"/><Relationship Id="rId14" Type="http://schemas.openxmlformats.org/officeDocument/2006/relationships/image" Target="NULL"/></Relationships>
</file>

<file path=ppt/slides/_rels/slide5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50.png"/><Relationship Id="rId3" Type="http://schemas.openxmlformats.org/officeDocument/2006/relationships/image" Target="../media/image47.png"/><Relationship Id="rId12"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 Id="rId15" Type="http://schemas.openxmlformats.org/officeDocument/2006/relationships/image" Target="../media/image51.png"/><Relationship Id="rId9" Type="http://schemas.openxmlformats.org/officeDocument/2006/relationships/image" Target="../media/image49.png"/><Relationship Id="rId14" Type="http://schemas.openxmlformats.org/officeDocument/2006/relationships/image" Target="NUL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11" Type="http://schemas.openxmlformats.org/officeDocument/2006/relationships/image" Target="../media/image52.png"/><Relationship Id="rId10" Type="http://schemas.openxmlformats.org/officeDocument/2006/relationships/image" Target="NUL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59.xml.rels><?xml version="1.0" encoding="UTF-8" standalone="yes"?>
<Relationships xmlns="http://schemas.openxmlformats.org/package/2006/relationships"><Relationship Id="rId8" Type="http://schemas.openxmlformats.org/officeDocument/2006/relationships/hyperlink" Target="https://reference.arduino.cc/reference/en/language/functions/communication/wire/available" TargetMode="External"/><Relationship Id="rId13" Type="http://schemas.openxmlformats.org/officeDocument/2006/relationships/hyperlink" Target="https://reference.arduino.cc/reference/en/language/functions/communication/wire/setwiretimeout" TargetMode="External"/><Relationship Id="rId3" Type="http://schemas.openxmlformats.org/officeDocument/2006/relationships/hyperlink" Target="https://reference.arduino.cc/reference/en/language/functions/communication/wire/end" TargetMode="External"/><Relationship Id="rId7" Type="http://schemas.openxmlformats.org/officeDocument/2006/relationships/hyperlink" Target="https://reference.arduino.cc/reference/en/language/functions/communication/wire/write" TargetMode="External"/><Relationship Id="rId12" Type="http://schemas.openxmlformats.org/officeDocument/2006/relationships/hyperlink" Target="https://reference.arduino.cc/reference/en/language/functions/communication/wire/onrequest" TargetMode="External"/><Relationship Id="rId2" Type="http://schemas.openxmlformats.org/officeDocument/2006/relationships/hyperlink" Target="https://reference.arduino.cc/reference/en/language/functions/communication/wire/begin" TargetMode="External"/><Relationship Id="rId1" Type="http://schemas.openxmlformats.org/officeDocument/2006/relationships/slideLayout" Target="../slideLayouts/slideLayout2.xml"/><Relationship Id="rId6" Type="http://schemas.openxmlformats.org/officeDocument/2006/relationships/hyperlink" Target="https://reference.arduino.cc/reference/en/language/functions/communication/wire/endtransmission" TargetMode="External"/><Relationship Id="rId11" Type="http://schemas.openxmlformats.org/officeDocument/2006/relationships/hyperlink" Target="https://reference.arduino.cc/reference/en/language/functions/communication/wire/onreceive" TargetMode="External"/><Relationship Id="rId5" Type="http://schemas.openxmlformats.org/officeDocument/2006/relationships/hyperlink" Target="https://reference.arduino.cc/reference/en/language/functions/communication/wire/begintransmission" TargetMode="External"/><Relationship Id="rId15" Type="http://schemas.openxmlformats.org/officeDocument/2006/relationships/hyperlink" Target="https://reference.arduino.cc/reference/en/language/functions/communication/wire/getwiretimeoutflag" TargetMode="External"/><Relationship Id="rId10" Type="http://schemas.openxmlformats.org/officeDocument/2006/relationships/hyperlink" Target="https://reference.arduino.cc/reference/en/language/functions/communication/wire/setclock" TargetMode="External"/><Relationship Id="rId4" Type="http://schemas.openxmlformats.org/officeDocument/2006/relationships/hyperlink" Target="https://reference.arduino.cc/reference/en/language/functions/communication/wire/requestfrom" TargetMode="External"/><Relationship Id="rId9" Type="http://schemas.openxmlformats.org/officeDocument/2006/relationships/hyperlink" Target="https://reference.arduino.cc/reference/en/language/functions/communication/wire/read" TargetMode="External"/><Relationship Id="rId14" Type="http://schemas.openxmlformats.org/officeDocument/2006/relationships/hyperlink" Target="https://reference.arduino.cc/reference/en/language/functions/communication/wire/clearwiretimeoutflag"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60510" cy="2563094"/>
          </a:xfrm>
        </p:spPr>
        <p:txBody>
          <a:bodyPr/>
          <a:lstStyle/>
          <a:p>
            <a:r>
              <a:rPr lang="en-US" sz="4400" b="0" dirty="0" smtClean="0">
                <a:latin typeface="Roboto Condensed Light" panose="02000000000000000000" pitchFamily="2" charset="0"/>
                <a:ea typeface="Roboto Condensed Light" panose="02000000000000000000" pitchFamily="2" charset="0"/>
              </a:rPr>
              <a:t>Unit-3</a:t>
            </a:r>
            <a:r>
              <a:rPr lang="en-GB" sz="6000" dirty="0"/>
              <a:t/>
            </a:r>
            <a:br>
              <a:rPr lang="en-GB" sz="6000" dirty="0"/>
            </a:br>
            <a:r>
              <a:rPr lang="en-GB" sz="6000" dirty="0"/>
              <a:t>Sensors, </a:t>
            </a:r>
            <a:r>
              <a:rPr lang="en-GB" sz="6000" dirty="0" smtClean="0"/>
              <a:t>Microcontrollers and Interfacing </a:t>
            </a:r>
            <a:r>
              <a:rPr lang="en-GB" sz="6000" dirty="0"/>
              <a:t/>
            </a:r>
            <a:br>
              <a:rPr lang="en-GB" sz="6000" dirty="0"/>
            </a:br>
            <a:r>
              <a:rPr lang="en-GB" sz="6000" dirty="0"/>
              <a:t/>
            </a:r>
            <a:br>
              <a:rPr lang="en-GB" sz="6000" dirty="0"/>
            </a:br>
            <a:endParaRPr lang="en-US" sz="6000"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bhushan.joshi@darshan.ac.in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+91 8485979997</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a:t>
            </a:r>
            <a:r>
              <a:rPr lang="en-US" dirty="0" err="1"/>
              <a:t>Bhushan</a:t>
            </a:r>
            <a:r>
              <a:rPr lang="en-US" dirty="0"/>
              <a:t> D. Joshi</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Internet of Things </a:t>
            </a:r>
            <a:r>
              <a:rPr lang="en-US" dirty="0">
                <a:latin typeface="Roboto Condensed Light" panose="02000000000000000000" pitchFamily="2" charset="0"/>
                <a:ea typeface="Roboto Condensed Light" panose="02000000000000000000" pitchFamily="2" charset="0"/>
              </a:rPr>
              <a:t>(IoT)</a:t>
            </a:r>
          </a:p>
          <a:p>
            <a:r>
              <a:rPr lang="en-US">
                <a:latin typeface="Roboto Condensed Light" panose="02000000000000000000" pitchFamily="2" charset="0"/>
                <a:ea typeface="Roboto Condensed Light" panose="02000000000000000000" pitchFamily="2" charset="0"/>
              </a:rPr>
              <a:t>DU </a:t>
            </a:r>
            <a:r>
              <a:rPr lang="en-US" smtClean="0">
                <a:latin typeface="Roboto Condensed Light" panose="02000000000000000000" pitchFamily="2" charset="0"/>
                <a:ea typeface="Roboto Condensed Light" panose="02000000000000000000" pitchFamily="2" charset="0"/>
              </a:rPr>
              <a:t>#2101CS631 </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912" b="10912"/>
          <a:stretch>
            <a:fillRect/>
          </a:stretch>
        </p:blipFill>
        <p:spPr/>
      </p:pic>
    </p:spTree>
    <p:extLst>
      <p:ext uri="{BB962C8B-B14F-4D97-AF65-F5344CB8AC3E}">
        <p14:creationId xmlns:p14="http://schemas.microsoft.com/office/powerpoint/2010/main" val="17078823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Arduino : Serial Class</a:t>
            </a:r>
            <a:endParaRPr lang="en-IN" dirty="0"/>
          </a:p>
        </p:txBody>
      </p:sp>
      <p:sp>
        <p:nvSpPr>
          <p:cNvPr id="3" name="Content Placeholder 2"/>
          <p:cNvSpPr>
            <a:spLocks noGrp="1"/>
          </p:cNvSpPr>
          <p:nvPr>
            <p:ph idx="1"/>
          </p:nvPr>
        </p:nvSpPr>
        <p:spPr/>
        <p:txBody>
          <a:bodyPr/>
          <a:lstStyle/>
          <a:p>
            <a:r>
              <a:rPr lang="en-GB" dirty="0"/>
              <a:t>Communication via UART is enabled by the Serial class, which has a number of methods available, including reading &amp; writing data</a:t>
            </a:r>
            <a:r>
              <a:rPr lang="en-GB" dirty="0" smtClean="0"/>
              <a:t>.</a:t>
            </a:r>
          </a:p>
          <a:p>
            <a:r>
              <a:rPr lang="en-GB" dirty="0"/>
              <a:t>The Serial class have several methods with some of the essentials being:</a:t>
            </a:r>
          </a:p>
          <a:p>
            <a:pPr lvl="1" algn="l"/>
            <a:r>
              <a:rPr lang="en-GB" sz="2400" dirty="0" smtClean="0">
                <a:solidFill>
                  <a:srgbClr val="0070C0"/>
                </a:solidFill>
              </a:rPr>
              <a:t>begin</a:t>
            </a:r>
            <a:r>
              <a:rPr lang="en-GB" sz="2400" dirty="0">
                <a:solidFill>
                  <a:srgbClr val="0070C0"/>
                </a:solidFill>
              </a:rPr>
              <a:t>() </a:t>
            </a:r>
            <a:r>
              <a:rPr lang="en-GB" sz="2400" dirty="0"/>
              <a:t>- begins serial communication, with a specified baud rate </a:t>
            </a:r>
            <a:endParaRPr lang="en-GB" sz="2400" dirty="0" smtClean="0"/>
          </a:p>
          <a:p>
            <a:pPr marL="457200" lvl="1" indent="0" algn="l">
              <a:buNone/>
            </a:pPr>
            <a:r>
              <a:rPr lang="en-GB" sz="2400" dirty="0"/>
              <a:t>	</a:t>
            </a:r>
            <a:r>
              <a:rPr lang="en-GB" sz="2400" dirty="0" smtClean="0"/>
              <a:t>	(</a:t>
            </a:r>
            <a:r>
              <a:rPr lang="en-GB" sz="2400" dirty="0"/>
              <a:t>many examples use either 9600 or 115200).</a:t>
            </a:r>
          </a:p>
          <a:p>
            <a:pPr lvl="1" algn="l"/>
            <a:r>
              <a:rPr lang="en-GB" sz="2400" dirty="0">
                <a:solidFill>
                  <a:srgbClr val="0070C0"/>
                </a:solidFill>
              </a:rPr>
              <a:t>print() </a:t>
            </a:r>
            <a:r>
              <a:rPr lang="en-GB" sz="2400" dirty="0"/>
              <a:t>- prints the content to the Serial Monitor.</a:t>
            </a:r>
          </a:p>
          <a:p>
            <a:pPr lvl="1" algn="l"/>
            <a:r>
              <a:rPr lang="en-GB" sz="2400" dirty="0" err="1">
                <a:solidFill>
                  <a:srgbClr val="0070C0"/>
                </a:solidFill>
              </a:rPr>
              <a:t>println</a:t>
            </a:r>
            <a:r>
              <a:rPr lang="en-GB" sz="2400" dirty="0">
                <a:solidFill>
                  <a:srgbClr val="0070C0"/>
                </a:solidFill>
              </a:rPr>
              <a:t>() </a:t>
            </a:r>
            <a:r>
              <a:rPr lang="en-GB" sz="2400" dirty="0"/>
              <a:t>- prints the content to the Serial Monitor, and adds a new line.</a:t>
            </a:r>
          </a:p>
          <a:p>
            <a:pPr lvl="1" algn="l"/>
            <a:r>
              <a:rPr lang="en-GB" sz="2400" dirty="0">
                <a:solidFill>
                  <a:srgbClr val="0070C0"/>
                </a:solidFill>
              </a:rPr>
              <a:t>available() </a:t>
            </a:r>
            <a:r>
              <a:rPr lang="en-GB" sz="2400" dirty="0"/>
              <a:t>- checks if serial data is available </a:t>
            </a:r>
            <a:r>
              <a:rPr lang="en-GB" sz="2400" dirty="0" smtClean="0"/>
              <a:t>or not.</a:t>
            </a:r>
            <a:r>
              <a:rPr lang="en-GB" dirty="0" smtClean="0"/>
              <a:t/>
            </a:r>
            <a:br>
              <a:rPr lang="en-GB" dirty="0" smtClean="0"/>
            </a:br>
            <a:r>
              <a:rPr lang="en-GB" dirty="0" smtClean="0"/>
              <a:t>		</a:t>
            </a:r>
            <a:r>
              <a:rPr lang="en-GB" sz="2400" dirty="0" smtClean="0"/>
              <a:t>(</a:t>
            </a:r>
            <a:r>
              <a:rPr lang="en-GB" sz="2400" dirty="0"/>
              <a:t>if you send a command from the Serial Monitor).</a:t>
            </a:r>
          </a:p>
          <a:p>
            <a:pPr lvl="1" algn="l"/>
            <a:r>
              <a:rPr lang="en-GB" sz="2400" dirty="0">
                <a:solidFill>
                  <a:srgbClr val="0070C0"/>
                </a:solidFill>
              </a:rPr>
              <a:t>read() </a:t>
            </a:r>
            <a:r>
              <a:rPr lang="en-GB" sz="2400" dirty="0"/>
              <a:t>- reads data from the serial port.</a:t>
            </a:r>
          </a:p>
          <a:p>
            <a:pPr lvl="1" algn="l"/>
            <a:r>
              <a:rPr lang="en-GB" sz="2400" dirty="0">
                <a:solidFill>
                  <a:srgbClr val="0070C0"/>
                </a:solidFill>
              </a:rPr>
              <a:t>write() </a:t>
            </a:r>
            <a:r>
              <a:rPr lang="en-GB" sz="2400" dirty="0"/>
              <a:t>- writes data to the serial port.</a:t>
            </a:r>
          </a:p>
          <a:p>
            <a:pPr marL="0" indent="0">
              <a:buNone/>
            </a:pPr>
            <a:endParaRPr lang="en-IN" dirty="0"/>
          </a:p>
        </p:txBody>
      </p:sp>
    </p:spTree>
    <p:extLst>
      <p:ext uri="{BB962C8B-B14F-4D97-AF65-F5344CB8AC3E}">
        <p14:creationId xmlns:p14="http://schemas.microsoft.com/office/powerpoint/2010/main" val="211226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Sensors Functionality</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711201"/>
            <a:ext cx="12192000" cy="585101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2289" y="714994"/>
            <a:ext cx="3428571" cy="1904762"/>
          </a:xfrm>
          <a:prstGeom prst="rect">
            <a:avLst/>
          </a:prstGeom>
        </p:spPr>
      </p:pic>
      <p:sp>
        <p:nvSpPr>
          <p:cNvPr id="8" name="Right Arrow 7"/>
          <p:cNvSpPr/>
          <p:nvPr/>
        </p:nvSpPr>
        <p:spPr>
          <a:xfrm rot="985040">
            <a:off x="5543074" y="1762078"/>
            <a:ext cx="3272625" cy="572090"/>
          </a:xfrm>
          <a:prstGeom prst="rightArrow">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lowchart: Summing Junction 8"/>
          <p:cNvSpPr/>
          <p:nvPr/>
        </p:nvSpPr>
        <p:spPr>
          <a:xfrm>
            <a:off x="8990514" y="2108718"/>
            <a:ext cx="1416077" cy="1446246"/>
          </a:xfrm>
          <a:prstGeom prst="flowChartSummingJunction">
            <a:avLst/>
          </a:prstGeom>
          <a:solidFill>
            <a:schemeClr val="accent2">
              <a:lumMod val="60000"/>
              <a:lumOff val="40000"/>
            </a:schemeClr>
          </a:solid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Arrow 10"/>
          <p:cNvSpPr/>
          <p:nvPr/>
        </p:nvSpPr>
        <p:spPr>
          <a:xfrm rot="20614960" flipH="1">
            <a:off x="6161585" y="3400023"/>
            <a:ext cx="2746776" cy="438184"/>
          </a:xfrm>
          <a:prstGeom prst="rightArrow">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2655" y="2784980"/>
            <a:ext cx="3783345" cy="2271522"/>
          </a:xfrm>
          <a:prstGeom prst="rect">
            <a:avLst/>
          </a:prstGeom>
        </p:spPr>
      </p:pic>
      <p:sp>
        <p:nvSpPr>
          <p:cNvPr id="13" name="TextBox 12"/>
          <p:cNvSpPr txBox="1"/>
          <p:nvPr/>
        </p:nvSpPr>
        <p:spPr>
          <a:xfrm>
            <a:off x="9029596" y="1281381"/>
            <a:ext cx="1770036" cy="523220"/>
          </a:xfrm>
          <a:prstGeom prst="rect">
            <a:avLst/>
          </a:prstGeom>
          <a:noFill/>
        </p:spPr>
        <p:txBody>
          <a:bodyPr wrap="none" rtlCol="0">
            <a:spAutoFit/>
          </a:bodyPr>
          <a:lstStyle/>
          <a:p>
            <a:r>
              <a:rPr lang="en-GB" sz="2800" dirty="0">
                <a:solidFill>
                  <a:srgbClr val="F54337"/>
                </a:solidFill>
                <a:effectLst>
                  <a:outerShdw blurRad="38100" dist="38100" dir="2700000" algn="tl">
                    <a:srgbClr val="000000">
                      <a:alpha val="43137"/>
                    </a:srgbClr>
                  </a:outerShdw>
                </a:effectLst>
              </a:rPr>
              <a:t>Conversion</a:t>
            </a:r>
            <a:endParaRPr lang="en-IN" sz="2800" dirty="0">
              <a:solidFill>
                <a:srgbClr val="F54337"/>
              </a:solidFill>
              <a:effectLst>
                <a:outerShdw blurRad="38100" dist="38100" dir="2700000" algn="tl">
                  <a:srgbClr val="000000">
                    <a:alpha val="43137"/>
                  </a:srgbClr>
                </a:outerShdw>
              </a:effectLst>
            </a:endParaRPr>
          </a:p>
        </p:txBody>
      </p:sp>
      <p:sp>
        <p:nvSpPr>
          <p:cNvPr id="14" name="TextBox 13"/>
          <p:cNvSpPr txBox="1"/>
          <p:nvPr/>
        </p:nvSpPr>
        <p:spPr>
          <a:xfrm>
            <a:off x="9383554" y="3636706"/>
            <a:ext cx="1023037" cy="461665"/>
          </a:xfrm>
          <a:prstGeom prst="rect">
            <a:avLst/>
          </a:prstGeom>
          <a:noFill/>
        </p:spPr>
        <p:txBody>
          <a:bodyPr wrap="none" rtlCol="0">
            <a:spAutoFit/>
          </a:bodyPr>
          <a:lstStyle/>
          <a:p>
            <a:r>
              <a:rPr lang="en-GB" sz="2400" dirty="0">
                <a:solidFill>
                  <a:srgbClr val="002060"/>
                </a:solidFill>
              </a:rPr>
              <a:t>Sensor</a:t>
            </a:r>
            <a:endParaRPr lang="en-IN" sz="2400" dirty="0">
              <a:solidFill>
                <a:srgbClr val="002060"/>
              </a:solidFill>
            </a:endParaRPr>
          </a:p>
        </p:txBody>
      </p:sp>
    </p:spTree>
    <p:extLst>
      <p:ext uri="{BB962C8B-B14F-4D97-AF65-F5344CB8AC3E}">
        <p14:creationId xmlns:p14="http://schemas.microsoft.com/office/powerpoint/2010/main" val="343656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xEl>
                                              <p:pRg st="0" end="0"/>
                                            </p:txEl>
                                          </p:spTgt>
                                        </p:tgtEl>
                                        <p:attrNameLst>
                                          <p:attrName>style.visibility</p:attrName>
                                        </p:attrNameLst>
                                      </p:cBhvr>
                                      <p:to>
                                        <p:strVal val="visible"/>
                                      </p:to>
                                    </p:set>
                                  </p:childTnLst>
                                </p:cTn>
                              </p:par>
                              <p:par>
                                <p:cTn id="16" presetID="8" presetClass="emph" presetSubtype="0" repeatCount="indefinite" accel="11000" fill="hold" grpId="0" nodeType="withEffect">
                                  <p:stCondLst>
                                    <p:cond delay="0"/>
                                  </p:stCondLst>
                                  <p:childTnLst>
                                    <p:animRot by="21600000">
                                      <p:cBhvr>
                                        <p:cTn id="17" dur="2000" fill="hold"/>
                                        <p:tgtEl>
                                          <p:spTgt spid="9"/>
                                        </p:tgtEl>
                                        <p:attrNameLst>
                                          <p:attrName>r</p:attrName>
                                        </p:attrNameLst>
                                      </p:cBhvr>
                                    </p:animRo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indefinite"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Sensors </a:t>
            </a:r>
          </a:p>
        </p:txBody>
      </p:sp>
      <p:pic>
        <p:nvPicPr>
          <p:cNvPr id="4" name="Picture 3"/>
          <p:cNvPicPr/>
          <p:nvPr/>
        </p:nvPicPr>
        <p:blipFill>
          <a:blip r:embed="rId2"/>
          <a:stretch/>
        </p:blipFill>
        <p:spPr>
          <a:xfrm>
            <a:off x="600600" y="967628"/>
            <a:ext cx="5495400" cy="5457600"/>
          </a:xfrm>
          <a:prstGeom prst="rect">
            <a:avLst/>
          </a:prstGeom>
          <a:ln>
            <a:noFill/>
          </a:ln>
        </p:spPr>
      </p:pic>
      <p:pic>
        <p:nvPicPr>
          <p:cNvPr id="5" name="Picture 1"/>
          <p:cNvPicPr/>
          <p:nvPr/>
        </p:nvPicPr>
        <p:blipFill>
          <a:blip r:embed="rId3">
            <a:clrChange>
              <a:clrFrom>
                <a:srgbClr val="FFFFFF"/>
              </a:clrFrom>
              <a:clrTo>
                <a:srgbClr val="FFFFFF">
                  <a:alpha val="0"/>
                </a:srgbClr>
              </a:clrTo>
            </a:clrChange>
          </a:blip>
          <a:stretch/>
        </p:blipFill>
        <p:spPr>
          <a:xfrm>
            <a:off x="6879772" y="3613006"/>
            <a:ext cx="3591583" cy="2629976"/>
          </a:xfrm>
          <a:prstGeom prst="rect">
            <a:avLst/>
          </a:prstGeom>
          <a:ln>
            <a:noFill/>
          </a:ln>
        </p:spPr>
      </p:pic>
      <p:pic>
        <p:nvPicPr>
          <p:cNvPr id="6" name="Picture 3"/>
          <p:cNvPicPr/>
          <p:nvPr/>
        </p:nvPicPr>
        <p:blipFill>
          <a:blip r:embed="rId4"/>
          <a:stretch/>
        </p:blipFill>
        <p:spPr>
          <a:xfrm>
            <a:off x="6401892" y="967628"/>
            <a:ext cx="4496151" cy="2645378"/>
          </a:xfrm>
          <a:prstGeom prst="rect">
            <a:avLst/>
          </a:prstGeom>
          <a:ln>
            <a:noFill/>
          </a:ln>
        </p:spPr>
      </p:pic>
    </p:spTree>
    <p:extLst>
      <p:ext uri="{BB962C8B-B14F-4D97-AF65-F5344CB8AC3E}">
        <p14:creationId xmlns:p14="http://schemas.microsoft.com/office/powerpoint/2010/main" val="99781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2"/>
          <p:cNvSpPr/>
          <p:nvPr/>
        </p:nvSpPr>
        <p:spPr>
          <a:xfrm>
            <a:off x="0" y="0"/>
            <a:ext cx="12191040" cy="71028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marL="360">
              <a:buClr>
                <a:schemeClr val="accent6">
                  <a:lumMod val="50000"/>
                </a:schemeClr>
              </a:buClr>
            </a:pPr>
            <a:endParaRPr lang="en-US" sz="3600" b="1" spc="-1" dirty="0">
              <a:solidFill>
                <a:srgbClr val="212121"/>
              </a:solidFill>
              <a:latin typeface="Roboto Condensed"/>
            </a:endParaRPr>
          </a:p>
        </p:txBody>
      </p:sp>
      <p:sp>
        <p:nvSpPr>
          <p:cNvPr id="7" name="Title 6"/>
          <p:cNvSpPr>
            <a:spLocks noGrp="1"/>
          </p:cNvSpPr>
          <p:nvPr>
            <p:ph type="title"/>
          </p:nvPr>
        </p:nvSpPr>
        <p:spPr/>
        <p:txBody>
          <a:bodyPr>
            <a:normAutofit/>
          </a:bodyPr>
          <a:lstStyle/>
          <a:p>
            <a:r>
              <a:rPr lang="en-IN" dirty="0"/>
              <a:t>Sensors Types (Based on Sensor’s Output Signal)</a:t>
            </a:r>
          </a:p>
        </p:txBody>
      </p:sp>
      <p:sp>
        <p:nvSpPr>
          <p:cNvPr id="16" name="Content Placeholder 15"/>
          <p:cNvSpPr>
            <a:spLocks noGrp="1"/>
          </p:cNvSpPr>
          <p:nvPr>
            <p:ph idx="1"/>
          </p:nvPr>
        </p:nvSpPr>
        <p:spPr/>
        <p:txBody>
          <a:bodyPr/>
          <a:lstStyle/>
          <a:p>
            <a:r>
              <a:rPr lang="en-GB" dirty="0"/>
              <a:t>The sensors are </a:t>
            </a:r>
            <a:r>
              <a:rPr lang="en-GB" sz="2800" b="1" dirty="0">
                <a:solidFill>
                  <a:srgbClr val="C00000"/>
                </a:solidFill>
              </a:rPr>
              <a:t>input devices </a:t>
            </a:r>
            <a:r>
              <a:rPr lang="en-GB" dirty="0"/>
              <a:t>and there are two types of sensors.</a:t>
            </a:r>
          </a:p>
          <a:p>
            <a:r>
              <a:rPr lang="en-GB" sz="2800" b="1" dirty="0">
                <a:solidFill>
                  <a:srgbClr val="C00000"/>
                </a:solidFill>
              </a:rPr>
              <a:t>Analog Sensors : </a:t>
            </a:r>
            <a:r>
              <a:rPr lang="en-GB" dirty="0"/>
              <a:t>Generates Analog output Voltage.</a:t>
            </a:r>
          </a:p>
          <a:p>
            <a:endParaRPr lang="en-GB" sz="2800" b="1" dirty="0">
              <a:solidFill>
                <a:srgbClr val="C00000"/>
              </a:solidFill>
            </a:endParaRPr>
          </a:p>
          <a:p>
            <a:endParaRPr lang="en-GB" sz="2800" b="1" dirty="0">
              <a:solidFill>
                <a:srgbClr val="C00000"/>
              </a:solidFill>
            </a:endParaRPr>
          </a:p>
          <a:p>
            <a:endParaRPr lang="en-GB" sz="2800" b="1" dirty="0">
              <a:solidFill>
                <a:srgbClr val="C00000"/>
              </a:solidFill>
            </a:endParaRPr>
          </a:p>
          <a:p>
            <a:endParaRPr lang="en-GB" sz="2800" b="1" dirty="0">
              <a:solidFill>
                <a:srgbClr val="C00000"/>
              </a:solidFill>
            </a:endParaRPr>
          </a:p>
          <a:p>
            <a:r>
              <a:rPr lang="en-GB" sz="2800" b="1" dirty="0">
                <a:solidFill>
                  <a:srgbClr val="C00000"/>
                </a:solidFill>
              </a:rPr>
              <a:t>Digital Sensors : </a:t>
            </a:r>
            <a:r>
              <a:rPr lang="en-GB" dirty="0"/>
              <a:t>Generates Digital output Voltage</a:t>
            </a:r>
          </a:p>
          <a:p>
            <a:endParaRPr lang="en-IN" dirty="0"/>
          </a:p>
        </p:txBody>
      </p:sp>
      <p:sp>
        <p:nvSpPr>
          <p:cNvPr id="26" name="Rectangle 25"/>
          <p:cNvSpPr/>
          <p:nvPr/>
        </p:nvSpPr>
        <p:spPr>
          <a:xfrm>
            <a:off x="408817" y="1185295"/>
            <a:ext cx="6614446" cy="424732"/>
          </a:xfrm>
          <a:prstGeom prst="rect">
            <a:avLst/>
          </a:prstGeom>
        </p:spPr>
        <p:txBody>
          <a:bodyPr wrap="square">
            <a:spAutoFit/>
          </a:bodyPr>
          <a:lstStyle/>
          <a:p>
            <a:pPr marL="264960" indent="-264240">
              <a:lnSpc>
                <a:spcPct val="90000"/>
              </a:lnSpc>
              <a:spcBef>
                <a:spcPts val="1001"/>
              </a:spcBef>
              <a:buClr>
                <a:srgbClr val="B84742"/>
              </a:buClr>
              <a:buFont typeface="Wingdings 3" charset="2"/>
              <a:buChar char=""/>
            </a:pPr>
            <a:endParaRPr lang="en-IN" sz="2400" spc="-1"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8817" y="355140"/>
            <a:ext cx="11652964" cy="4697102"/>
          </a:xfrm>
          <a:prstGeom prst="rect">
            <a:avLst/>
          </a:prstGeom>
        </p:spPr>
      </p:pic>
      <p:pic>
        <p:nvPicPr>
          <p:cNvPr id="5" name="Picture 4"/>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157" y="4487935"/>
            <a:ext cx="13830300" cy="2433737"/>
          </a:xfrm>
          <a:prstGeom prst="rect">
            <a:avLst/>
          </a:prstGeom>
        </p:spPr>
      </p:pic>
    </p:spTree>
    <p:extLst>
      <p:ext uri="{BB962C8B-B14F-4D97-AF65-F5344CB8AC3E}">
        <p14:creationId xmlns:p14="http://schemas.microsoft.com/office/powerpoint/2010/main" val="336957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par>
                                <p:cTn id="11" presetID="22" presetClass="entr" presetSubtype="8" repeatCount="indefinite"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6">
                                            <p:txEl>
                                              <p:pRg st="6" end="6"/>
                                            </p:txEl>
                                          </p:spTgt>
                                        </p:tgtEl>
                                        <p:attrNameLst>
                                          <p:attrName>style.visibility</p:attrName>
                                        </p:attrNameLst>
                                      </p:cBhvr>
                                      <p:to>
                                        <p:strVal val="visible"/>
                                      </p:to>
                                    </p:set>
                                  </p:childTnLst>
                                </p:cTn>
                              </p:par>
                              <p:par>
                                <p:cTn id="18" presetID="22" presetClass="entr" presetSubtype="8" repeatCount="indefinite"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a:xfrm>
            <a:off x="197793" y="2978136"/>
            <a:ext cx="3003748" cy="1370880"/>
            <a:chOff x="64892" y="1861200"/>
            <a:chExt cx="3003748" cy="1370880"/>
          </a:xfrm>
        </p:grpSpPr>
        <p:pic>
          <p:nvPicPr>
            <p:cNvPr id="5" name="Picture 2"/>
            <p:cNvPicPr/>
            <p:nvPr/>
          </p:nvPicPr>
          <p:blipFill>
            <a:blip r:embed="rId3"/>
            <a:stretch/>
          </p:blipFill>
          <p:spPr>
            <a:xfrm>
              <a:off x="1697760" y="1861200"/>
              <a:ext cx="1370880" cy="1370880"/>
            </a:xfrm>
            <a:prstGeom prst="rect">
              <a:avLst/>
            </a:prstGeom>
            <a:ln>
              <a:noFill/>
            </a:ln>
          </p:spPr>
        </p:pic>
        <p:sp>
          <p:nvSpPr>
            <p:cNvPr id="6" name="CustomShape 3"/>
            <p:cNvSpPr/>
            <p:nvPr/>
          </p:nvSpPr>
          <p:spPr>
            <a:xfrm>
              <a:off x="64892" y="2702221"/>
              <a:ext cx="26665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dirty="0"/>
                <a:t>MQ-02/05 Gas Sensor</a:t>
              </a:r>
            </a:p>
          </p:txBody>
        </p:sp>
      </p:grpSp>
      <p:grpSp>
        <p:nvGrpSpPr>
          <p:cNvPr id="7" name="Group 4"/>
          <p:cNvGrpSpPr/>
          <p:nvPr/>
        </p:nvGrpSpPr>
        <p:grpSpPr>
          <a:xfrm>
            <a:off x="2256502" y="1291120"/>
            <a:ext cx="2038680" cy="1672560"/>
            <a:chOff x="5076720" y="1559520"/>
            <a:chExt cx="2038680" cy="1672560"/>
          </a:xfrm>
        </p:grpSpPr>
        <p:pic>
          <p:nvPicPr>
            <p:cNvPr id="8" name="Picture 6"/>
            <p:cNvPicPr/>
            <p:nvPr/>
          </p:nvPicPr>
          <p:blipFill>
            <a:blip r:embed="rId4"/>
            <a:stretch/>
          </p:blipFill>
          <p:spPr>
            <a:xfrm>
              <a:off x="5410080" y="1861200"/>
              <a:ext cx="1370880" cy="1370880"/>
            </a:xfrm>
            <a:prstGeom prst="rect">
              <a:avLst/>
            </a:prstGeom>
            <a:ln>
              <a:noFill/>
            </a:ln>
          </p:spPr>
        </p:pic>
        <p:sp>
          <p:nvSpPr>
            <p:cNvPr id="10" name="CustomShape 5"/>
            <p:cNvSpPr/>
            <p:nvPr/>
          </p:nvSpPr>
          <p:spPr>
            <a:xfrm>
              <a:off x="5076720" y="1559520"/>
              <a:ext cx="20386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dirty="0"/>
                <a:t>Obstacle Sensor</a:t>
              </a:r>
            </a:p>
          </p:txBody>
        </p:sp>
      </p:grpSp>
      <p:grpSp>
        <p:nvGrpSpPr>
          <p:cNvPr id="11" name="Group 6"/>
          <p:cNvGrpSpPr/>
          <p:nvPr/>
        </p:nvGrpSpPr>
        <p:grpSpPr>
          <a:xfrm>
            <a:off x="4173640" y="860257"/>
            <a:ext cx="3257640" cy="1665720"/>
            <a:chOff x="8221680" y="1549080"/>
            <a:chExt cx="3257640" cy="1665720"/>
          </a:xfrm>
        </p:grpSpPr>
        <p:pic>
          <p:nvPicPr>
            <p:cNvPr id="12" name="Picture 2"/>
            <p:cNvPicPr/>
            <p:nvPr/>
          </p:nvPicPr>
          <p:blipFill>
            <a:blip r:embed="rId5"/>
            <a:stretch/>
          </p:blipFill>
          <p:spPr>
            <a:xfrm>
              <a:off x="9122400" y="1843920"/>
              <a:ext cx="1455120" cy="1370880"/>
            </a:xfrm>
            <a:prstGeom prst="rect">
              <a:avLst/>
            </a:prstGeom>
            <a:ln>
              <a:noFill/>
            </a:ln>
          </p:spPr>
        </p:pic>
        <p:sp>
          <p:nvSpPr>
            <p:cNvPr id="13" name="CustomShape 7"/>
            <p:cNvSpPr/>
            <p:nvPr/>
          </p:nvSpPr>
          <p:spPr>
            <a:xfrm>
              <a:off x="8221680" y="1549080"/>
              <a:ext cx="32576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dirty="0"/>
                <a:t>Ultrasonic Distance Sensor</a:t>
              </a:r>
            </a:p>
          </p:txBody>
        </p:sp>
      </p:grpSp>
      <p:grpSp>
        <p:nvGrpSpPr>
          <p:cNvPr id="14" name="Group 8"/>
          <p:cNvGrpSpPr/>
          <p:nvPr/>
        </p:nvGrpSpPr>
        <p:grpSpPr>
          <a:xfrm>
            <a:off x="2256502" y="4586293"/>
            <a:ext cx="2211480" cy="1655890"/>
            <a:chOff x="1364580" y="3871343"/>
            <a:chExt cx="2211480" cy="1655890"/>
          </a:xfrm>
        </p:grpSpPr>
        <p:pic>
          <p:nvPicPr>
            <p:cNvPr id="15" name="Picture 2"/>
            <p:cNvPicPr/>
            <p:nvPr/>
          </p:nvPicPr>
          <p:blipFill>
            <a:blip r:embed="rId6"/>
            <a:stretch/>
          </p:blipFill>
          <p:spPr>
            <a:xfrm>
              <a:off x="1364580" y="3871343"/>
              <a:ext cx="2211480" cy="1370880"/>
            </a:xfrm>
            <a:prstGeom prst="rect">
              <a:avLst/>
            </a:prstGeom>
            <a:ln>
              <a:noFill/>
            </a:ln>
          </p:spPr>
        </p:pic>
        <p:sp>
          <p:nvSpPr>
            <p:cNvPr id="16" name="CustomShape 9"/>
            <p:cNvSpPr/>
            <p:nvPr/>
          </p:nvSpPr>
          <p:spPr>
            <a:xfrm>
              <a:off x="1853719" y="5162913"/>
              <a:ext cx="14990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IN" dirty="0"/>
                <a:t>LDR</a:t>
              </a:r>
              <a:r>
                <a:rPr lang="en-IN" sz="2800" b="0" strike="noStrike" spc="-1" dirty="0">
                  <a:solidFill>
                    <a:srgbClr val="212121"/>
                  </a:solidFill>
                  <a:latin typeface="Roboto Condensed"/>
                  <a:ea typeface="DejaVu Sans"/>
                </a:rPr>
                <a:t> </a:t>
              </a:r>
              <a:r>
                <a:rPr lang="en-IN" dirty="0"/>
                <a:t>Sensor</a:t>
              </a:r>
            </a:p>
          </p:txBody>
        </p:sp>
      </p:grpSp>
      <p:sp>
        <p:nvSpPr>
          <p:cNvPr id="2" name="Title 1"/>
          <p:cNvSpPr>
            <a:spLocks noGrp="1"/>
          </p:cNvSpPr>
          <p:nvPr>
            <p:ph type="title"/>
          </p:nvPr>
        </p:nvSpPr>
        <p:spPr/>
        <p:txBody>
          <a:bodyPr>
            <a:normAutofit/>
          </a:bodyPr>
          <a:lstStyle/>
          <a:p>
            <a:r>
              <a:rPr lang="en-GB" dirty="0"/>
              <a:t>Sensors</a:t>
            </a:r>
            <a:endParaRPr lang="en-IN" dirty="0"/>
          </a:p>
        </p:txBody>
      </p:sp>
      <p:grpSp>
        <p:nvGrpSpPr>
          <p:cNvPr id="21" name="Group 20"/>
          <p:cNvGrpSpPr/>
          <p:nvPr/>
        </p:nvGrpSpPr>
        <p:grpSpPr>
          <a:xfrm>
            <a:off x="8044272" y="4143833"/>
            <a:ext cx="2188080" cy="2080995"/>
            <a:chOff x="7750840" y="4603733"/>
            <a:chExt cx="2188080" cy="2080995"/>
          </a:xfrm>
        </p:grpSpPr>
        <p:sp>
          <p:nvSpPr>
            <p:cNvPr id="19" name="CustomShape 11"/>
            <p:cNvSpPr/>
            <p:nvPr/>
          </p:nvSpPr>
          <p:spPr>
            <a:xfrm>
              <a:off x="7750840" y="6320408"/>
              <a:ext cx="21880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IN" dirty="0"/>
                <a:t>Heartbeat</a:t>
              </a:r>
              <a:r>
                <a:rPr lang="en-IN" sz="2800" b="0" strike="noStrike" spc="-1" dirty="0">
                  <a:solidFill>
                    <a:srgbClr val="212121"/>
                  </a:solidFill>
                  <a:latin typeface="Roboto Condensed"/>
                  <a:ea typeface="DejaVu Sans"/>
                </a:rPr>
                <a:t> </a:t>
              </a:r>
              <a:r>
                <a:rPr lang="en-IN" dirty="0"/>
                <a:t>Sensor</a:t>
              </a:r>
            </a:p>
          </p:txBody>
        </p:sp>
        <p:pic>
          <p:nvPicPr>
            <p:cNvPr id="20" name="Picture 19"/>
            <p:cNvPicPr>
              <a:picLocks noChangeAspect="1"/>
            </p:cNvPicPr>
            <p:nvPr/>
          </p:nvPicPr>
          <p:blipFill>
            <a:blip r:embed="rId7"/>
            <a:stretch>
              <a:fillRect/>
            </a:stretch>
          </p:blipFill>
          <p:spPr>
            <a:xfrm>
              <a:off x="7868728" y="4603733"/>
              <a:ext cx="2049701" cy="1838341"/>
            </a:xfrm>
            <a:prstGeom prst="rect">
              <a:avLst/>
            </a:prstGeom>
          </p:spPr>
        </p:pic>
      </p:grpSp>
      <p:grpSp>
        <p:nvGrpSpPr>
          <p:cNvPr id="27" name="Group 26"/>
          <p:cNvGrpSpPr/>
          <p:nvPr/>
        </p:nvGrpSpPr>
        <p:grpSpPr>
          <a:xfrm>
            <a:off x="7627380" y="860257"/>
            <a:ext cx="3257640" cy="1720903"/>
            <a:chOff x="7627380" y="860257"/>
            <a:chExt cx="3257640" cy="1720903"/>
          </a:xfrm>
        </p:grpSpPr>
        <p:pic>
          <p:nvPicPr>
            <p:cNvPr id="24" name="Picture 23"/>
            <p:cNvPicPr>
              <a:picLocks noChangeAspect="1"/>
            </p:cNvPicPr>
            <p:nvPr/>
          </p:nvPicPr>
          <p:blipFill>
            <a:blip r:embed="rId8"/>
            <a:stretch>
              <a:fillRect/>
            </a:stretch>
          </p:blipFill>
          <p:spPr>
            <a:xfrm>
              <a:off x="8210458" y="1189379"/>
              <a:ext cx="1855708" cy="1391781"/>
            </a:xfrm>
            <a:prstGeom prst="rect">
              <a:avLst/>
            </a:prstGeom>
          </p:spPr>
        </p:pic>
        <p:sp>
          <p:nvSpPr>
            <p:cNvPr id="28" name="CustomShape 7"/>
            <p:cNvSpPr/>
            <p:nvPr/>
          </p:nvSpPr>
          <p:spPr>
            <a:xfrm>
              <a:off x="7627380" y="860257"/>
              <a:ext cx="32576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dirty="0"/>
                <a:t>Temperature and Humidity Sensor</a:t>
              </a:r>
            </a:p>
          </p:txBody>
        </p:sp>
      </p:grpSp>
      <p:grpSp>
        <p:nvGrpSpPr>
          <p:cNvPr id="26" name="Group 25"/>
          <p:cNvGrpSpPr/>
          <p:nvPr/>
        </p:nvGrpSpPr>
        <p:grpSpPr>
          <a:xfrm>
            <a:off x="9018996" y="2481046"/>
            <a:ext cx="3520400" cy="2105247"/>
            <a:chOff x="9212286" y="2525977"/>
            <a:chExt cx="3520400" cy="2105247"/>
          </a:xfrm>
        </p:grpSpPr>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9212286" y="2525977"/>
              <a:ext cx="3157871" cy="2105247"/>
            </a:xfrm>
            <a:prstGeom prst="rect">
              <a:avLst/>
            </a:prstGeom>
          </p:spPr>
        </p:pic>
        <p:sp>
          <p:nvSpPr>
            <p:cNvPr id="30" name="CustomShape 3"/>
            <p:cNvSpPr/>
            <p:nvPr/>
          </p:nvSpPr>
          <p:spPr>
            <a:xfrm>
              <a:off x="10066166" y="3719019"/>
              <a:ext cx="26665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dirty="0"/>
                <a:t>Flame Sensor</a:t>
              </a:r>
            </a:p>
          </p:txBody>
        </p:sp>
      </p:grpSp>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45182" y="2615990"/>
            <a:ext cx="1703943" cy="1764618"/>
          </a:xfrm>
          <a:prstGeom prst="rect">
            <a:avLst/>
          </a:prstGeom>
        </p:spPr>
      </p:pic>
      <p:grpSp>
        <p:nvGrpSpPr>
          <p:cNvPr id="34" name="Group 33"/>
          <p:cNvGrpSpPr/>
          <p:nvPr/>
        </p:nvGrpSpPr>
        <p:grpSpPr>
          <a:xfrm>
            <a:off x="4270539" y="3510071"/>
            <a:ext cx="3650921" cy="2867942"/>
            <a:chOff x="4467660" y="3802635"/>
            <a:chExt cx="3650921" cy="2867942"/>
          </a:xfrm>
        </p:grpSpPr>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67660" y="3802635"/>
              <a:ext cx="3650921" cy="2867942"/>
            </a:xfrm>
            <a:prstGeom prst="rect">
              <a:avLst/>
            </a:prstGeom>
          </p:spPr>
        </p:pic>
        <p:sp>
          <p:nvSpPr>
            <p:cNvPr id="36" name="TextBox 35"/>
            <p:cNvSpPr txBox="1"/>
            <p:nvPr/>
          </p:nvSpPr>
          <p:spPr>
            <a:xfrm>
              <a:off x="5244178" y="6301245"/>
              <a:ext cx="2071401" cy="369332"/>
            </a:xfrm>
            <a:prstGeom prst="rect">
              <a:avLst/>
            </a:prstGeom>
            <a:noFill/>
          </p:spPr>
          <p:txBody>
            <a:bodyPr wrap="none" rtlCol="0">
              <a:spAutoFit/>
            </a:bodyPr>
            <a:lstStyle/>
            <a:p>
              <a:r>
                <a:rPr lang="en-GB" dirty="0"/>
                <a:t>Soil Moisture Sensor</a:t>
              </a:r>
              <a:endParaRPr lang="en-IN" dirty="0"/>
            </a:p>
          </p:txBody>
        </p:sp>
      </p:grpSp>
    </p:spTree>
    <p:extLst>
      <p:ext uri="{BB962C8B-B14F-4D97-AF65-F5344CB8AC3E}">
        <p14:creationId xmlns:p14="http://schemas.microsoft.com/office/powerpoint/2010/main" val="378006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and Sensor Module</a:t>
            </a:r>
            <a:endParaRPr lang="en-IN" dirty="0"/>
          </a:p>
        </p:txBody>
      </p:sp>
      <p:graphicFrame>
        <p:nvGraphicFramePr>
          <p:cNvPr id="4" name="Content Placeholder 3"/>
          <p:cNvGraphicFramePr>
            <a:graphicFrameLocks noGrp="1"/>
          </p:cNvGraphicFramePr>
          <p:nvPr>
            <p:ph idx="1"/>
            <p:extLst/>
          </p:nvPr>
        </p:nvGraphicFramePr>
        <p:xfrm>
          <a:off x="131763" y="876300"/>
          <a:ext cx="11928475" cy="559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883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5F64EAD-603A-4E32-B94E-0C910456237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522FFAE-84B1-456D-8035-1B4CD02A368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B891F615-B05F-4888-A1AD-494CBCDC48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6450EA9-30C5-457C-AE9E-991DB3C6E59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4F06FBF1-DD1B-45C1-9ABE-E03FA52E65F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74EAEF5E-41F2-4862-B82A-65FA3BD00678}"/>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639BFA25-570B-48D7-B7C2-7B4391456EF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E5126CC7-26EB-4B96-AEA3-CA7F958EB642}"/>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D2761329-8795-4794-8D96-9D3E23EF1D84}"/>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08370187-3EE7-46F4-9F4D-841C4AC2E410}"/>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838C1210-3CC9-48E7-A5E7-8006822B7D9D}"/>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6471892C-2B2E-4168-8DEB-1A76A7CD461C}"/>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01E27BE9-3AE0-4ABD-9613-326708EA6856}"/>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graphicEl>
                                              <a:dgm id="{93509B56-36EB-47A4-BD51-B3B05D5A829B}"/>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graphicEl>
                                              <a:dgm id="{9AF1BDEC-9B60-4D54-BAA0-553212BC8EB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LDR is known as </a:t>
            </a:r>
            <a:r>
              <a:rPr lang="en-GB" b="1" dirty="0">
                <a:solidFill>
                  <a:srgbClr val="C00000"/>
                </a:solidFill>
              </a:rPr>
              <a:t>Light Dependent Resistor</a:t>
            </a:r>
            <a:r>
              <a:rPr lang="en-GB" dirty="0"/>
              <a:t>. </a:t>
            </a:r>
          </a:p>
          <a:p>
            <a:endParaRPr lang="en-GB" dirty="0"/>
          </a:p>
          <a:p>
            <a:pPr marL="0" indent="0">
              <a:buNone/>
            </a:pPr>
            <a:endParaRPr lang="en-GB" dirty="0"/>
          </a:p>
          <a:p>
            <a:endParaRPr lang="en-GB" dirty="0"/>
          </a:p>
          <a:p>
            <a:endParaRPr lang="en-GB" dirty="0"/>
          </a:p>
          <a:p>
            <a:endParaRPr lang="en-GB" dirty="0"/>
          </a:p>
          <a:p>
            <a:endParaRPr lang="en-GB" dirty="0"/>
          </a:p>
          <a:p>
            <a:r>
              <a:rPr lang="en-GB" dirty="0"/>
              <a:t>The internal resistance of LDR changes with respect to light intensity.</a:t>
            </a:r>
          </a:p>
          <a:p>
            <a:r>
              <a:rPr lang="en-GB" dirty="0"/>
              <a:t>Normally LDR works with </a:t>
            </a:r>
            <a:r>
              <a:rPr lang="en-GB" dirty="0">
                <a:solidFill>
                  <a:srgbClr val="C00000"/>
                </a:solidFill>
              </a:rPr>
              <a:t>voltage divider network</a:t>
            </a:r>
            <a:r>
              <a:rPr lang="en-GB" dirty="0"/>
              <a:t>.</a:t>
            </a:r>
          </a:p>
          <a:p>
            <a:r>
              <a:rPr lang="en-GB" dirty="0"/>
              <a:t>The LDR is used in  the application where the task is performed with light intensity as input.</a:t>
            </a:r>
          </a:p>
          <a:p>
            <a:pPr marL="0" indent="0">
              <a:buNone/>
            </a:pPr>
            <a:endParaRPr lang="en-IN" dirty="0"/>
          </a:p>
        </p:txBody>
      </p:sp>
      <p:sp>
        <p:nvSpPr>
          <p:cNvPr id="2" name="Title 1"/>
          <p:cNvSpPr>
            <a:spLocks noGrp="1"/>
          </p:cNvSpPr>
          <p:nvPr>
            <p:ph type="title"/>
          </p:nvPr>
        </p:nvSpPr>
        <p:spPr/>
        <p:txBody>
          <a:bodyPr>
            <a:normAutofit/>
          </a:bodyPr>
          <a:lstStyle/>
          <a:p>
            <a:r>
              <a:rPr lang="en-IN" dirty="0"/>
              <a:t>LDR Sensor</a:t>
            </a:r>
          </a:p>
        </p:txBody>
      </p:sp>
      <p:pic>
        <p:nvPicPr>
          <p:cNvPr id="624" name="Picture 2"/>
          <p:cNvPicPr/>
          <p:nvPr/>
        </p:nvPicPr>
        <p:blipFill>
          <a:blip r:embed="rId2">
            <a:clrChange>
              <a:clrFrom>
                <a:srgbClr val="FFFFFF"/>
              </a:clrFrom>
              <a:clrTo>
                <a:srgbClr val="FFFFFF">
                  <a:alpha val="0"/>
                </a:srgbClr>
              </a:clrTo>
            </a:clrChange>
          </a:blip>
          <a:stretch/>
        </p:blipFill>
        <p:spPr>
          <a:xfrm flipH="1" flipV="1">
            <a:off x="4204981" y="1677910"/>
            <a:ext cx="3617183" cy="2446221"/>
          </a:xfrm>
          <a:prstGeom prst="rect">
            <a:avLst/>
          </a:prstGeom>
          <a:ln>
            <a:noFill/>
          </a:ln>
        </p:spPr>
      </p:pic>
      <p:pic>
        <p:nvPicPr>
          <p:cNvPr id="4" name="Picture 3"/>
          <p:cNvPicPr>
            <a:picLocks noChangeAspect="1"/>
          </p:cNvPicPr>
          <p:nvPr/>
        </p:nvPicPr>
        <p:blipFill rotWithShape="1">
          <a:blip r:embed="rId3"/>
          <a:srcRect b="12852"/>
          <a:stretch/>
        </p:blipFill>
        <p:spPr>
          <a:xfrm>
            <a:off x="9153331" y="1554949"/>
            <a:ext cx="2584580" cy="2354578"/>
          </a:xfrm>
          <a:prstGeom prst="rect">
            <a:avLst/>
          </a:prstGeom>
        </p:spPr>
      </p:pic>
      <p:pic>
        <p:nvPicPr>
          <p:cNvPr id="5" name="Picture 4"/>
          <p:cNvPicPr>
            <a:picLocks noChangeAspect="1"/>
          </p:cNvPicPr>
          <p:nvPr/>
        </p:nvPicPr>
        <p:blipFill rotWithShape="1">
          <a:blip r:embed="rId4"/>
          <a:srcRect b="12800"/>
          <a:stretch/>
        </p:blipFill>
        <p:spPr>
          <a:xfrm>
            <a:off x="131180" y="1411957"/>
            <a:ext cx="2742634" cy="2500048"/>
          </a:xfrm>
          <a:prstGeom prst="rect">
            <a:avLst/>
          </a:prstGeom>
        </p:spPr>
      </p:pic>
    </p:spTree>
    <p:extLst>
      <p:ext uri="{BB962C8B-B14F-4D97-AF65-F5344CB8AC3E}">
        <p14:creationId xmlns:p14="http://schemas.microsoft.com/office/powerpoint/2010/main" val="15521950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fill="hold" nodeType="withEffect">
                                  <p:stCondLst>
                                    <p:cond delay="0"/>
                                  </p:stCondLst>
                                  <p:childTnLst>
                                    <p:set>
                                      <p:cBhvr>
                                        <p:cTn id="8" dur="1" fill="hold">
                                          <p:stCondLst>
                                            <p:cond delay="0"/>
                                          </p:stCondLst>
                                        </p:cTn>
                                        <p:tgtEl>
                                          <p:spTgt spid="624"/>
                                        </p:tgtEl>
                                        <p:attrNameLst>
                                          <p:attrName>style.visibility</p:attrName>
                                        </p:attrNameLst>
                                      </p:cBhvr>
                                      <p:to>
                                        <p:strVal val="visible"/>
                                      </p:to>
                                    </p:set>
                                    <p:animEffect transition="in" filter="fade">
                                      <p:cBhvr additive="repl">
                                        <p:cTn id="9" dur="500"/>
                                        <p:tgtEl>
                                          <p:spTgt spid="62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LDR Sensor – Working principle</a:t>
            </a:r>
          </a:p>
        </p:txBody>
      </p:sp>
      <p:sp>
        <p:nvSpPr>
          <p:cNvPr id="3" name="Content Placeholder 2"/>
          <p:cNvSpPr>
            <a:spLocks noGrp="1"/>
          </p:cNvSpPr>
          <p:nvPr>
            <p:ph idx="1"/>
          </p:nvPr>
        </p:nvSpPr>
        <p:spPr/>
        <p:txBody>
          <a:bodyPr/>
          <a:lstStyle/>
          <a:p>
            <a:r>
              <a:rPr lang="en-GB" dirty="0" smtClean="0"/>
              <a:t>As </a:t>
            </a:r>
            <a:r>
              <a:rPr lang="en-GB" dirty="0"/>
              <a:t>the </a:t>
            </a:r>
            <a:r>
              <a:rPr lang="en-GB" dirty="0">
                <a:solidFill>
                  <a:srgbClr val="C00000"/>
                </a:solidFill>
              </a:rPr>
              <a:t>light intensity </a:t>
            </a:r>
            <a:r>
              <a:rPr lang="en-GB" dirty="0"/>
              <a:t>on LDR is </a:t>
            </a:r>
            <a:r>
              <a:rPr lang="en-GB" dirty="0">
                <a:solidFill>
                  <a:srgbClr val="00B050"/>
                </a:solidFill>
              </a:rPr>
              <a:t>higher</a:t>
            </a:r>
            <a:r>
              <a:rPr lang="en-GB" dirty="0"/>
              <a:t>, the </a:t>
            </a:r>
            <a:r>
              <a:rPr lang="en-GB" dirty="0">
                <a:solidFill>
                  <a:srgbClr val="C00000"/>
                </a:solidFill>
              </a:rPr>
              <a:t>resistance</a:t>
            </a:r>
            <a:r>
              <a:rPr lang="en-GB" dirty="0"/>
              <a:t> of LDR </a:t>
            </a:r>
            <a:r>
              <a:rPr lang="en-GB" dirty="0">
                <a:solidFill>
                  <a:srgbClr val="00B050"/>
                </a:solidFill>
              </a:rPr>
              <a:t>decreases</a:t>
            </a:r>
            <a:r>
              <a:rPr lang="en-GB" dirty="0"/>
              <a:t>.</a:t>
            </a:r>
          </a:p>
          <a:p>
            <a:r>
              <a:rPr lang="en-GB" dirty="0"/>
              <a:t>The decreased resistance will drop more voltage across LDR according to Ohm’s Law.</a:t>
            </a:r>
          </a:p>
          <a:p>
            <a:r>
              <a:rPr lang="en-GB" dirty="0"/>
              <a:t>The presence of light can be identified by the value of voltage across LDR.</a:t>
            </a:r>
          </a:p>
          <a:p>
            <a:pPr marL="0" indent="0">
              <a:buNone/>
            </a:pPr>
            <a:endParaRPr lang="en-IN" dirty="0"/>
          </a:p>
        </p:txBody>
      </p:sp>
      <p:sp>
        <p:nvSpPr>
          <p:cNvPr id="626"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endParaRPr lang="en-IN" sz="2400" b="0" strike="noStrike" spc="-1" dirty="0">
              <a:latin typeface="Arial"/>
            </a:endParaRPr>
          </a:p>
        </p:txBody>
      </p:sp>
      <p:grpSp>
        <p:nvGrpSpPr>
          <p:cNvPr id="4" name="Group 3"/>
          <p:cNvGrpSpPr/>
          <p:nvPr/>
        </p:nvGrpSpPr>
        <p:grpSpPr>
          <a:xfrm>
            <a:off x="1855166" y="2801257"/>
            <a:ext cx="7985520" cy="1831691"/>
            <a:chOff x="244080" y="2862720"/>
            <a:chExt cx="11577240" cy="2350800"/>
          </a:xfrm>
        </p:grpSpPr>
        <p:sp>
          <p:nvSpPr>
            <p:cNvPr id="627" name="CustomShape 3"/>
            <p:cNvSpPr/>
            <p:nvPr/>
          </p:nvSpPr>
          <p:spPr>
            <a:xfrm>
              <a:off x="4047480" y="3813480"/>
              <a:ext cx="926640" cy="118440"/>
            </a:xfrm>
            <a:prstGeom prst="rightArrow">
              <a:avLst>
                <a:gd name="adj1" fmla="val 50000"/>
                <a:gd name="adj2" fmla="val 50000"/>
              </a:avLst>
            </a:prstGeom>
            <a:solidFill>
              <a:schemeClr val="accent6"/>
            </a:solidFill>
            <a:ln>
              <a:round/>
            </a:ln>
          </p:spPr>
          <p:style>
            <a:lnRef idx="2">
              <a:schemeClr val="accent1">
                <a:shade val="50000"/>
              </a:schemeClr>
            </a:lnRef>
            <a:fillRef idx="1">
              <a:schemeClr val="accent1"/>
            </a:fillRef>
            <a:effectRef idx="0">
              <a:schemeClr val="accent1"/>
            </a:effectRef>
            <a:fontRef idx="minor"/>
          </p:style>
        </p:sp>
        <p:sp>
          <p:nvSpPr>
            <p:cNvPr id="628" name="CustomShape 4"/>
            <p:cNvSpPr/>
            <p:nvPr/>
          </p:nvSpPr>
          <p:spPr>
            <a:xfrm>
              <a:off x="7914960" y="3813480"/>
              <a:ext cx="926640" cy="118440"/>
            </a:xfrm>
            <a:prstGeom prst="rightArrow">
              <a:avLst>
                <a:gd name="adj1" fmla="val 50000"/>
                <a:gd name="adj2" fmla="val 50000"/>
              </a:avLst>
            </a:prstGeom>
            <a:solidFill>
              <a:schemeClr val="accent6"/>
            </a:solidFill>
            <a:ln>
              <a:round/>
            </a:ln>
          </p:spPr>
          <p:style>
            <a:lnRef idx="2">
              <a:schemeClr val="accent1">
                <a:shade val="50000"/>
              </a:schemeClr>
            </a:lnRef>
            <a:fillRef idx="1">
              <a:schemeClr val="accent1"/>
            </a:fillRef>
            <a:effectRef idx="0">
              <a:schemeClr val="accent1"/>
            </a:effectRef>
            <a:fontRef idx="minor"/>
          </p:style>
        </p:sp>
        <p:sp>
          <p:nvSpPr>
            <p:cNvPr id="629" name="CustomShape 5"/>
            <p:cNvSpPr/>
            <p:nvPr/>
          </p:nvSpPr>
          <p:spPr>
            <a:xfrm>
              <a:off x="244080" y="4849200"/>
              <a:ext cx="369360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ea typeface="DejaVu Sans"/>
                </a:rPr>
                <a:t>Light Intensity to be measured</a:t>
              </a:r>
              <a:endParaRPr lang="en-IN" sz="1800" b="0" strike="noStrike" spc="-1">
                <a:latin typeface="Arial"/>
              </a:endParaRPr>
            </a:p>
          </p:txBody>
        </p:sp>
        <p:sp>
          <p:nvSpPr>
            <p:cNvPr id="630" name="CustomShape 6"/>
            <p:cNvSpPr/>
            <p:nvPr/>
          </p:nvSpPr>
          <p:spPr>
            <a:xfrm>
              <a:off x="4651560" y="4849200"/>
              <a:ext cx="35672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ea typeface="DejaVu Sans"/>
                </a:rPr>
                <a:t>Output voltage measurement</a:t>
              </a:r>
              <a:endParaRPr lang="en-IN" sz="1800" b="0" strike="noStrike" spc="-1">
                <a:latin typeface="Arial"/>
              </a:endParaRPr>
            </a:p>
          </p:txBody>
        </p:sp>
        <p:sp>
          <p:nvSpPr>
            <p:cNvPr id="631" name="CustomShape 7"/>
            <p:cNvSpPr/>
            <p:nvPr/>
          </p:nvSpPr>
          <p:spPr>
            <a:xfrm>
              <a:off x="9060480" y="4828680"/>
              <a:ext cx="276084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ea typeface="DejaVu Sans"/>
                </a:rPr>
                <a:t>Calculate the intensity</a:t>
              </a:r>
              <a:endParaRPr lang="en-IN" sz="1800" b="0" strike="noStrike" spc="-1">
                <a:latin typeface="Arial"/>
              </a:endParaRPr>
            </a:p>
          </p:txBody>
        </p:sp>
        <p:pic>
          <p:nvPicPr>
            <p:cNvPr id="633" name="Picture 4"/>
            <p:cNvPicPr/>
            <p:nvPr/>
          </p:nvPicPr>
          <p:blipFill>
            <a:blip r:embed="rId2"/>
            <a:srcRect l="4908" t="48156" r="74256" b="20157"/>
            <a:stretch/>
          </p:blipFill>
          <p:spPr>
            <a:xfrm>
              <a:off x="874080" y="2862720"/>
              <a:ext cx="2430000" cy="1965240"/>
            </a:xfrm>
            <a:prstGeom prst="rect">
              <a:avLst/>
            </a:prstGeom>
            <a:ln>
              <a:noFill/>
            </a:ln>
          </p:spPr>
        </p:pic>
        <p:pic>
          <p:nvPicPr>
            <p:cNvPr id="634" name="Picture 6"/>
            <p:cNvPicPr/>
            <p:nvPr/>
          </p:nvPicPr>
          <p:blipFill>
            <a:blip r:embed="rId3"/>
            <a:srcRect b="18400"/>
            <a:stretch/>
          </p:blipFill>
          <p:spPr>
            <a:xfrm>
              <a:off x="5132520" y="3321000"/>
              <a:ext cx="2605320" cy="1103040"/>
            </a:xfrm>
            <a:prstGeom prst="rect">
              <a:avLst/>
            </a:prstGeom>
            <a:ln>
              <a:noFill/>
            </a:ln>
          </p:spPr>
        </p:pic>
        <p:pic>
          <p:nvPicPr>
            <p:cNvPr id="635" name="Picture 8"/>
            <p:cNvPicPr/>
            <p:nvPr/>
          </p:nvPicPr>
          <p:blipFill>
            <a:blip r:embed="rId4"/>
            <a:srcRect l="8892" t="13205" r="9814" b="39788"/>
            <a:stretch/>
          </p:blipFill>
          <p:spPr>
            <a:xfrm>
              <a:off x="9172800" y="3139560"/>
              <a:ext cx="2536560" cy="1466640"/>
            </a:xfrm>
            <a:prstGeom prst="rect">
              <a:avLst/>
            </a:prstGeom>
            <a:ln>
              <a:noFill/>
            </a:ln>
          </p:spPr>
        </p:pic>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9089" y="4755981"/>
            <a:ext cx="2794056" cy="1573985"/>
          </a:xfrm>
          <a:prstGeom prst="rect">
            <a:avLst/>
          </a:prstGeom>
        </p:spPr>
      </p:pic>
    </p:spTree>
    <p:extLst>
      <p:ext uri="{BB962C8B-B14F-4D97-AF65-F5344CB8AC3E}">
        <p14:creationId xmlns:p14="http://schemas.microsoft.com/office/powerpoint/2010/main" val="3924667949"/>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fill="hold" nodeType="withEffect" nodePh="1">
                                  <p:stCondLst>
                                    <p:cond delay="0"/>
                                  </p:stCondLst>
                                  <p:endCondLst>
                                    <p:cond evt="begin" delay="0">
                                      <p:tn val="7"/>
                                    </p:cond>
                                  </p:endCondLst>
                                  <p:childTnLst>
                                    <p:set>
                                      <p:cBhvr>
                                        <p:cTn id="8" dur="1" fill="hold">
                                          <p:stCondLst>
                                            <p:cond delay="0"/>
                                          </p:stCondLst>
                                        </p:cTn>
                                        <p:tgtEl>
                                          <p:spTgt spid="626">
                                            <p:txEl>
                                              <p:pRg st="0" end="0"/>
                                            </p:txEl>
                                          </p:spTgt>
                                        </p:tgtEl>
                                        <p:attrNameLst>
                                          <p:attrName>style.visibility</p:attrName>
                                        </p:attrNameLst>
                                      </p:cBhvr>
                                      <p:to>
                                        <p:strVal val="visible"/>
                                      </p:to>
                                    </p:set>
                                    <p:animEffect transition="in" filter="fade">
                                      <p:cBhvr additive="repl">
                                        <p:cTn id="9" dur="500"/>
                                        <p:tgtEl>
                                          <p:spTgt spid="62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LDR Sensor– Interfacing with Arduino</a:t>
            </a:r>
            <a:endParaRPr lang="en-IN" dirty="0"/>
          </a:p>
        </p:txBody>
      </p:sp>
      <p:pic>
        <p:nvPicPr>
          <p:cNvPr id="638" name="Picture 3"/>
          <p:cNvPicPr/>
          <p:nvPr/>
        </p:nvPicPr>
        <p:blipFill>
          <a:blip r:embed="rId2"/>
          <a:srcRect t="669"/>
          <a:stretch/>
        </p:blipFill>
        <p:spPr>
          <a:xfrm rot="5400000">
            <a:off x="6793920" y="1528200"/>
            <a:ext cx="5247360" cy="4519800"/>
          </a:xfrm>
          <a:prstGeom prst="rect">
            <a:avLst/>
          </a:prstGeom>
          <a:ln>
            <a:noFill/>
          </a:ln>
        </p:spPr>
      </p:pic>
      <p:sp>
        <p:nvSpPr>
          <p:cNvPr id="3" name="Content Placeholder 2"/>
          <p:cNvSpPr>
            <a:spLocks noGrp="1"/>
          </p:cNvSpPr>
          <p:nvPr>
            <p:ph idx="1"/>
          </p:nvPr>
        </p:nvSpPr>
        <p:spPr>
          <a:xfrm>
            <a:off x="131180" y="876144"/>
            <a:ext cx="6864705" cy="5590565"/>
          </a:xfrm>
        </p:spPr>
        <p:txBody>
          <a:bodyPr/>
          <a:lstStyle/>
          <a:p>
            <a:r>
              <a:rPr lang="en-GB" dirty="0"/>
              <a:t>The interfacing of LDR sensor with Arduino Uno is as shown in figure.</a:t>
            </a:r>
          </a:p>
          <a:p>
            <a:r>
              <a:rPr lang="en-GB" dirty="0"/>
              <a:t>Here, one terminal of </a:t>
            </a:r>
            <a:r>
              <a:rPr lang="en-GB" dirty="0">
                <a:solidFill>
                  <a:srgbClr val="C00000"/>
                </a:solidFill>
              </a:rPr>
              <a:t>10k</a:t>
            </a:r>
            <a:r>
              <a:rPr lang="el-GR" dirty="0">
                <a:solidFill>
                  <a:srgbClr val="C00000"/>
                </a:solidFill>
              </a:rPr>
              <a:t>Ω</a:t>
            </a:r>
            <a:r>
              <a:rPr lang="en-GB" dirty="0">
                <a:solidFill>
                  <a:srgbClr val="C00000"/>
                </a:solidFill>
              </a:rPr>
              <a:t> resistor </a:t>
            </a:r>
            <a:r>
              <a:rPr lang="en-GB" dirty="0"/>
              <a:t>is connected to </a:t>
            </a:r>
            <a:r>
              <a:rPr lang="en-GB" dirty="0">
                <a:solidFill>
                  <a:srgbClr val="C00000"/>
                </a:solidFill>
              </a:rPr>
              <a:t>5V of Arduino</a:t>
            </a:r>
            <a:r>
              <a:rPr lang="en-GB" dirty="0"/>
              <a:t> and </a:t>
            </a:r>
            <a:r>
              <a:rPr lang="en-GB" dirty="0">
                <a:solidFill>
                  <a:srgbClr val="00B050"/>
                </a:solidFill>
              </a:rPr>
              <a:t>second terminal </a:t>
            </a:r>
            <a:r>
              <a:rPr lang="en-GB" dirty="0"/>
              <a:t>is connected to </a:t>
            </a:r>
            <a:r>
              <a:rPr lang="en-GB" dirty="0">
                <a:solidFill>
                  <a:srgbClr val="00B050"/>
                </a:solidFill>
              </a:rPr>
              <a:t>A0 pin</a:t>
            </a:r>
            <a:r>
              <a:rPr lang="en-GB" dirty="0"/>
              <a:t>.</a:t>
            </a:r>
          </a:p>
          <a:p>
            <a:r>
              <a:rPr lang="en-GB" dirty="0"/>
              <a:t>One terminal of </a:t>
            </a:r>
            <a:r>
              <a:rPr lang="en-GB" dirty="0">
                <a:solidFill>
                  <a:srgbClr val="C00000"/>
                </a:solidFill>
              </a:rPr>
              <a:t>LDR</a:t>
            </a:r>
            <a:r>
              <a:rPr lang="en-GB" dirty="0"/>
              <a:t> is connected to </a:t>
            </a:r>
            <a:r>
              <a:rPr lang="en-GB" dirty="0">
                <a:solidFill>
                  <a:srgbClr val="00B050"/>
                </a:solidFill>
              </a:rPr>
              <a:t>A0</a:t>
            </a:r>
            <a:r>
              <a:rPr lang="en-GB" dirty="0"/>
              <a:t> pin of Arduino and other is connected to </a:t>
            </a:r>
            <a:r>
              <a:rPr lang="en-GB" dirty="0">
                <a:solidFill>
                  <a:srgbClr val="00B050"/>
                </a:solidFill>
              </a:rPr>
              <a:t>Gnd</a:t>
            </a:r>
            <a:r>
              <a:rPr lang="en-GB" dirty="0"/>
              <a:t>.</a:t>
            </a:r>
          </a:p>
          <a:p>
            <a:r>
              <a:rPr lang="en-GB" dirty="0"/>
              <a:t>This creates a voltage divider network between fixed resistor and LDR.</a:t>
            </a:r>
          </a:p>
          <a:p>
            <a:r>
              <a:rPr lang="en-GB" dirty="0"/>
              <a:t>The voltage at A0 pin remains near to </a:t>
            </a:r>
            <a:r>
              <a:rPr lang="en-GB" dirty="0" smtClean="0"/>
              <a:t>5V </a:t>
            </a:r>
            <a:r>
              <a:rPr lang="en-GB" dirty="0"/>
              <a:t>when LDR is in dark (high resistance).</a:t>
            </a:r>
          </a:p>
          <a:p>
            <a:r>
              <a:rPr lang="en-GB" dirty="0"/>
              <a:t> The voltage at A0 pin remains near to </a:t>
            </a:r>
            <a:r>
              <a:rPr lang="en-GB" dirty="0" smtClean="0"/>
              <a:t>0V</a:t>
            </a:r>
            <a:r>
              <a:rPr lang="en-GB" dirty="0"/>
              <a:t/>
            </a:r>
            <a:br>
              <a:rPr lang="en-GB" dirty="0"/>
            </a:br>
            <a:r>
              <a:rPr lang="en-GB" dirty="0"/>
              <a:t> when LDR is in Bright light (low resistance).</a:t>
            </a:r>
          </a:p>
          <a:p>
            <a:endParaRPr lang="en-IN" dirty="0"/>
          </a:p>
        </p:txBody>
      </p:sp>
    </p:spTree>
    <p:extLst>
      <p:ext uri="{BB962C8B-B14F-4D97-AF65-F5344CB8AC3E}">
        <p14:creationId xmlns:p14="http://schemas.microsoft.com/office/powerpoint/2010/main" val="2537382920"/>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fill="hold" nodeType="withEffect">
                                  <p:stCondLst>
                                    <p:cond delay="0"/>
                                  </p:stCondLst>
                                  <p:childTnLst>
                                    <p:set>
                                      <p:cBhvr>
                                        <p:cTn id="8" dur="1" fill="hold">
                                          <p:stCondLst>
                                            <p:cond delay="0"/>
                                          </p:stCondLst>
                                        </p:cTn>
                                        <p:tgtEl>
                                          <p:spTgt spid="638"/>
                                        </p:tgtEl>
                                        <p:attrNameLst>
                                          <p:attrName>style.visibility</p:attrName>
                                        </p:attrNameLst>
                                      </p:cBhvr>
                                      <p:to>
                                        <p:strVal val="visible"/>
                                      </p:to>
                                    </p:set>
                                    <p:animEffect transition="in" filter="fade">
                                      <p:cBhvr additive="repl">
                                        <p:cTn id="9" dur="500"/>
                                        <p:tgtEl>
                                          <p:spTgt spid="63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LDR Sensor – Code explanation</a:t>
            </a:r>
            <a:endParaRPr lang="en-IN" sz="3400" b="0" strike="noStrike" spc="-1">
              <a:latin typeface="Arial"/>
            </a:endParaRPr>
          </a:p>
        </p:txBody>
      </p:sp>
      <p:sp>
        <p:nvSpPr>
          <p:cNvPr id="641" name="CustomShape 3"/>
          <p:cNvSpPr/>
          <p:nvPr/>
        </p:nvSpPr>
        <p:spPr>
          <a:xfrm>
            <a:off x="732680" y="1229686"/>
            <a:ext cx="6400080" cy="520740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setup</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pinMode</a:t>
            </a:r>
            <a:r>
              <a:rPr lang="en-IN" sz="2000" b="0" strike="noStrike" spc="-1" dirty="0">
                <a:solidFill>
                  <a:srgbClr val="333333"/>
                </a:solidFill>
                <a:latin typeface="Consolas"/>
                <a:ea typeface="DejaVu Sans"/>
              </a:rPr>
              <a:t>(A0, INPUT);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begin</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9600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dirty="0"/>
              <a:t/>
            </a:r>
            <a:br>
              <a:rPr dirty="0"/>
            </a:b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loop</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1" strike="noStrike" spc="-1" dirty="0" err="1">
                <a:solidFill>
                  <a:srgbClr val="073642"/>
                </a:solidFill>
                <a:latin typeface="Consolas"/>
                <a:ea typeface="DejaVu Sans"/>
              </a:rPr>
              <a:t>int</a:t>
            </a:r>
            <a:r>
              <a:rPr lang="en-IN" sz="2000" b="0" strike="noStrike" spc="-1" dirty="0">
                <a:solidFill>
                  <a:srgbClr val="333333"/>
                </a:solidFill>
                <a:latin typeface="Consolas"/>
                <a:ea typeface="DejaVu Sans"/>
              </a:rPr>
              <a:t> </a:t>
            </a:r>
            <a:r>
              <a:rPr lang="en-IN" sz="2000" b="0" strike="noStrike" spc="-1" dirty="0" err="1">
                <a:solidFill>
                  <a:srgbClr val="333333"/>
                </a:solidFill>
                <a:latin typeface="Consolas"/>
                <a:ea typeface="DejaVu Sans"/>
              </a:rPr>
              <a:t>light_intensity</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analogRead</a:t>
            </a:r>
            <a:r>
              <a:rPr lang="en-IN" sz="2000" b="0" strike="noStrike" spc="-1" dirty="0">
                <a:solidFill>
                  <a:srgbClr val="333333"/>
                </a:solidFill>
                <a:latin typeface="Consolas"/>
                <a:ea typeface="DejaVu Sans"/>
              </a:rPr>
              <a:t>(A0);</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if</a:t>
            </a:r>
            <a:r>
              <a:rPr lang="en-IN" sz="2000" b="0" strike="noStrike" spc="-1" dirty="0">
                <a:solidFill>
                  <a:srgbClr val="333333"/>
                </a:solidFill>
                <a:latin typeface="Consolas"/>
                <a:ea typeface="DejaVu Sans"/>
              </a:rPr>
              <a:t> (</a:t>
            </a:r>
            <a:r>
              <a:rPr lang="en-IN" sz="2000" b="0" strike="noStrike" spc="-1" dirty="0" err="1">
                <a:solidFill>
                  <a:srgbClr val="333333"/>
                </a:solidFill>
                <a:latin typeface="Consolas"/>
                <a:ea typeface="DejaVu Sans"/>
              </a:rPr>
              <a:t>light_intensity</a:t>
            </a:r>
            <a:r>
              <a:rPr lang="en-IN" sz="2000" b="0" strike="noStrike" spc="-1" dirty="0">
                <a:solidFill>
                  <a:srgbClr val="333333"/>
                </a:solidFill>
                <a:latin typeface="Consolas"/>
                <a:ea typeface="DejaVu Sans"/>
              </a:rPr>
              <a:t> </a:t>
            </a:r>
            <a:r>
              <a:rPr lang="en-IN" sz="2000" spc="-1" dirty="0">
                <a:solidFill>
                  <a:srgbClr val="859900"/>
                </a:solidFill>
                <a:latin typeface="Consolas"/>
                <a:ea typeface="DejaVu Sans"/>
              </a:rPr>
              <a:t>&gt;</a:t>
            </a:r>
            <a:r>
              <a:rPr lang="en-IN" sz="2000" b="0" strike="noStrike" spc="-1" dirty="0">
                <a:solidFill>
                  <a:srgbClr val="333333"/>
                </a:solidFill>
                <a:latin typeface="Consolas"/>
                <a:ea typeface="DejaVu Sans"/>
              </a:rPr>
              <a:t> </a:t>
            </a:r>
            <a:r>
              <a:rPr lang="en-IN" sz="2000" spc="-1" dirty="0" smtClean="0">
                <a:solidFill>
                  <a:srgbClr val="D33682"/>
                </a:solidFill>
                <a:latin typeface="Consolas"/>
                <a:ea typeface="DejaVu Sans"/>
              </a:rPr>
              <a:t>750</a:t>
            </a:r>
            <a:r>
              <a:rPr lang="en-IN" sz="2000" b="0" strike="noStrike" spc="-1" dirty="0" smtClean="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println</a:t>
            </a:r>
            <a:r>
              <a:rPr lang="en-IN" sz="2000" b="0" strike="noStrike" spc="-1" dirty="0">
                <a:solidFill>
                  <a:srgbClr val="333333"/>
                </a:solidFill>
                <a:latin typeface="Consolas"/>
                <a:ea typeface="DejaVu Sans"/>
              </a:rPr>
              <a:t>(</a:t>
            </a:r>
            <a:r>
              <a:rPr lang="en-IN" sz="2000" b="0" strike="noStrike" spc="-1" dirty="0">
                <a:solidFill>
                  <a:srgbClr val="2AA198"/>
                </a:solidFill>
                <a:latin typeface="Consolas"/>
                <a:ea typeface="DejaVu Sans"/>
              </a:rPr>
              <a:t>“Darker"</a:t>
            </a:r>
            <a:r>
              <a:rPr lang="en-IN" sz="2000" b="0" strike="noStrike" spc="-1" dirty="0">
                <a:solidFill>
                  <a:srgbClr val="333333"/>
                </a:solidFill>
                <a:latin typeface="Consolas"/>
                <a:ea typeface="DejaVu Sans"/>
              </a:rPr>
              <a:t>);  }</a:t>
            </a:r>
            <a:r>
              <a:rPr lang="en-IN" sz="2000" spc="-1" dirty="0">
                <a:solidFill>
                  <a:srgbClr val="859900"/>
                </a:solidFill>
                <a:latin typeface="Consolas"/>
                <a:ea typeface="DejaVu Sans"/>
              </a:rPr>
              <a:t> </a:t>
            </a:r>
          </a:p>
          <a:p>
            <a:pPr>
              <a:lnSpc>
                <a:spcPct val="100000"/>
              </a:lnSpc>
            </a:pPr>
            <a:r>
              <a:rPr lang="en-IN" sz="2000" spc="-1" dirty="0">
                <a:solidFill>
                  <a:srgbClr val="859900"/>
                </a:solidFill>
                <a:latin typeface="Consolas"/>
                <a:ea typeface="DejaVu Sans"/>
              </a:rPr>
              <a:t>  else</a:t>
            </a:r>
            <a:r>
              <a:rPr lang="en-IN" sz="2000" spc="-1" dirty="0">
                <a:solidFill>
                  <a:srgbClr val="333333"/>
                </a:solidFill>
                <a:latin typeface="Consolas"/>
                <a:ea typeface="DejaVu Sans"/>
              </a:rPr>
              <a:t> </a:t>
            </a:r>
            <a:r>
              <a:rPr lang="en-IN" sz="2000" spc="-1" dirty="0">
                <a:solidFill>
                  <a:srgbClr val="859900"/>
                </a:solidFill>
                <a:latin typeface="Consolas"/>
                <a:ea typeface="DejaVu Sans"/>
              </a:rPr>
              <a:t>if</a:t>
            </a:r>
            <a:r>
              <a:rPr lang="en-IN" sz="2000" spc="-1" dirty="0">
                <a:solidFill>
                  <a:srgbClr val="333333"/>
                </a:solidFill>
                <a:latin typeface="Consolas"/>
                <a:ea typeface="DejaVu Sans"/>
              </a:rPr>
              <a:t> (</a:t>
            </a:r>
            <a:r>
              <a:rPr lang="en-IN" sz="2000" spc="-1" dirty="0" err="1">
                <a:solidFill>
                  <a:srgbClr val="268BD2"/>
                </a:solidFill>
                <a:latin typeface="Consolas"/>
                <a:ea typeface="DejaVu Sans"/>
              </a:rPr>
              <a:t>light_intensity</a:t>
            </a:r>
            <a:r>
              <a:rPr lang="en-IN" sz="2000" spc="-1" dirty="0">
                <a:solidFill>
                  <a:srgbClr val="333333"/>
                </a:solidFill>
                <a:latin typeface="Consolas"/>
                <a:ea typeface="DejaVu Sans"/>
              </a:rPr>
              <a:t> </a:t>
            </a:r>
            <a:r>
              <a:rPr lang="en-IN" sz="2000" spc="-1" dirty="0">
                <a:solidFill>
                  <a:srgbClr val="859900"/>
                </a:solidFill>
                <a:latin typeface="Consolas"/>
                <a:ea typeface="DejaVu Sans"/>
              </a:rPr>
              <a:t>&lt;</a:t>
            </a:r>
            <a:r>
              <a:rPr lang="en-IN" sz="2000" spc="-1" dirty="0">
                <a:solidFill>
                  <a:srgbClr val="333333"/>
                </a:solidFill>
                <a:latin typeface="Consolas"/>
                <a:ea typeface="DejaVu Sans"/>
              </a:rPr>
              <a:t> </a:t>
            </a:r>
            <a:r>
              <a:rPr lang="en-IN" sz="2000" spc="-1" dirty="0" smtClean="0">
                <a:solidFill>
                  <a:srgbClr val="D33682"/>
                </a:solidFill>
                <a:latin typeface="Consolas"/>
                <a:ea typeface="DejaVu Sans"/>
              </a:rPr>
              <a:t>400</a:t>
            </a:r>
            <a:r>
              <a:rPr lang="en-IN" sz="2000" spc="-1" dirty="0" smtClean="0">
                <a:solidFill>
                  <a:srgbClr val="333333"/>
                </a:solidFill>
                <a:latin typeface="Consolas"/>
                <a:ea typeface="DejaVu Sans"/>
              </a:rPr>
              <a:t>)</a:t>
            </a:r>
            <a:endParaRPr lang="en-IN" sz="2000" spc="-1" dirty="0">
              <a:latin typeface="Arial"/>
            </a:endParaRPr>
          </a:p>
          <a:p>
            <a:pPr>
              <a:lnSpc>
                <a:spcPct val="100000"/>
              </a:lnSpc>
            </a:pPr>
            <a:r>
              <a:rPr lang="en-IN" sz="2000" spc="-1" dirty="0">
                <a:solidFill>
                  <a:srgbClr val="333333"/>
                </a:solidFill>
                <a:latin typeface="Consolas"/>
                <a:ea typeface="DejaVu Sans"/>
              </a:rPr>
              <a:t>  {</a:t>
            </a:r>
            <a:endParaRPr lang="en-IN" sz="2000" spc="-1" dirty="0">
              <a:latin typeface="Arial"/>
            </a:endParaRPr>
          </a:p>
          <a:p>
            <a:pPr>
              <a:lnSpc>
                <a:spcPct val="100000"/>
              </a:lnSpc>
            </a:pPr>
            <a:r>
              <a:rPr lang="en-IN" sz="2000" spc="-1" dirty="0">
                <a:solidFill>
                  <a:srgbClr val="333333"/>
                </a:solidFill>
                <a:latin typeface="Consolas"/>
                <a:ea typeface="DejaVu Sans"/>
              </a:rPr>
              <a:t>    </a:t>
            </a:r>
            <a:r>
              <a:rPr lang="en-IN" sz="2000" spc="-1" dirty="0" err="1">
                <a:solidFill>
                  <a:srgbClr val="268BD2"/>
                </a:solidFill>
                <a:latin typeface="Consolas"/>
                <a:ea typeface="DejaVu Sans"/>
              </a:rPr>
              <a:t>Serial</a:t>
            </a:r>
            <a:r>
              <a:rPr lang="en-IN" sz="2000" spc="-1" dirty="0" err="1">
                <a:solidFill>
                  <a:srgbClr val="333333"/>
                </a:solidFill>
                <a:latin typeface="Consolas"/>
                <a:ea typeface="DejaVu Sans"/>
              </a:rPr>
              <a:t>.</a:t>
            </a:r>
            <a:r>
              <a:rPr lang="en-IN" sz="2000" spc="-1" dirty="0" err="1">
                <a:solidFill>
                  <a:srgbClr val="268BD2"/>
                </a:solidFill>
                <a:latin typeface="Consolas"/>
                <a:ea typeface="DejaVu Sans"/>
              </a:rPr>
              <a:t>println</a:t>
            </a:r>
            <a:r>
              <a:rPr lang="en-IN" sz="2000" spc="-1" dirty="0">
                <a:solidFill>
                  <a:srgbClr val="333333"/>
                </a:solidFill>
                <a:latin typeface="Consolas"/>
                <a:ea typeface="DejaVu Sans"/>
              </a:rPr>
              <a:t>(</a:t>
            </a:r>
            <a:r>
              <a:rPr lang="en-IN" sz="2000" spc="-1" dirty="0">
                <a:solidFill>
                  <a:srgbClr val="2AA198"/>
                </a:solidFill>
                <a:latin typeface="Consolas"/>
                <a:ea typeface="DejaVu Sans"/>
              </a:rPr>
              <a:t>“Too Bright"</a:t>
            </a:r>
            <a:r>
              <a:rPr lang="en-IN" sz="2000" spc="-1" dirty="0">
                <a:solidFill>
                  <a:srgbClr val="333333"/>
                </a:solidFill>
                <a:latin typeface="Consolas"/>
                <a:ea typeface="DejaVu Sans"/>
              </a:rPr>
              <a:t>);  }</a:t>
            </a:r>
            <a:endParaRPr lang="en-IN" sz="2000" spc="-1" dirty="0">
              <a:latin typeface="Arial"/>
            </a:endParaRPr>
          </a:p>
          <a:p>
            <a:pPr>
              <a:lnSpc>
                <a:spcPct val="100000"/>
              </a:lnSpc>
            </a:pPr>
            <a:r>
              <a:rPr lang="en-IN" sz="2000" spc="-1" dirty="0">
                <a:solidFill>
                  <a:srgbClr val="333333"/>
                </a:solidFill>
                <a:latin typeface="Consolas"/>
                <a:ea typeface="DejaVu Sans"/>
              </a:rPr>
              <a:t>  </a:t>
            </a:r>
            <a:r>
              <a:rPr lang="en-IN" sz="2000" spc="-1" dirty="0">
                <a:solidFill>
                  <a:srgbClr val="268BD2"/>
                </a:solidFill>
                <a:latin typeface="Consolas"/>
                <a:ea typeface="DejaVu Sans"/>
              </a:rPr>
              <a:t>delay</a:t>
            </a:r>
            <a:r>
              <a:rPr lang="en-IN" sz="2000" spc="-1" dirty="0">
                <a:solidFill>
                  <a:srgbClr val="333333"/>
                </a:solidFill>
                <a:latin typeface="Consolas"/>
                <a:ea typeface="DejaVu Sans"/>
              </a:rPr>
              <a:t>(</a:t>
            </a:r>
            <a:r>
              <a:rPr lang="en-IN" sz="2000" spc="-1" dirty="0">
                <a:solidFill>
                  <a:srgbClr val="D33682"/>
                </a:solidFill>
                <a:latin typeface="Consolas"/>
                <a:ea typeface="DejaVu Sans"/>
              </a:rPr>
              <a:t>1000</a:t>
            </a:r>
            <a:r>
              <a:rPr lang="en-IN" sz="2000" spc="-1" dirty="0">
                <a:solidFill>
                  <a:srgbClr val="333333"/>
                </a:solidFill>
                <a:latin typeface="Consolas"/>
                <a:ea typeface="DejaVu Sans"/>
              </a:rPr>
              <a:t>);</a:t>
            </a:r>
            <a:endParaRPr lang="en-IN" sz="2000" spc="-1" dirty="0">
              <a:latin typeface="Arial"/>
            </a:endParaRPr>
          </a:p>
          <a:p>
            <a:pPr>
              <a:lnSpc>
                <a:spcPct val="100000"/>
              </a:lnSpc>
            </a:pPr>
            <a:r>
              <a:rPr lang="en-IN" sz="2000" spc="-1" dirty="0">
                <a:solidFill>
                  <a:srgbClr val="333333"/>
                </a:solidFill>
                <a:latin typeface="Consolas"/>
                <a:ea typeface="DejaVu Sans"/>
              </a:rPr>
              <a:t>}</a:t>
            </a:r>
            <a:endParaRPr lang="en-IN" sz="2000" spc="-1" dirty="0">
              <a:latin typeface="Arial"/>
            </a:endParaRPr>
          </a:p>
          <a:p>
            <a:pPr>
              <a:lnSpc>
                <a:spcPct val="100000"/>
              </a:lnSpc>
            </a:pPr>
            <a:endParaRPr lang="en-IN" sz="2000" b="0" strike="noStrike" spc="-1" dirty="0">
              <a:latin typeface="Arial"/>
            </a:endParaRPr>
          </a:p>
        </p:txBody>
      </p:sp>
      <p:sp>
        <p:nvSpPr>
          <p:cNvPr id="642" name="CustomShape 4"/>
          <p:cNvSpPr/>
          <p:nvPr/>
        </p:nvSpPr>
        <p:spPr>
          <a:xfrm>
            <a:off x="232640" y="1229686"/>
            <a:ext cx="501120" cy="520740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13</a:t>
            </a:r>
          </a:p>
          <a:p>
            <a:pPr algn="r">
              <a:lnSpc>
                <a:spcPct val="100000"/>
              </a:lnSpc>
            </a:pPr>
            <a:r>
              <a:rPr lang="en-GB" sz="2000" b="1" spc="-1" dirty="0">
                <a:solidFill>
                  <a:srgbClr val="585858"/>
                </a:solidFill>
                <a:latin typeface="Consolas"/>
              </a:rPr>
              <a:t>14</a:t>
            </a:r>
          </a:p>
          <a:p>
            <a:pPr algn="r">
              <a:lnSpc>
                <a:spcPct val="100000"/>
              </a:lnSpc>
            </a:pPr>
            <a:r>
              <a:rPr lang="en-GB" sz="2000" b="1" strike="noStrike" spc="-1" dirty="0">
                <a:solidFill>
                  <a:srgbClr val="585858"/>
                </a:solidFill>
                <a:latin typeface="Consolas"/>
              </a:rPr>
              <a:t>15</a:t>
            </a:r>
          </a:p>
          <a:p>
            <a:pPr algn="r">
              <a:lnSpc>
                <a:spcPct val="100000"/>
              </a:lnSpc>
            </a:pPr>
            <a:r>
              <a:rPr lang="en-GB" sz="2000" b="1" spc="-1" dirty="0">
                <a:solidFill>
                  <a:srgbClr val="585858"/>
                </a:solidFill>
                <a:latin typeface="Consolas"/>
              </a:rPr>
              <a:t>16</a:t>
            </a:r>
          </a:p>
          <a:p>
            <a:pPr algn="r">
              <a:lnSpc>
                <a:spcPct val="100000"/>
              </a:lnSpc>
            </a:pPr>
            <a:r>
              <a:rPr lang="en-GB" sz="2000" b="1" strike="noStrike" spc="-1" dirty="0">
                <a:solidFill>
                  <a:srgbClr val="585858"/>
                </a:solidFill>
                <a:latin typeface="Consolas"/>
              </a:rPr>
              <a:t>17</a:t>
            </a:r>
            <a:endParaRPr lang="en-IN" sz="2000" b="0" strike="noStrike" spc="-1" dirty="0">
              <a:latin typeface="Arial"/>
            </a:endParaRPr>
          </a:p>
        </p:txBody>
      </p:sp>
      <p:sp>
        <p:nvSpPr>
          <p:cNvPr id="643" name="CustomShape 5"/>
          <p:cNvSpPr/>
          <p:nvPr/>
        </p:nvSpPr>
        <p:spPr>
          <a:xfrm>
            <a:off x="232640" y="90064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ea typeface="DejaVu Sans"/>
              </a:rPr>
              <a:t>Light-intensity-measure.ino</a:t>
            </a:r>
            <a:endParaRPr lang="en-IN" sz="1600" b="0" strike="noStrike" spc="-1">
              <a:latin typeface="Arial"/>
            </a:endParaRPr>
          </a:p>
        </p:txBody>
      </p:sp>
    </p:spTree>
    <p:extLst>
      <p:ext uri="{BB962C8B-B14F-4D97-AF65-F5344CB8AC3E}">
        <p14:creationId xmlns:p14="http://schemas.microsoft.com/office/powerpoint/2010/main" val="1681085625"/>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additive="repl">
                                        <p:cTn id="7" dur="500"/>
                                        <p:tgtEl>
                                          <p:spTgt spid="643"/>
                                        </p:tgtEl>
                                      </p:cBhvr>
                                    </p:animEffect>
                                  </p:childTnLst>
                                </p:cTn>
                              </p:par>
                              <p:par>
                                <p:cTn id="8" presetID="10" presetClass="entr" fill="hold" nodeType="withEffect">
                                  <p:stCondLst>
                                    <p:cond delay="0"/>
                                  </p:stCondLst>
                                  <p:childTnLst>
                                    <p:set>
                                      <p:cBhvr>
                                        <p:cTn id="9" dur="1" fill="hold">
                                          <p:stCondLst>
                                            <p:cond delay="0"/>
                                          </p:stCondLst>
                                        </p:cTn>
                                        <p:tgtEl>
                                          <p:spTgt spid="642"/>
                                        </p:tgtEl>
                                        <p:attrNameLst>
                                          <p:attrName>style.visibility</p:attrName>
                                        </p:attrNameLst>
                                      </p:cBhvr>
                                      <p:to>
                                        <p:strVal val="visible"/>
                                      </p:to>
                                    </p:set>
                                    <p:animEffect transition="in" filter="fade">
                                      <p:cBhvr additive="repl">
                                        <p:cTn id="10" dur="500"/>
                                        <p:tgtEl>
                                          <p:spTgt spid="642"/>
                                        </p:tgtEl>
                                      </p:cBhvr>
                                    </p:animEffect>
                                  </p:childTnLst>
                                </p:cTn>
                              </p:par>
                              <p:par>
                                <p:cTn id="11" presetID="10" presetClass="entr" fill="hold" nodeType="withEffect">
                                  <p:stCondLst>
                                    <p:cond delay="0"/>
                                  </p:stCondLst>
                                  <p:childTnLst>
                                    <p:set>
                                      <p:cBhvr>
                                        <p:cTn id="12" dur="1" fill="hold">
                                          <p:stCondLst>
                                            <p:cond delay="0"/>
                                          </p:stCondLst>
                                        </p:cTn>
                                        <p:tgtEl>
                                          <p:spTgt spid="641"/>
                                        </p:tgtEl>
                                        <p:attrNameLst>
                                          <p:attrName>style.visibility</p:attrName>
                                        </p:attrNameLst>
                                      </p:cBhvr>
                                      <p:to>
                                        <p:strVal val="visible"/>
                                      </p:to>
                                    </p:set>
                                    <p:animEffect transition="in" filter="fade">
                                      <p:cBhvr additive="repl">
                                        <p:cTn id="13" dur="500"/>
                                        <p:tgtEl>
                                          <p:spTgt spid="64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1">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41">
                                            <p:txEl>
                                              <p:pRg st="1" end="1"/>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41">
                                            <p:txEl>
                                              <p:pRg st="2" end="2"/>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41">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41">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641">
                                            <p:txEl>
                                              <p:pRg st="5" end="5"/>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41">
                                            <p:txEl>
                                              <p:pRg st="6" end="6"/>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41">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41">
                                            <p:txEl>
                                              <p:pRg st="8" end="8"/>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41">
                                            <p:txEl>
                                              <p:pRg st="9" end="9"/>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641">
                                            <p:txEl>
                                              <p:pRg st="10" end="10"/>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641">
                                            <p:txEl>
                                              <p:pRg st="11" end="11"/>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41">
                                            <p:txEl>
                                              <p:pRg st="12" end="12"/>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41">
                                            <p:txEl>
                                              <p:pRg st="13" end="13"/>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41">
                                            <p:txEl>
                                              <p:pRg st="14" end="14"/>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41">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LDR Sensor – Output</a:t>
            </a:r>
            <a:endParaRPr lang="en-IN" sz="3400" b="0" strike="noStrike" spc="-1">
              <a:latin typeface="Arial"/>
            </a:endParaRPr>
          </a:p>
        </p:txBody>
      </p:sp>
      <p:pic>
        <p:nvPicPr>
          <p:cNvPr id="649" name="Picture 6"/>
          <p:cNvPicPr/>
          <p:nvPr/>
        </p:nvPicPr>
        <p:blipFill>
          <a:blip r:embed="rId2"/>
          <a:srcRect t="3717" r="35883" b="14859"/>
          <a:stretch/>
        </p:blipFill>
        <p:spPr>
          <a:xfrm>
            <a:off x="466560" y="710280"/>
            <a:ext cx="4885560" cy="4114080"/>
          </a:xfrm>
          <a:prstGeom prst="rect">
            <a:avLst/>
          </a:prstGeom>
          <a:ln>
            <a:noFill/>
          </a:ln>
        </p:spPr>
      </p:pic>
      <p:pic>
        <p:nvPicPr>
          <p:cNvPr id="650" name="Picture 7"/>
          <p:cNvPicPr/>
          <p:nvPr/>
        </p:nvPicPr>
        <p:blipFill>
          <a:blip r:embed="rId3"/>
          <a:srcRect l="5829" t="5173" r="34769" b="13393"/>
          <a:stretch/>
        </p:blipFill>
        <p:spPr>
          <a:xfrm>
            <a:off x="6570000" y="710280"/>
            <a:ext cx="4880160" cy="4114080"/>
          </a:xfrm>
          <a:prstGeom prst="rect">
            <a:avLst/>
          </a:prstGeom>
          <a:ln>
            <a:noFill/>
          </a:ln>
        </p:spPr>
      </p:pic>
      <p:pic>
        <p:nvPicPr>
          <p:cNvPr id="651" name="Picture 8"/>
          <p:cNvPicPr/>
          <p:nvPr/>
        </p:nvPicPr>
        <p:blipFill>
          <a:blip r:embed="rId4"/>
          <a:srcRect r="23878" b="47154"/>
          <a:stretch/>
        </p:blipFill>
        <p:spPr>
          <a:xfrm>
            <a:off x="6570000" y="4799520"/>
            <a:ext cx="2739960" cy="1670400"/>
          </a:xfrm>
          <a:prstGeom prst="rect">
            <a:avLst/>
          </a:prstGeom>
          <a:ln>
            <a:noFill/>
          </a:ln>
        </p:spPr>
      </p:pic>
      <p:pic>
        <p:nvPicPr>
          <p:cNvPr id="652" name="Picture 3"/>
          <p:cNvPicPr/>
          <p:nvPr/>
        </p:nvPicPr>
        <p:blipFill>
          <a:blip r:embed="rId5"/>
          <a:srcRect r="25164" b="39606"/>
          <a:stretch/>
        </p:blipFill>
        <p:spPr>
          <a:xfrm>
            <a:off x="594360" y="4825080"/>
            <a:ext cx="2750400" cy="1644480"/>
          </a:xfrm>
          <a:prstGeom prst="rect">
            <a:avLst/>
          </a:prstGeom>
          <a:ln>
            <a:noFill/>
          </a:ln>
        </p:spPr>
      </p:pic>
    </p:spTree>
    <p:extLst>
      <p:ext uri="{BB962C8B-B14F-4D97-AF65-F5344CB8AC3E}">
        <p14:creationId xmlns:p14="http://schemas.microsoft.com/office/powerpoint/2010/main" val="391911029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49"/>
                                        </p:tgtEl>
                                        <p:attrNameLst>
                                          <p:attrName>style.visibility</p:attrName>
                                        </p:attrNameLst>
                                      </p:cBhvr>
                                      <p:to>
                                        <p:strVal val="visible"/>
                                      </p:to>
                                    </p:set>
                                    <p:animEffect transition="in" filter="fade">
                                      <p:cBhvr additive="repl">
                                        <p:cTn id="7" dur="500"/>
                                        <p:tgtEl>
                                          <p:spTgt spid="649"/>
                                        </p:tgtEl>
                                      </p:cBhvr>
                                    </p:animEffect>
                                  </p:childTnLst>
                                </p:cTn>
                              </p:par>
                              <p:par>
                                <p:cTn id="8" presetID="10" presetClass="entr" fill="hold" nodeType="withEffect">
                                  <p:stCondLst>
                                    <p:cond delay="0"/>
                                  </p:stCondLst>
                                  <p:childTnLst>
                                    <p:set>
                                      <p:cBhvr>
                                        <p:cTn id="9" dur="1" fill="hold">
                                          <p:stCondLst>
                                            <p:cond delay="0"/>
                                          </p:stCondLst>
                                        </p:cTn>
                                        <p:tgtEl>
                                          <p:spTgt spid="652"/>
                                        </p:tgtEl>
                                        <p:attrNameLst>
                                          <p:attrName>style.visibility</p:attrName>
                                        </p:attrNameLst>
                                      </p:cBhvr>
                                      <p:to>
                                        <p:strVal val="visible"/>
                                      </p:to>
                                    </p:set>
                                    <p:animEffect transition="in" filter="fade">
                                      <p:cBhvr additive="repl">
                                        <p:cTn id="10" dur="500"/>
                                        <p:tgtEl>
                                          <p:spTgt spid="6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650"/>
                                        </p:tgtEl>
                                        <p:attrNameLst>
                                          <p:attrName>style.visibility</p:attrName>
                                        </p:attrNameLst>
                                      </p:cBhvr>
                                      <p:to>
                                        <p:strVal val="visible"/>
                                      </p:to>
                                    </p:set>
                                    <p:animEffect transition="in" filter="fade">
                                      <p:cBhvr additive="repl">
                                        <p:cTn id="15" dur="500"/>
                                        <p:tgtEl>
                                          <p:spTgt spid="650"/>
                                        </p:tgtEl>
                                      </p:cBhvr>
                                    </p:animEffect>
                                  </p:childTnLst>
                                </p:cTn>
                              </p:par>
                              <p:par>
                                <p:cTn id="16" presetID="10" presetClass="entr" fill="hold" nodeType="withEffect">
                                  <p:stCondLst>
                                    <p:cond delay="0"/>
                                  </p:stCondLst>
                                  <p:childTnLst>
                                    <p:set>
                                      <p:cBhvr>
                                        <p:cTn id="17" dur="1" fill="hold">
                                          <p:stCondLst>
                                            <p:cond delay="0"/>
                                          </p:stCondLst>
                                        </p:cTn>
                                        <p:tgtEl>
                                          <p:spTgt spid="651"/>
                                        </p:tgtEl>
                                        <p:attrNameLst>
                                          <p:attrName>style.visibility</p:attrName>
                                        </p:attrNameLst>
                                      </p:cBhvr>
                                      <p:to>
                                        <p:strVal val="visible"/>
                                      </p:to>
                                    </p:set>
                                    <p:animEffect transition="in" filter="fade">
                                      <p:cBhvr additive="repl">
                                        <p:cTn id="18" dur="5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srcRect l="40614" t="8316"/>
          <a:stretch/>
        </p:blipFill>
        <p:spPr>
          <a:xfrm>
            <a:off x="8791964" y="1738410"/>
            <a:ext cx="3095811" cy="3170755"/>
          </a:xfrm>
          <a:prstGeom prst="rect">
            <a:avLst/>
          </a:prstGeom>
        </p:spPr>
      </p:pic>
      <p:sp>
        <p:nvSpPr>
          <p:cNvPr id="2" name="Title 1"/>
          <p:cNvSpPr>
            <a:spLocks noGrp="1"/>
          </p:cNvSpPr>
          <p:nvPr>
            <p:ph type="title"/>
          </p:nvPr>
        </p:nvSpPr>
        <p:spPr/>
        <p:txBody>
          <a:bodyPr>
            <a:normAutofit/>
          </a:bodyPr>
          <a:lstStyle/>
          <a:p>
            <a:r>
              <a:rPr lang="en-IN" dirty="0"/>
              <a:t>Arduino UART </a:t>
            </a:r>
            <a:r>
              <a:rPr lang="en-IN" dirty="0" smtClean="0"/>
              <a:t>Pins</a:t>
            </a:r>
            <a:endParaRPr lang="en-IN" dirty="0"/>
          </a:p>
        </p:txBody>
      </p:sp>
      <p:sp>
        <p:nvSpPr>
          <p:cNvPr id="3" name="Content Placeholder 2"/>
          <p:cNvSpPr>
            <a:spLocks noGrp="1"/>
          </p:cNvSpPr>
          <p:nvPr>
            <p:ph idx="1"/>
          </p:nvPr>
        </p:nvSpPr>
        <p:spPr/>
        <p:txBody>
          <a:bodyPr/>
          <a:lstStyle/>
          <a:p>
            <a:r>
              <a:rPr lang="en-GB" dirty="0"/>
              <a:t>The default TX/RX pins on an Arduino board are the D0(RX) and D1(TX) pins. </a:t>
            </a:r>
            <a:endParaRPr lang="en-GB" dirty="0" smtClean="0"/>
          </a:p>
          <a:p>
            <a:r>
              <a:rPr lang="en-GB" dirty="0" smtClean="0"/>
              <a:t>Some </a:t>
            </a:r>
            <a:r>
              <a:rPr lang="en-GB" dirty="0"/>
              <a:t>boards have additional serial ports, see table below</a:t>
            </a:r>
            <a:r>
              <a:rPr lang="en-GB" dirty="0" smtClean="0"/>
              <a:t>:</a:t>
            </a:r>
          </a:p>
          <a:p>
            <a:pPr marL="0" indent="0">
              <a:buNone/>
            </a:pPr>
            <a:endParaRPr lang="en-IN" dirty="0"/>
          </a:p>
        </p:txBody>
      </p:sp>
      <p:pic>
        <p:nvPicPr>
          <p:cNvPr id="4" name="Picture 3"/>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579826" y="1738410"/>
            <a:ext cx="5667367" cy="2581664"/>
          </a:xfrm>
          <a:prstGeom prst="rect">
            <a:avLst/>
          </a:prstGeom>
        </p:spPr>
      </p:pic>
      <p:pic>
        <p:nvPicPr>
          <p:cNvPr id="5" name="Picture 4"/>
          <p:cNvPicPr>
            <a:picLocks noChangeAspect="1"/>
          </p:cNvPicPr>
          <p:nvPr/>
        </p:nvPicPr>
        <p:blipFill>
          <a:blip r:embed="rId5"/>
          <a:stretch>
            <a:fillRect/>
          </a:stretch>
        </p:blipFill>
        <p:spPr>
          <a:xfrm>
            <a:off x="6247193" y="1813832"/>
            <a:ext cx="2371725" cy="2838450"/>
          </a:xfrm>
          <a:prstGeom prst="rect">
            <a:avLst/>
          </a:prstGeom>
        </p:spPr>
      </p:pic>
      <p:sp>
        <p:nvSpPr>
          <p:cNvPr id="8" name="Rounded Rectangle 7"/>
          <p:cNvSpPr/>
          <p:nvPr/>
        </p:nvSpPr>
        <p:spPr>
          <a:xfrm>
            <a:off x="9852013" y="3689441"/>
            <a:ext cx="1596647" cy="41602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11163689" y="3323787"/>
            <a:ext cx="897132" cy="41139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6">
            <a:clrChange>
              <a:clrFrom>
                <a:srgbClr val="FFFFFF"/>
              </a:clrFrom>
              <a:clrTo>
                <a:srgbClr val="FFFFFF">
                  <a:alpha val="0"/>
                </a:srgbClr>
              </a:clrTo>
            </a:clrChange>
          </a:blip>
          <a:stretch>
            <a:fillRect/>
          </a:stretch>
        </p:blipFill>
        <p:spPr>
          <a:xfrm>
            <a:off x="929380" y="4651579"/>
            <a:ext cx="4519613" cy="1483625"/>
          </a:xfrm>
          <a:prstGeom prst="rect">
            <a:avLst/>
          </a:prstGeom>
        </p:spPr>
      </p:pic>
    </p:spTree>
    <p:extLst>
      <p:ext uri="{BB962C8B-B14F-4D97-AF65-F5344CB8AC3E}">
        <p14:creationId xmlns:p14="http://schemas.microsoft.com/office/powerpoint/2010/main" val="279199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Gas Sensor : MQ-02/05</a:t>
            </a:r>
          </a:p>
        </p:txBody>
      </p:sp>
      <p:sp>
        <p:nvSpPr>
          <p:cNvPr id="3" name="Content Placeholder 2"/>
          <p:cNvSpPr>
            <a:spLocks noGrp="1"/>
          </p:cNvSpPr>
          <p:nvPr>
            <p:ph idx="1"/>
          </p:nvPr>
        </p:nvSpPr>
        <p:spPr/>
        <p:txBody>
          <a:bodyPr/>
          <a:lstStyle/>
          <a:p>
            <a:r>
              <a:rPr lang="en-GB" dirty="0"/>
              <a:t>MQ -02 sensor is used to detect smoke.</a:t>
            </a:r>
          </a:p>
          <a:p>
            <a:r>
              <a:rPr lang="en-GB" dirty="0"/>
              <a:t>H2, LPG, CH4 alcohol and smoke can be detected by MQ-02.</a:t>
            </a:r>
          </a:p>
          <a:p>
            <a:r>
              <a:rPr lang="en-GB" dirty="0"/>
              <a:t>MQ-05 is not sensitive to smoke, hence less used in the application.</a:t>
            </a:r>
          </a:p>
          <a:p>
            <a:r>
              <a:rPr lang="en-GB" dirty="0"/>
              <a:t>Pin-out of MQ-02 </a:t>
            </a:r>
          </a:p>
          <a:p>
            <a:pPr lvl="1"/>
            <a:r>
              <a:rPr lang="en-GB" dirty="0" err="1"/>
              <a:t>Vcc</a:t>
            </a:r>
            <a:r>
              <a:rPr lang="en-GB" dirty="0"/>
              <a:t>  – Connected to 5V</a:t>
            </a:r>
          </a:p>
          <a:p>
            <a:pPr lvl="1"/>
            <a:r>
              <a:rPr lang="en-GB" dirty="0" err="1"/>
              <a:t>Gnd</a:t>
            </a:r>
            <a:r>
              <a:rPr lang="en-GB" dirty="0"/>
              <a:t> – Connected to ground</a:t>
            </a:r>
          </a:p>
          <a:p>
            <a:pPr lvl="1"/>
            <a:r>
              <a:rPr lang="en-GB" dirty="0"/>
              <a:t>DO   – Digital output pin</a:t>
            </a:r>
          </a:p>
          <a:p>
            <a:pPr lvl="1"/>
            <a:r>
              <a:rPr lang="en-GB" dirty="0"/>
              <a:t>AO   -  Analog </a:t>
            </a:r>
            <a:r>
              <a:rPr lang="en-GB" dirty="0" err="1"/>
              <a:t>Outout</a:t>
            </a:r>
            <a:r>
              <a:rPr lang="en-GB" dirty="0"/>
              <a:t> pin</a:t>
            </a:r>
          </a:p>
          <a:p>
            <a:endParaRPr lang="en-IN" dirty="0"/>
          </a:p>
        </p:txBody>
      </p:sp>
      <p:pic>
        <p:nvPicPr>
          <p:cNvPr id="5" name="Picture 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3332" b="6667"/>
          <a:stretch/>
        </p:blipFill>
        <p:spPr>
          <a:xfrm>
            <a:off x="4900906" y="2630645"/>
            <a:ext cx="5306784" cy="3640121"/>
          </a:xfrm>
          <a:prstGeom prst="rect">
            <a:avLst/>
          </a:prstGeom>
        </p:spPr>
      </p:pic>
    </p:spTree>
    <p:extLst>
      <p:ext uri="{BB962C8B-B14F-4D97-AF65-F5344CB8AC3E}">
        <p14:creationId xmlns:p14="http://schemas.microsoft.com/office/powerpoint/2010/main" val="384970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MQ Series Sensor</a:t>
            </a:r>
            <a:endParaRPr lang="en-IN" dirty="0"/>
          </a:p>
        </p:txBody>
      </p:sp>
      <p:sp>
        <p:nvSpPr>
          <p:cNvPr id="3" name="Content Placeholder 2"/>
          <p:cNvSpPr>
            <a:spLocks noGrp="1"/>
          </p:cNvSpPr>
          <p:nvPr>
            <p:ph idx="1"/>
          </p:nvPr>
        </p:nvSpPr>
        <p:spPr/>
        <p:txBody>
          <a:bodyPr/>
          <a:lstStyle/>
          <a:p>
            <a:r>
              <a:rPr lang="en-IN" sz="2000" dirty="0"/>
              <a:t>MQ-2 - Methane, Butane, LPG, smoke</a:t>
            </a:r>
          </a:p>
          <a:p>
            <a:r>
              <a:rPr lang="en-IN" sz="2000" dirty="0">
                <a:solidFill>
                  <a:srgbClr val="C00000"/>
                </a:solidFill>
              </a:rPr>
              <a:t>MQ-3 - Alcohol, Ethanol, smoke</a:t>
            </a:r>
          </a:p>
          <a:p>
            <a:r>
              <a:rPr lang="en-IN" sz="2000" dirty="0"/>
              <a:t>MQ-4 - Methane, CNG Gas</a:t>
            </a:r>
          </a:p>
          <a:p>
            <a:r>
              <a:rPr lang="en-IN" sz="2000" dirty="0"/>
              <a:t>MQ-5 - Natural gas, LPG</a:t>
            </a:r>
          </a:p>
          <a:p>
            <a:r>
              <a:rPr lang="en-IN" sz="2000" b="1" dirty="0">
                <a:solidFill>
                  <a:srgbClr val="C00000"/>
                </a:solidFill>
              </a:rPr>
              <a:t>MQ-6 - LPG, butane gas</a:t>
            </a:r>
          </a:p>
          <a:p>
            <a:r>
              <a:rPr lang="en-IN" sz="2000" dirty="0"/>
              <a:t>MQ-7 - Carbon Monoxide</a:t>
            </a:r>
          </a:p>
          <a:p>
            <a:r>
              <a:rPr lang="en-IN" sz="2000" dirty="0"/>
              <a:t>MQ-8 - Hydrogen Gas</a:t>
            </a:r>
          </a:p>
          <a:p>
            <a:r>
              <a:rPr lang="en-IN" sz="2000" dirty="0"/>
              <a:t>MQ-9 - Carbon Monoxide, flammable gasses</a:t>
            </a:r>
          </a:p>
          <a:p>
            <a:r>
              <a:rPr lang="en-IN" sz="2000" dirty="0"/>
              <a:t>MQ131 - Ozone</a:t>
            </a:r>
          </a:p>
          <a:p>
            <a:r>
              <a:rPr lang="en-IN" sz="2000" dirty="0"/>
              <a:t>MQ135 - Air Quality (CO, Ammonia, Benzene, Alcohol, smoke)</a:t>
            </a:r>
          </a:p>
          <a:p>
            <a:r>
              <a:rPr lang="en-IN" sz="2000" dirty="0"/>
              <a:t>MQ136 - Hydrogen </a:t>
            </a:r>
            <a:r>
              <a:rPr lang="en-IN" sz="2000" dirty="0" smtClean="0"/>
              <a:t>Sulphide </a:t>
            </a:r>
            <a:r>
              <a:rPr lang="en-IN" sz="2000" dirty="0"/>
              <a:t>gas</a:t>
            </a:r>
          </a:p>
          <a:p>
            <a:r>
              <a:rPr lang="en-IN" sz="2000" dirty="0"/>
              <a:t>MQ137 - Ammonia</a:t>
            </a:r>
          </a:p>
          <a:p>
            <a:r>
              <a:rPr lang="en-IN" sz="2000" dirty="0"/>
              <a:t>MQ138 - Benzene, Toluene, Alcohol, Acetone, Propane, Formaldehyde gas, Hydrogen</a:t>
            </a:r>
          </a:p>
          <a:p>
            <a:r>
              <a:rPr lang="en-IN" sz="2000" dirty="0"/>
              <a:t>MQ214 - Methane, Natural gas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1501" y="2346370"/>
            <a:ext cx="2424794" cy="242479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3898" y="711201"/>
            <a:ext cx="3292929" cy="3292929"/>
          </a:xfrm>
          <a:prstGeom prst="rect">
            <a:avLst/>
          </a:prstGeom>
        </p:spPr>
      </p:pic>
    </p:spTree>
    <p:extLst>
      <p:ext uri="{BB962C8B-B14F-4D97-AF65-F5344CB8AC3E}">
        <p14:creationId xmlns:p14="http://schemas.microsoft.com/office/powerpoint/2010/main" val="372934810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MQ-02/05 Gas Sensor – Working principle</a:t>
            </a:r>
            <a:endParaRPr lang="en-IN" dirty="0"/>
          </a:p>
        </p:txBody>
      </p:sp>
      <p:pic>
        <p:nvPicPr>
          <p:cNvPr id="7" name="Content Placeholder 3"/>
          <p:cNvPicPr/>
          <p:nvPr/>
        </p:nvPicPr>
        <p:blipFill>
          <a:blip r:embed="rId3"/>
          <a:srcRect l="38315" t="74914" r="46094"/>
          <a:stretch/>
        </p:blipFill>
        <p:spPr>
          <a:xfrm>
            <a:off x="165960" y="3594240"/>
            <a:ext cx="1755360" cy="1370880"/>
          </a:xfrm>
          <a:prstGeom prst="rect">
            <a:avLst/>
          </a:prstGeom>
          <a:ln>
            <a:noFill/>
          </a:ln>
        </p:spPr>
      </p:pic>
      <p:pic>
        <p:nvPicPr>
          <p:cNvPr id="8" name="Picture 2"/>
          <p:cNvPicPr/>
          <p:nvPr/>
        </p:nvPicPr>
        <p:blipFill>
          <a:blip r:embed="rId4"/>
          <a:stretch/>
        </p:blipFill>
        <p:spPr>
          <a:xfrm>
            <a:off x="2232765" y="3646080"/>
            <a:ext cx="1370880" cy="1370880"/>
          </a:xfrm>
          <a:prstGeom prst="rect">
            <a:avLst/>
          </a:prstGeom>
          <a:ln>
            <a:noFill/>
          </a:ln>
        </p:spPr>
      </p:pic>
      <p:pic>
        <p:nvPicPr>
          <p:cNvPr id="9" name="Picture 6"/>
          <p:cNvPicPr/>
          <p:nvPr/>
        </p:nvPicPr>
        <p:blipFill>
          <a:blip r:embed="rId5"/>
          <a:stretch/>
        </p:blipFill>
        <p:spPr>
          <a:xfrm>
            <a:off x="4802397" y="3663000"/>
            <a:ext cx="882720" cy="1370880"/>
          </a:xfrm>
          <a:prstGeom prst="rect">
            <a:avLst/>
          </a:prstGeom>
          <a:ln>
            <a:noFill/>
          </a:ln>
        </p:spPr>
      </p:pic>
      <p:sp>
        <p:nvSpPr>
          <p:cNvPr id="10" name="CustomShape 3"/>
          <p:cNvSpPr/>
          <p:nvPr/>
        </p:nvSpPr>
        <p:spPr>
          <a:xfrm>
            <a:off x="1280363" y="4229999"/>
            <a:ext cx="926640" cy="118440"/>
          </a:xfrm>
          <a:prstGeom prst="rightArrow">
            <a:avLst>
              <a:gd name="adj1" fmla="val 50000"/>
              <a:gd name="adj2" fmla="val 50000"/>
            </a:avLst>
          </a:prstGeom>
          <a:solidFill>
            <a:schemeClr val="accent6"/>
          </a:solidFill>
          <a:ln>
            <a:round/>
          </a:ln>
        </p:spPr>
        <p:style>
          <a:lnRef idx="2">
            <a:schemeClr val="accent1">
              <a:shade val="50000"/>
            </a:schemeClr>
          </a:lnRef>
          <a:fillRef idx="1">
            <a:schemeClr val="accent1"/>
          </a:fillRef>
          <a:effectRef idx="0">
            <a:schemeClr val="accent1"/>
          </a:effectRef>
          <a:fontRef idx="minor"/>
        </p:style>
      </p:sp>
      <p:sp>
        <p:nvSpPr>
          <p:cNvPr id="11" name="CustomShape 4"/>
          <p:cNvSpPr/>
          <p:nvPr/>
        </p:nvSpPr>
        <p:spPr>
          <a:xfrm>
            <a:off x="3875757" y="4259031"/>
            <a:ext cx="926640" cy="118440"/>
          </a:xfrm>
          <a:prstGeom prst="rightArrow">
            <a:avLst>
              <a:gd name="adj1" fmla="val 50000"/>
              <a:gd name="adj2" fmla="val 50000"/>
            </a:avLst>
          </a:prstGeom>
          <a:solidFill>
            <a:schemeClr val="accent6"/>
          </a:solidFill>
          <a:ln>
            <a:round/>
          </a:ln>
        </p:spPr>
        <p:style>
          <a:lnRef idx="2">
            <a:schemeClr val="accent1">
              <a:shade val="50000"/>
            </a:schemeClr>
          </a:lnRef>
          <a:fillRef idx="1">
            <a:schemeClr val="accent1"/>
          </a:fillRef>
          <a:effectRef idx="0">
            <a:schemeClr val="accent1"/>
          </a:effectRef>
          <a:fontRef idx="minor"/>
        </p:style>
      </p:sp>
      <p:sp>
        <p:nvSpPr>
          <p:cNvPr id="12" name="CustomShape 5"/>
          <p:cNvSpPr/>
          <p:nvPr/>
        </p:nvSpPr>
        <p:spPr>
          <a:xfrm>
            <a:off x="347246" y="5016960"/>
            <a:ext cx="14655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a:solidFill>
                  <a:srgbClr val="212121"/>
                </a:solidFill>
                <a:latin typeface="Roboto Condensed"/>
                <a:ea typeface="DejaVu Sans"/>
              </a:rPr>
              <a:t>Smoke/Gas</a:t>
            </a:r>
            <a:endParaRPr lang="en-IN" sz="1800" b="0" strike="noStrike" spc="-1" dirty="0">
              <a:latin typeface="Arial"/>
            </a:endParaRPr>
          </a:p>
        </p:txBody>
      </p:sp>
      <p:sp>
        <p:nvSpPr>
          <p:cNvPr id="13" name="CustomShape 6"/>
          <p:cNvSpPr/>
          <p:nvPr/>
        </p:nvSpPr>
        <p:spPr>
          <a:xfrm>
            <a:off x="1844248" y="5033880"/>
            <a:ext cx="22993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ea typeface="DejaVu Sans"/>
              </a:rPr>
              <a:t>MQ-05 Gas Sensor</a:t>
            </a:r>
            <a:endParaRPr lang="en-IN" sz="1800" b="0" strike="noStrike" spc="-1">
              <a:latin typeface="Arial"/>
            </a:endParaRPr>
          </a:p>
        </p:txBody>
      </p:sp>
      <p:sp>
        <p:nvSpPr>
          <p:cNvPr id="14" name="CustomShape 7"/>
          <p:cNvSpPr/>
          <p:nvPr/>
        </p:nvSpPr>
        <p:spPr>
          <a:xfrm>
            <a:off x="4175010" y="5016960"/>
            <a:ext cx="20368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a:solidFill>
                  <a:srgbClr val="212121"/>
                </a:solidFill>
                <a:latin typeface="Roboto Condensed"/>
                <a:ea typeface="DejaVu Sans"/>
              </a:rPr>
              <a:t>Variable Voltage</a:t>
            </a:r>
            <a:endParaRPr lang="en-IN" sz="1800" b="0" strike="noStrike" spc="-1" dirty="0">
              <a:latin typeface="Arial"/>
            </a:endParaRPr>
          </a:p>
        </p:txBody>
      </p:sp>
      <p:pic>
        <p:nvPicPr>
          <p:cNvPr id="15" name="Content Placeholder 3"/>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12504" y="2766496"/>
            <a:ext cx="4745831" cy="3163887"/>
          </a:xfrm>
          <a:prstGeom prst="rect">
            <a:avLst/>
          </a:prstGeom>
        </p:spPr>
      </p:pic>
      <p:sp>
        <p:nvSpPr>
          <p:cNvPr id="5" name="Content Placeholder 4"/>
          <p:cNvSpPr>
            <a:spLocks noGrp="1"/>
          </p:cNvSpPr>
          <p:nvPr>
            <p:ph idx="1"/>
          </p:nvPr>
        </p:nvSpPr>
        <p:spPr/>
        <p:txBody>
          <a:bodyPr/>
          <a:lstStyle/>
          <a:p>
            <a:r>
              <a:rPr lang="en-GB" dirty="0"/>
              <a:t>When any flammable gas passes through the coil of the sensor, the coil burns and Internal Resistance Decreases.</a:t>
            </a:r>
          </a:p>
          <a:p>
            <a:r>
              <a:rPr lang="en-GB" dirty="0"/>
              <a:t>This results in an Increased Voltage across it. Hence we get variable voltage at Analog Out (A0) pin of MQ-05 gas sensor.</a:t>
            </a:r>
          </a:p>
          <a:p>
            <a:r>
              <a:rPr lang="en-GB" dirty="0"/>
              <a:t>If gas present -&gt; voltage is high.</a:t>
            </a:r>
          </a:p>
        </p:txBody>
      </p:sp>
    </p:spTree>
    <p:extLst>
      <p:ext uri="{BB962C8B-B14F-4D97-AF65-F5344CB8AC3E}">
        <p14:creationId xmlns:p14="http://schemas.microsoft.com/office/powerpoint/2010/main" val="3444218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additive="repl">
                                        <p:cTn id="19" dur="500"/>
                                        <p:tgtEl>
                                          <p:spTgt spid="7"/>
                                        </p:tgtEl>
                                      </p:cBhvr>
                                    </p:animEffect>
                                  </p:childTnLst>
                                </p:cTn>
                              </p:par>
                              <p:par>
                                <p:cTn id="20" presetID="10" presetClass="entr"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additive="repl">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additive="repl">
                                        <p:cTn id="27" dur="500"/>
                                        <p:tgtEl>
                                          <p:spTgt spid="10"/>
                                        </p:tgtEl>
                                      </p:cBhvr>
                                    </p:animEffect>
                                  </p:childTnLst>
                                </p:cTn>
                              </p:par>
                              <p:par>
                                <p:cTn id="28" presetID="10" presetClass="entr"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additive="repl">
                                        <p:cTn id="30" dur="500"/>
                                        <p:tgtEl>
                                          <p:spTgt spid="8"/>
                                        </p:tgtEl>
                                      </p:cBhvr>
                                    </p:animEffect>
                                  </p:childTnLst>
                                </p:cTn>
                              </p:par>
                              <p:par>
                                <p:cTn id="31" presetID="10" presetClass="entr"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additive="repl">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additive="repl">
                                        <p:cTn id="38" dur="500"/>
                                        <p:tgtEl>
                                          <p:spTgt spid="11"/>
                                        </p:tgtEl>
                                      </p:cBhvr>
                                    </p:animEffect>
                                  </p:childTnLst>
                                </p:cTn>
                              </p:par>
                              <p:par>
                                <p:cTn id="39" presetID="10" presetClass="entr"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additive="repl">
                                        <p:cTn id="41" dur="500"/>
                                        <p:tgtEl>
                                          <p:spTgt spid="9"/>
                                        </p:tgtEl>
                                      </p:cBhvr>
                                    </p:animEffect>
                                  </p:childTnLst>
                                </p:cTn>
                              </p:par>
                              <p:par>
                                <p:cTn id="42" presetID="10" presetClass="entr"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additive="repl">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p:cNvSpPr/>
          <p:nvPr/>
        </p:nvSpPr>
        <p:spPr>
          <a:xfrm>
            <a:off x="0" y="0"/>
            <a:ext cx="12191040" cy="71028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endParaRPr lang="en-IN" sz="3600" spc="-1" dirty="0"/>
          </a:p>
        </p:txBody>
      </p:sp>
      <p:sp>
        <p:nvSpPr>
          <p:cNvPr id="23" name="CustomShape 2"/>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MQ-02/05 Gas Sensor – Interfacing with Arduino</a:t>
            </a:r>
            <a:endParaRPr lang="en-IN" sz="3400" b="0" strike="noStrike" spc="-1">
              <a:latin typeface="Arial"/>
            </a:endParaRPr>
          </a:p>
        </p:txBody>
      </p:sp>
      <p:sp>
        <p:nvSpPr>
          <p:cNvPr id="24" name="CustomShape 3"/>
          <p:cNvSpPr/>
          <p:nvPr/>
        </p:nvSpPr>
        <p:spPr>
          <a:xfrm>
            <a:off x="131040" y="808689"/>
            <a:ext cx="1206000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The interfacing of MQ-02 with Arduino Uno is as shown in the figure.</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Here, </a:t>
            </a:r>
            <a:r>
              <a:rPr lang="en-IN" sz="2800" b="0" strike="noStrike" spc="-1" dirty="0" err="1">
                <a:solidFill>
                  <a:srgbClr val="212121"/>
                </a:solidFill>
                <a:latin typeface="Roboto Condensed"/>
              </a:rPr>
              <a:t>Vcc</a:t>
            </a:r>
            <a:r>
              <a:rPr lang="en-IN" sz="2800" b="0" strike="noStrike" spc="-1" dirty="0">
                <a:solidFill>
                  <a:srgbClr val="212121"/>
                </a:solidFill>
                <a:latin typeface="Roboto Condensed"/>
              </a:rPr>
              <a:t> and </a:t>
            </a:r>
            <a:r>
              <a:rPr lang="en-IN" sz="2800" b="0" strike="noStrike" spc="-1" dirty="0" err="1">
                <a:solidFill>
                  <a:srgbClr val="212121"/>
                </a:solidFill>
                <a:latin typeface="Roboto Condensed"/>
              </a:rPr>
              <a:t>Gnd</a:t>
            </a:r>
            <a:r>
              <a:rPr lang="en-IN" sz="2800" b="0" strike="noStrike" spc="-1" dirty="0">
                <a:solidFill>
                  <a:srgbClr val="212121"/>
                </a:solidFill>
                <a:latin typeface="Roboto Condensed"/>
              </a:rPr>
              <a:t> pins of MQ-02 are connected to 5V and GND of Arduino board.</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We want to take the input from a Gas sensor in </a:t>
            </a:r>
            <a:r>
              <a:rPr lang="en-IN" sz="2800" b="1" strike="noStrike" spc="-1" dirty="0">
                <a:solidFill>
                  <a:srgbClr val="B84742"/>
                </a:solidFill>
                <a:latin typeface="Roboto Condensed"/>
              </a:rPr>
              <a:t>an</a:t>
            </a:r>
            <a:r>
              <a:rPr lang="en-IN" sz="2800" b="0" strike="noStrike" spc="-1" dirty="0">
                <a:solidFill>
                  <a:srgbClr val="212121"/>
                </a:solidFill>
                <a:latin typeface="Roboto Condensed"/>
              </a:rPr>
              <a:t> </a:t>
            </a:r>
            <a:r>
              <a:rPr lang="en-IN" sz="2800" b="1" strike="noStrike" spc="-1" dirty="0">
                <a:solidFill>
                  <a:srgbClr val="B84742"/>
                </a:solidFill>
                <a:latin typeface="Roboto Condensed"/>
              </a:rPr>
              <a:t>analog</a:t>
            </a:r>
            <a:r>
              <a:rPr lang="en-IN" sz="2800" b="1" spc="-1" dirty="0">
                <a:solidFill>
                  <a:srgbClr val="B84742"/>
                </a:solidFill>
                <a:latin typeface="Roboto Condensed"/>
              </a:rPr>
              <a:t> signal.</a:t>
            </a:r>
            <a:endParaRPr lang="en-IN" sz="2800" b="0" strike="noStrike" spc="-1" dirty="0">
              <a:latin typeface="Arial"/>
            </a:endParaRPr>
          </a:p>
        </p:txBody>
      </p:sp>
      <p:grpSp>
        <p:nvGrpSpPr>
          <p:cNvPr id="13" name="Group 12"/>
          <p:cNvGrpSpPr/>
          <p:nvPr/>
        </p:nvGrpSpPr>
        <p:grpSpPr>
          <a:xfrm>
            <a:off x="464023" y="2212538"/>
            <a:ext cx="9962786" cy="4325760"/>
            <a:chOff x="464023" y="2212538"/>
            <a:chExt cx="9962786" cy="4325760"/>
          </a:xfrm>
        </p:grpSpPr>
        <p:pic>
          <p:nvPicPr>
            <p:cNvPr id="2" name="Picture 1"/>
            <p:cNvPicPr>
              <a:picLocks noChangeAspect="1"/>
            </p:cNvPicPr>
            <p:nvPr/>
          </p:nvPicPr>
          <p:blipFill>
            <a:blip r:embed="rId2"/>
            <a:stretch>
              <a:fillRect/>
            </a:stretch>
          </p:blipFill>
          <p:spPr>
            <a:xfrm>
              <a:off x="464023" y="2509980"/>
              <a:ext cx="4378178" cy="2909056"/>
            </a:xfrm>
            <a:prstGeom prst="rect">
              <a:avLst/>
            </a:prstGeom>
          </p:spPr>
        </p:pic>
        <p:pic>
          <p:nvPicPr>
            <p:cNvPr id="6" name="Picture 5"/>
            <p:cNvPicPr/>
            <p:nvPr/>
          </p:nvPicPr>
          <p:blipFill>
            <a:blip r:embed="rId3">
              <a:clrChange>
                <a:clrFrom>
                  <a:srgbClr val="F6F5F4"/>
                </a:clrFrom>
                <a:clrTo>
                  <a:srgbClr val="F6F5F4">
                    <a:alpha val="0"/>
                  </a:srgbClr>
                </a:clrTo>
              </a:clrChange>
            </a:blip>
            <a:stretch/>
          </p:blipFill>
          <p:spPr>
            <a:xfrm rot="5400000">
              <a:off x="6590289" y="2701778"/>
              <a:ext cx="4325760" cy="3347280"/>
            </a:xfrm>
            <a:prstGeom prst="rect">
              <a:avLst/>
            </a:prstGeom>
            <a:ln>
              <a:noFill/>
            </a:ln>
          </p:spPr>
        </p:pic>
      </p:grpSp>
      <p:cxnSp>
        <p:nvCxnSpPr>
          <p:cNvPr id="8" name="Elbow Connector 7"/>
          <p:cNvCxnSpPr/>
          <p:nvPr/>
        </p:nvCxnSpPr>
        <p:spPr>
          <a:xfrm flipV="1">
            <a:off x="3903260" y="4858603"/>
            <a:ext cx="3452883" cy="163773"/>
          </a:xfrm>
          <a:prstGeom prst="bentConnector3">
            <a:avLst>
              <a:gd name="adj1" fmla="val 87549"/>
            </a:avLst>
          </a:prstGeom>
          <a:ln w="57150"/>
        </p:spPr>
        <p:style>
          <a:lnRef idx="2">
            <a:schemeClr val="accent3"/>
          </a:lnRef>
          <a:fillRef idx="0">
            <a:schemeClr val="accent3"/>
          </a:fillRef>
          <a:effectRef idx="1">
            <a:schemeClr val="accent3"/>
          </a:effectRef>
          <a:fontRef idx="minor">
            <a:schemeClr val="tx1"/>
          </a:fontRef>
        </p:style>
      </p:cxnSp>
      <p:cxnSp>
        <p:nvCxnSpPr>
          <p:cNvPr id="12" name="Elbow Connector 11"/>
          <p:cNvCxnSpPr/>
          <p:nvPr/>
        </p:nvCxnSpPr>
        <p:spPr>
          <a:xfrm flipV="1">
            <a:off x="3796741" y="4749421"/>
            <a:ext cx="3559402" cy="411948"/>
          </a:xfrm>
          <a:prstGeom prst="bentConnector3">
            <a:avLst>
              <a:gd name="adj1" fmla="val 50000"/>
            </a:avLst>
          </a:prstGeom>
          <a:ln w="57150">
            <a:solidFill>
              <a:srgbClr val="FF0000"/>
            </a:solidFill>
          </a:ln>
        </p:spPr>
        <p:style>
          <a:lnRef idx="2">
            <a:schemeClr val="accent3"/>
          </a:lnRef>
          <a:fillRef idx="0">
            <a:schemeClr val="accent3"/>
          </a:fillRef>
          <a:effectRef idx="1">
            <a:schemeClr val="accent3"/>
          </a:effectRef>
          <a:fontRef idx="minor">
            <a:schemeClr val="tx1"/>
          </a:fontRef>
        </p:style>
      </p:cxnSp>
      <p:cxnSp>
        <p:nvCxnSpPr>
          <p:cNvPr id="18" name="Elbow Connector 17"/>
          <p:cNvCxnSpPr/>
          <p:nvPr/>
        </p:nvCxnSpPr>
        <p:spPr>
          <a:xfrm>
            <a:off x="3996453" y="4898643"/>
            <a:ext cx="3359690" cy="520393"/>
          </a:xfrm>
          <a:prstGeom prst="bentConnector3">
            <a:avLst>
              <a:gd name="adj1" fmla="val 24408"/>
            </a:avLst>
          </a:prstGeom>
          <a:ln w="57150">
            <a:solidFill>
              <a:srgbClr val="FFC000"/>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25494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additive="repl">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fill="hold" nodeType="clickEffect">
                                  <p:stCondLst>
                                    <p:cond delay="0"/>
                                  </p:stCondLst>
                                  <p:childTnLst>
                                    <p:set>
                                      <p:cBhvr>
                                        <p:cTn id="15" dur="1" fill="hold">
                                          <p:stCondLst>
                                            <p:cond delay="0"/>
                                          </p:stCondLst>
                                        </p:cTn>
                                        <p:tgtEl>
                                          <p:spTgt spid="24">
                                            <p:txEl>
                                              <p:pRg st="1" end="1"/>
                                            </p:txEl>
                                          </p:spTgt>
                                        </p:tgtEl>
                                        <p:attrNameLst>
                                          <p:attrName>style.visibility</p:attrName>
                                        </p:attrNameLst>
                                      </p:cBhvr>
                                      <p:to>
                                        <p:strVal val="visible"/>
                                      </p:to>
                                    </p:set>
                                    <p:animEffect transition="in" filter="fade">
                                      <p:cBhvr additive="repl">
                                        <p:cTn id="16" dur="500"/>
                                        <p:tgtEl>
                                          <p:spTgt spid="2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30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30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nodeType="clickEffect">
                                  <p:stCondLst>
                                    <p:cond delay="0"/>
                                  </p:stCondLst>
                                  <p:childTnLst>
                                    <p:set>
                                      <p:cBhvr>
                                        <p:cTn id="28" dur="1" fill="hold">
                                          <p:stCondLst>
                                            <p:cond delay="0"/>
                                          </p:stCondLst>
                                        </p:cTn>
                                        <p:tgtEl>
                                          <p:spTgt spid="24">
                                            <p:txEl>
                                              <p:pRg st="2" end="2"/>
                                            </p:txEl>
                                          </p:spTgt>
                                        </p:tgtEl>
                                        <p:attrNameLst>
                                          <p:attrName>style.visibility</p:attrName>
                                        </p:attrNameLst>
                                      </p:cBhvr>
                                      <p:to>
                                        <p:strVal val="visible"/>
                                      </p:to>
                                    </p:set>
                                    <p:animEffect transition="in" filter="fade">
                                      <p:cBhvr additive="repl">
                                        <p:cTn id="29" dur="500"/>
                                        <p:tgtEl>
                                          <p:spTgt spid="24">
                                            <p:txEl>
                                              <p:pRg st="2" end="2"/>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3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1"/>
          <p:cNvSpPr/>
          <p:nvPr/>
        </p:nvSpPr>
        <p:spPr>
          <a:xfrm>
            <a:off x="0" y="0"/>
            <a:ext cx="12191040" cy="71028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a:solidFill>
                  <a:srgbClr val="373737"/>
                </a:solidFill>
                <a:latin typeface="Roboto Condensed"/>
              </a:rPr>
              <a:t>MQ-02/05 Gas Sensor – Code With Explanation</a:t>
            </a:r>
            <a:endParaRPr lang="en-IN" sz="3400" spc="-1" dirty="0"/>
          </a:p>
        </p:txBody>
      </p:sp>
      <p:grpSp>
        <p:nvGrpSpPr>
          <p:cNvPr id="4" name="Group 3"/>
          <p:cNvGrpSpPr/>
          <p:nvPr/>
        </p:nvGrpSpPr>
        <p:grpSpPr>
          <a:xfrm>
            <a:off x="211282" y="1389960"/>
            <a:ext cx="5734440" cy="4078080"/>
            <a:chOff x="131040" y="1321560"/>
            <a:chExt cx="5734440" cy="4078080"/>
          </a:xfrm>
        </p:grpSpPr>
        <p:sp>
          <p:nvSpPr>
            <p:cNvPr id="7" name="CustomShape 4"/>
            <p:cNvSpPr/>
            <p:nvPr/>
          </p:nvSpPr>
          <p:spPr>
            <a:xfrm>
              <a:off x="631080" y="1650600"/>
              <a:ext cx="5234400" cy="37490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err="1">
                  <a:solidFill>
                    <a:srgbClr val="073642"/>
                  </a:solidFill>
                  <a:latin typeface="Consolas"/>
                  <a:ea typeface="DejaVu Sans"/>
                </a:rPr>
                <a:t>int</a:t>
              </a:r>
              <a:r>
                <a:rPr lang="en-IN" sz="2000" b="0" strike="noStrike" spc="-1" dirty="0">
                  <a:solidFill>
                    <a:srgbClr val="333333"/>
                  </a:solidFill>
                  <a:latin typeface="Consolas"/>
                  <a:ea typeface="DejaVu Sans"/>
                </a:rPr>
                <a:t> </a:t>
              </a:r>
              <a:r>
                <a:rPr lang="en-IN" sz="2000" b="0" strike="noStrike" spc="-1" dirty="0" err="1">
                  <a:solidFill>
                    <a:srgbClr val="333333"/>
                  </a:solidFill>
                  <a:latin typeface="Consolas"/>
                  <a:ea typeface="DejaVu Sans"/>
                </a:rPr>
                <a:t>gas_level</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setup</a:t>
              </a: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pinMode</a:t>
              </a:r>
              <a:r>
                <a:rPr lang="en-IN" sz="2000" b="0" strike="noStrike" spc="-1" dirty="0">
                  <a:solidFill>
                    <a:srgbClr val="333333"/>
                  </a:solidFill>
                  <a:latin typeface="Consolas"/>
                  <a:ea typeface="DejaVu Sans"/>
                </a:rPr>
                <a:t>(A0, INPUT);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begin</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9600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dirty="0"/>
                <a:t/>
              </a:r>
              <a:br>
                <a:rPr dirty="0"/>
              </a:b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loop</a:t>
              </a: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333333"/>
                  </a:solidFill>
                  <a:latin typeface="Consolas"/>
                  <a:ea typeface="DejaVu Sans"/>
                </a:rPr>
                <a:t>gas_level</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analogRead</a:t>
              </a:r>
              <a:r>
                <a:rPr lang="en-IN" sz="2000" b="0" strike="noStrike" spc="-1" dirty="0">
                  <a:solidFill>
                    <a:srgbClr val="333333"/>
                  </a:solidFill>
                  <a:latin typeface="Consolas"/>
                  <a:ea typeface="DejaVu Sans"/>
                </a:rPr>
                <a:t>(A0);</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a:t>
              </a:r>
              <a:r>
                <a:rPr lang="en-IN" sz="2000" b="0" strike="noStrike" spc="-1" dirty="0">
                  <a:solidFill>
                    <a:srgbClr val="333333"/>
                  </a:solidFill>
                  <a:latin typeface="Consolas"/>
                  <a:ea typeface="DejaVu Sans"/>
                </a:rPr>
                <a:t>(</a:t>
              </a:r>
              <a:r>
                <a:rPr lang="en-IN" sz="2000" b="0" strike="noStrike" spc="-1" dirty="0">
                  <a:solidFill>
                    <a:srgbClr val="2AA198"/>
                  </a:solidFill>
                  <a:latin typeface="Consolas"/>
                  <a:ea typeface="DejaVu Sans"/>
                </a:rPr>
                <a:t>"Gas Level : "</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println</a:t>
              </a:r>
              <a:r>
                <a:rPr lang="en-IN" sz="2000" b="0" strike="noStrike" spc="-1" dirty="0">
                  <a:solidFill>
                    <a:srgbClr val="333333"/>
                  </a:solidFill>
                  <a:latin typeface="Consolas"/>
                  <a:ea typeface="DejaVu Sans"/>
                </a:rPr>
                <a:t>(</a:t>
              </a:r>
              <a:r>
                <a:rPr lang="en-IN" sz="2000" b="0" strike="noStrike" spc="-1" dirty="0" err="1">
                  <a:solidFill>
                    <a:srgbClr val="333333"/>
                  </a:solidFill>
                  <a:latin typeface="Consolas"/>
                  <a:ea typeface="DejaVu Sans"/>
                </a:rPr>
                <a:t>gas_level</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delay</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500</a:t>
              </a: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p:txBody>
        </p:sp>
        <p:sp>
          <p:nvSpPr>
            <p:cNvPr id="8" name="CustomShape 5"/>
            <p:cNvSpPr/>
            <p:nvPr/>
          </p:nvSpPr>
          <p:spPr>
            <a:xfrm>
              <a:off x="131040" y="1650600"/>
              <a:ext cx="501120" cy="374904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ea typeface="DejaVu Sans"/>
                </a:rPr>
                <a:t>1</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3</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4</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5</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6</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7</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8</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9</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10</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11</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12</a:t>
              </a:r>
              <a:endParaRPr lang="en-IN" sz="2000" b="0" strike="noStrike" spc="-1">
                <a:latin typeface="Arial"/>
              </a:endParaRPr>
            </a:p>
          </p:txBody>
        </p:sp>
        <p:sp>
          <p:nvSpPr>
            <p:cNvPr id="9" name="CustomShape 6"/>
            <p:cNvSpPr/>
            <p:nvPr/>
          </p:nvSpPr>
          <p:spPr>
            <a:xfrm>
              <a:off x="131040" y="1321560"/>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ea typeface="DejaVu Sans"/>
                </a:rPr>
                <a:t>gas</a:t>
              </a:r>
              <a:r>
                <a:rPr lang="en-IN" sz="1600" b="0" strike="noStrike" spc="-1">
                  <a:solidFill>
                    <a:srgbClr val="FFFFFF"/>
                  </a:solidFill>
                  <a:latin typeface="Consolas"/>
                  <a:ea typeface="DejaVu Sans"/>
                </a:rPr>
                <a:t>_</a:t>
              </a:r>
              <a:r>
                <a:rPr lang="en-IN" sz="1600" b="0" strike="noStrike" spc="-1">
                  <a:solidFill>
                    <a:srgbClr val="FFFFFF"/>
                  </a:solidFill>
                  <a:latin typeface="Roboto Condensed"/>
                  <a:ea typeface="DejaVu Sans"/>
                </a:rPr>
                <a:t>sensor.ino</a:t>
              </a:r>
              <a:endParaRPr lang="en-IN" sz="1600" b="0" strike="noStrike" spc="-1">
                <a:latin typeface="Arial"/>
              </a:endParaRPr>
            </a:p>
          </p:txBody>
        </p:sp>
      </p:grpSp>
      <p:sp>
        <p:nvSpPr>
          <p:cNvPr id="10" name="CustomShape 7"/>
          <p:cNvSpPr/>
          <p:nvPr/>
        </p:nvSpPr>
        <p:spPr>
          <a:xfrm>
            <a:off x="951720" y="2709720"/>
            <a:ext cx="45712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11" name="CustomShape 8"/>
          <p:cNvSpPr/>
          <p:nvPr/>
        </p:nvSpPr>
        <p:spPr>
          <a:xfrm>
            <a:off x="954960" y="3900960"/>
            <a:ext cx="45712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12" name="CustomShape 9"/>
          <p:cNvSpPr/>
          <p:nvPr/>
        </p:nvSpPr>
        <p:spPr>
          <a:xfrm>
            <a:off x="951720" y="4223160"/>
            <a:ext cx="45712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13" name="CustomShape 10"/>
          <p:cNvSpPr/>
          <p:nvPr/>
        </p:nvSpPr>
        <p:spPr>
          <a:xfrm>
            <a:off x="951720" y="4538160"/>
            <a:ext cx="45712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15" name="CustomShape 12"/>
          <p:cNvSpPr/>
          <p:nvPr/>
        </p:nvSpPr>
        <p:spPr>
          <a:xfrm>
            <a:off x="2933400" y="847888"/>
            <a:ext cx="6325200" cy="11865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ea typeface="DejaVu Sans"/>
              </a:rPr>
              <a:t>Initialize the serial communication between Arduino and computer with baud rate 9600.</a:t>
            </a:r>
            <a:endParaRPr lang="en-IN" sz="2400" b="0" strike="noStrike" spc="-1">
              <a:latin typeface="Arial"/>
            </a:endParaRPr>
          </a:p>
        </p:txBody>
      </p:sp>
      <p:sp>
        <p:nvSpPr>
          <p:cNvPr id="18" name="CustomShape 15"/>
          <p:cNvSpPr/>
          <p:nvPr/>
        </p:nvSpPr>
        <p:spPr>
          <a:xfrm>
            <a:off x="5762318" y="2172056"/>
            <a:ext cx="6325200" cy="11865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ea typeface="DejaVu Sans"/>
              </a:rPr>
              <a:t>Reads the analog value from specified pin and stores it in the mentioned variable.</a:t>
            </a:r>
            <a:endParaRPr lang="en-IN" sz="2400" b="0" strike="noStrike" spc="-1" dirty="0">
              <a:latin typeface="Arial"/>
            </a:endParaRPr>
          </a:p>
        </p:txBody>
      </p:sp>
      <p:sp>
        <p:nvSpPr>
          <p:cNvPr id="21" name="CustomShape 18"/>
          <p:cNvSpPr/>
          <p:nvPr/>
        </p:nvSpPr>
        <p:spPr>
          <a:xfrm>
            <a:off x="2933400" y="5091030"/>
            <a:ext cx="6325200" cy="11865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ea typeface="DejaVu Sans"/>
              </a:rPr>
              <a:t>Prints the data of specified variable on the serial port and also prints new line at the end.</a:t>
            </a:r>
            <a:endParaRPr lang="en-IN" sz="2400" b="0" strike="noStrike" spc="-1">
              <a:latin typeface="Arial"/>
            </a:endParaRPr>
          </a:p>
        </p:txBody>
      </p:sp>
      <p:sp>
        <p:nvSpPr>
          <p:cNvPr id="24" name="CustomShape 21"/>
          <p:cNvSpPr/>
          <p:nvPr/>
        </p:nvSpPr>
        <p:spPr>
          <a:xfrm>
            <a:off x="5762318" y="3593520"/>
            <a:ext cx="6325200" cy="8215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ea typeface="DejaVu Sans"/>
              </a:rPr>
              <a:t>Prints data on the serial port in ASCII text given in double quotes.</a:t>
            </a:r>
            <a:endParaRPr lang="en-IN" sz="2400" b="0" strike="noStrike" spc="-1" dirty="0">
              <a:latin typeface="Arial"/>
            </a:endParaRPr>
          </a:p>
        </p:txBody>
      </p:sp>
      <p:cxnSp>
        <p:nvCxnSpPr>
          <p:cNvPr id="28" name="Straight Arrow Connector 27"/>
          <p:cNvCxnSpPr/>
          <p:nvPr/>
        </p:nvCxnSpPr>
        <p:spPr>
          <a:xfrm flipV="1">
            <a:off x="4657725" y="2034448"/>
            <a:ext cx="14288" cy="67527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0" name="Elbow Connector 29"/>
          <p:cNvCxnSpPr/>
          <p:nvPr/>
        </p:nvCxnSpPr>
        <p:spPr>
          <a:xfrm flipV="1">
            <a:off x="4657725" y="3100388"/>
            <a:ext cx="1104593" cy="800572"/>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2" name="Elbow Connector 31"/>
          <p:cNvCxnSpPr/>
          <p:nvPr/>
        </p:nvCxnSpPr>
        <p:spPr>
          <a:xfrm rot="16200000" flipH="1">
            <a:off x="5293627" y="4861657"/>
            <a:ext cx="279270" cy="179475"/>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4" name="Straight Arrow Connector 33"/>
          <p:cNvCxnSpPr/>
          <p:nvPr/>
        </p:nvCxnSpPr>
        <p:spPr>
          <a:xfrm>
            <a:off x="5523000" y="4359960"/>
            <a:ext cx="239318"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51455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additive="repl">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additive="repl">
                                        <p:cTn id="12" dur="500"/>
                                        <p:tgtEl>
                                          <p:spTgt spid="10"/>
                                        </p:tgtEl>
                                      </p:cBhvr>
                                    </p:animEffec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additive="repl">
                                        <p:cTn id="21" dur="500"/>
                                        <p:tgtEl>
                                          <p:spTgt spid="11"/>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additive="repl">
                                        <p:cTn id="30" dur="500"/>
                                        <p:tgtEl>
                                          <p:spTgt spid="12"/>
                                        </p:tgtEl>
                                      </p:cBhvr>
                                    </p:animEffec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additive="repl">
                                        <p:cTn id="39" dur="500"/>
                                        <p:tgtEl>
                                          <p:spTgt spid="13"/>
                                        </p:tgtEl>
                                      </p:cBhvr>
                                    </p:animEffect>
                                  </p:childTnLst>
                                </p:cTn>
                              </p:par>
                              <p:par>
                                <p:cTn id="40" presetID="1"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1" grpId="0" animBg="1"/>
      <p:bldP spid="24"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MQ-02/05 Gas Sensor – Output</a:t>
            </a:r>
            <a:endParaRPr lang="en-IN" sz="3400" b="0" strike="noStrike" spc="-1">
              <a:latin typeface="Arial"/>
            </a:endParaRPr>
          </a:p>
        </p:txBody>
      </p:sp>
      <p:pic>
        <p:nvPicPr>
          <p:cNvPr id="501" name="Picture 4"/>
          <p:cNvPicPr/>
          <p:nvPr/>
        </p:nvPicPr>
        <p:blipFill>
          <a:blip r:embed="rId2"/>
          <a:srcRect t="2076" r="5883"/>
          <a:stretch/>
        </p:blipFill>
        <p:spPr>
          <a:xfrm>
            <a:off x="412200" y="830160"/>
            <a:ext cx="5485680" cy="3418560"/>
          </a:xfrm>
          <a:prstGeom prst="rect">
            <a:avLst/>
          </a:prstGeom>
          <a:ln>
            <a:noFill/>
          </a:ln>
        </p:spPr>
      </p:pic>
      <p:pic>
        <p:nvPicPr>
          <p:cNvPr id="502" name="Picture 10"/>
          <p:cNvPicPr/>
          <p:nvPr/>
        </p:nvPicPr>
        <p:blipFill>
          <a:blip r:embed="rId3"/>
          <a:srcRect t="2289" r="4567" b="4841"/>
          <a:stretch/>
        </p:blipFill>
        <p:spPr>
          <a:xfrm>
            <a:off x="6327720" y="830160"/>
            <a:ext cx="5485680" cy="3423600"/>
          </a:xfrm>
          <a:prstGeom prst="rect">
            <a:avLst/>
          </a:prstGeom>
          <a:ln>
            <a:noFill/>
          </a:ln>
        </p:spPr>
      </p:pic>
      <p:pic>
        <p:nvPicPr>
          <p:cNvPr id="503" name="Picture 3"/>
          <p:cNvPicPr/>
          <p:nvPr/>
        </p:nvPicPr>
        <p:blipFill>
          <a:blip r:embed="rId4"/>
          <a:srcRect t="1025" r="64771" b="24271"/>
          <a:stretch/>
        </p:blipFill>
        <p:spPr>
          <a:xfrm>
            <a:off x="6327720" y="4249080"/>
            <a:ext cx="2553840" cy="2172960"/>
          </a:xfrm>
          <a:prstGeom prst="rect">
            <a:avLst/>
          </a:prstGeom>
          <a:ln>
            <a:noFill/>
          </a:ln>
        </p:spPr>
      </p:pic>
      <p:pic>
        <p:nvPicPr>
          <p:cNvPr id="504" name="Picture 7"/>
          <p:cNvPicPr/>
          <p:nvPr/>
        </p:nvPicPr>
        <p:blipFill>
          <a:blip r:embed="rId5"/>
          <a:srcRect r="9272"/>
          <a:stretch/>
        </p:blipFill>
        <p:spPr>
          <a:xfrm>
            <a:off x="412200" y="4249080"/>
            <a:ext cx="2591640" cy="2208960"/>
          </a:xfrm>
          <a:prstGeom prst="rect">
            <a:avLst/>
          </a:prstGeom>
          <a:ln>
            <a:noFill/>
          </a:ln>
        </p:spPr>
      </p:pic>
    </p:spTree>
    <p:extLst>
      <p:ext uri="{BB962C8B-B14F-4D97-AF65-F5344CB8AC3E}">
        <p14:creationId xmlns:p14="http://schemas.microsoft.com/office/powerpoint/2010/main" val="5876940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01"/>
                                        </p:tgtEl>
                                        <p:attrNameLst>
                                          <p:attrName>style.visibility</p:attrName>
                                        </p:attrNameLst>
                                      </p:cBhvr>
                                      <p:to>
                                        <p:strVal val="visible"/>
                                      </p:to>
                                    </p:set>
                                    <p:animEffect transition="in" filter="fade">
                                      <p:cBhvr additive="repl">
                                        <p:cTn id="7" dur="500"/>
                                        <p:tgtEl>
                                          <p:spTgt spid="50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04"/>
                                        </p:tgtEl>
                                        <p:attrNameLst>
                                          <p:attrName>style.visibility</p:attrName>
                                        </p:attrNameLst>
                                      </p:cBhvr>
                                      <p:to>
                                        <p:strVal val="visible"/>
                                      </p:to>
                                    </p:set>
                                    <p:animEffect transition="in" filter="fade">
                                      <p:cBhvr additive="repl">
                                        <p:cTn id="12" dur="500"/>
                                        <p:tgtEl>
                                          <p:spTgt spid="5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02"/>
                                        </p:tgtEl>
                                        <p:attrNameLst>
                                          <p:attrName>style.visibility</p:attrName>
                                        </p:attrNameLst>
                                      </p:cBhvr>
                                      <p:to>
                                        <p:strVal val="visible"/>
                                      </p:to>
                                    </p:set>
                                    <p:animEffect transition="in" filter="fade">
                                      <p:cBhvr additive="repl">
                                        <p:cTn id="17" dur="500"/>
                                        <p:tgtEl>
                                          <p:spTgt spid="5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03"/>
                                        </p:tgtEl>
                                        <p:attrNameLst>
                                          <p:attrName>style.visibility</p:attrName>
                                        </p:attrNameLst>
                                      </p:cBhvr>
                                      <p:to>
                                        <p:strVal val="visible"/>
                                      </p:to>
                                    </p:set>
                                    <p:animEffect transition="in" filter="fade">
                                      <p:cBhvr additive="repl">
                                        <p:cTn id="22" dur="5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Obstacle Sensor</a:t>
            </a:r>
            <a:endParaRPr lang="en-IN" sz="3400" b="0" strike="noStrike" spc="-1">
              <a:latin typeface="Arial"/>
            </a:endParaRPr>
          </a:p>
        </p:txBody>
      </p:sp>
      <p:sp>
        <p:nvSpPr>
          <p:cNvPr id="506" name="CustomShape 2"/>
          <p:cNvSpPr/>
          <p:nvPr/>
        </p:nvSpPr>
        <p:spPr>
          <a:xfrm>
            <a:off x="131040" y="863280"/>
            <a:ext cx="9205626"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Obstacle sensor is used for </a:t>
            </a:r>
            <a:r>
              <a:rPr lang="en-IN" sz="2800" b="1" strike="noStrike" spc="-1" dirty="0">
                <a:solidFill>
                  <a:srgbClr val="B84742"/>
                </a:solidFill>
                <a:latin typeface="Roboto Condensed"/>
              </a:rPr>
              <a:t>detection of obstacle</a:t>
            </a:r>
            <a:r>
              <a:rPr lang="en-IN" sz="2800" b="0" strike="noStrike" spc="-1" dirty="0">
                <a:solidFill>
                  <a:srgbClr val="212121"/>
                </a:solidFill>
                <a:latin typeface="Roboto Condensed"/>
              </a:rPr>
              <a:t>.</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It is a digital sensor, hence gives binary output ‘1’ or ‘0’.</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The </a:t>
            </a:r>
            <a:r>
              <a:rPr lang="en-IN" sz="2800" b="1" strike="noStrike" spc="-1" dirty="0">
                <a:solidFill>
                  <a:srgbClr val="B84742"/>
                </a:solidFill>
                <a:latin typeface="Roboto Condensed"/>
              </a:rPr>
              <a:t>range</a:t>
            </a:r>
            <a:r>
              <a:rPr lang="en-IN" sz="2800" b="0" strike="noStrike" spc="-1" dirty="0">
                <a:solidFill>
                  <a:srgbClr val="212121"/>
                </a:solidFill>
                <a:latin typeface="Roboto Condensed"/>
              </a:rPr>
              <a:t> for detection of obstacle can be changed by </a:t>
            </a:r>
            <a:r>
              <a:rPr lang="en-IN" sz="2800" b="1" strike="noStrike" spc="-1" dirty="0">
                <a:solidFill>
                  <a:srgbClr val="1D6FA9"/>
                </a:solidFill>
                <a:latin typeface="Roboto Condensed"/>
              </a:rPr>
              <a:t>potentiometer </a:t>
            </a:r>
            <a:r>
              <a:rPr lang="en-IN" sz="2800" b="0" strike="noStrike" spc="-1" dirty="0">
                <a:solidFill>
                  <a:srgbClr val="212121"/>
                </a:solidFill>
                <a:latin typeface="Roboto Condensed"/>
              </a:rPr>
              <a:t>given.</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Pin-out </a:t>
            </a:r>
            <a:r>
              <a:rPr lang="en-IN" sz="2800" spc="-1" dirty="0">
                <a:solidFill>
                  <a:srgbClr val="212121"/>
                </a:solidFill>
                <a:latin typeface="Roboto Condensed"/>
              </a:rPr>
              <a:t>:</a:t>
            </a:r>
            <a:endParaRPr lang="en-IN" sz="2800" b="0" strike="noStrike" spc="-1" dirty="0">
              <a:latin typeface="Arial"/>
            </a:endParaRPr>
          </a:p>
          <a:p>
            <a:pPr marL="915120" lvl="1" indent="-457200" algn="just">
              <a:lnSpc>
                <a:spcPct val="90000"/>
              </a:lnSpc>
              <a:spcBef>
                <a:spcPts val="499"/>
              </a:spcBef>
              <a:buClr>
                <a:srgbClr val="B84742"/>
              </a:buClr>
              <a:buFont typeface="Wingdings" panose="05000000000000000000" pitchFamily="2" charset="2"/>
              <a:buChar char="v"/>
            </a:pPr>
            <a:r>
              <a:rPr lang="en-IN" sz="2800" b="0" strike="noStrike" spc="-1" dirty="0" err="1">
                <a:solidFill>
                  <a:srgbClr val="212121"/>
                </a:solidFill>
                <a:latin typeface="Roboto Condensed"/>
              </a:rPr>
              <a:t>Vcc</a:t>
            </a:r>
            <a:r>
              <a:rPr lang="en-IN" sz="2800" b="0" strike="noStrike" spc="-1" dirty="0">
                <a:solidFill>
                  <a:srgbClr val="212121"/>
                </a:solidFill>
                <a:latin typeface="Roboto Condensed"/>
              </a:rPr>
              <a:t> – Connected to 5V</a:t>
            </a:r>
            <a:endParaRPr lang="en-IN" sz="2800" b="0" strike="noStrike" spc="-1" dirty="0">
              <a:latin typeface="Arial"/>
            </a:endParaRPr>
          </a:p>
          <a:p>
            <a:pPr marL="915120" lvl="1" indent="-457200" algn="just">
              <a:lnSpc>
                <a:spcPct val="90000"/>
              </a:lnSpc>
              <a:spcBef>
                <a:spcPts val="499"/>
              </a:spcBef>
              <a:buClr>
                <a:srgbClr val="B84742"/>
              </a:buClr>
              <a:buFont typeface="Wingdings" panose="05000000000000000000" pitchFamily="2" charset="2"/>
              <a:buChar char="v"/>
            </a:pPr>
            <a:r>
              <a:rPr lang="en-IN" sz="2800" b="0" strike="noStrike" spc="-1" dirty="0" err="1">
                <a:solidFill>
                  <a:srgbClr val="212121"/>
                </a:solidFill>
                <a:latin typeface="Roboto Condensed"/>
              </a:rPr>
              <a:t>Gnd</a:t>
            </a:r>
            <a:r>
              <a:rPr lang="en-IN" sz="2800" b="0" strike="noStrike" spc="-1" dirty="0">
                <a:solidFill>
                  <a:srgbClr val="212121"/>
                </a:solidFill>
                <a:latin typeface="Roboto Condensed"/>
              </a:rPr>
              <a:t> – Connected to ground </a:t>
            </a:r>
          </a:p>
          <a:p>
            <a:pPr marL="915120" lvl="1" indent="-457200" algn="just">
              <a:lnSpc>
                <a:spcPct val="90000"/>
              </a:lnSpc>
              <a:spcBef>
                <a:spcPts val="499"/>
              </a:spcBef>
              <a:buClr>
                <a:srgbClr val="B84742"/>
              </a:buClr>
              <a:buFont typeface="Wingdings" panose="05000000000000000000" pitchFamily="2" charset="2"/>
              <a:buChar char="v"/>
            </a:pPr>
            <a:r>
              <a:rPr lang="en-IN" sz="2800" spc="-1" dirty="0">
                <a:solidFill>
                  <a:srgbClr val="212121"/>
                </a:solidFill>
                <a:latin typeface="Roboto Condensed"/>
              </a:rPr>
              <a:t>Out  -  Output pin (Digital)</a:t>
            </a:r>
            <a:r>
              <a:rPr lang="en-IN" sz="2800" b="0" strike="noStrike" spc="-1" dirty="0">
                <a:solidFill>
                  <a:srgbClr val="212121"/>
                </a:solidFill>
                <a:latin typeface="Roboto Condensed"/>
              </a:rPr>
              <a:t> </a:t>
            </a:r>
            <a:endParaRPr lang="en-IN" sz="2800" b="0" strike="noStrike" spc="-1" dirty="0">
              <a:latin typeface="Arial"/>
            </a:endParaRPr>
          </a:p>
        </p:txBody>
      </p:sp>
      <p:pic>
        <p:nvPicPr>
          <p:cNvPr id="1026" name="Picture 2" descr="IR Sensor Module Pinout"/>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29310"/>
          <a:stretch/>
        </p:blipFill>
        <p:spPr bwMode="auto">
          <a:xfrm>
            <a:off x="4836506" y="4048763"/>
            <a:ext cx="4665990" cy="21241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p:nvPr/>
        </p:nvPicPr>
        <p:blipFill>
          <a:blip r:embed="rId3">
            <a:clrChange>
              <a:clrFrom>
                <a:srgbClr val="FFFFFF"/>
              </a:clrFrom>
              <a:clrTo>
                <a:srgbClr val="FFFFFF">
                  <a:alpha val="0"/>
                </a:srgbClr>
              </a:clrTo>
            </a:clrChange>
          </a:blip>
          <a:srcRect l="3354" r="7573"/>
          <a:stretch/>
        </p:blipFill>
        <p:spPr>
          <a:xfrm rot="16200000">
            <a:off x="8458340" y="1920625"/>
            <a:ext cx="4400203" cy="1980233"/>
          </a:xfrm>
          <a:prstGeom prst="rect">
            <a:avLst/>
          </a:prstGeom>
          <a:ln>
            <a:noFill/>
          </a:ln>
        </p:spPr>
      </p:pic>
      <p:sp>
        <p:nvSpPr>
          <p:cNvPr id="9" name="CustomShape 3"/>
          <p:cNvSpPr/>
          <p:nvPr/>
        </p:nvSpPr>
        <p:spPr>
          <a:xfrm>
            <a:off x="10612647" y="2645122"/>
            <a:ext cx="704252" cy="764803"/>
          </a:xfrm>
          <a:prstGeom prst="rect">
            <a:avLst/>
          </a:prstGeom>
          <a:noFill/>
          <a:ln>
            <a:round/>
          </a:ln>
        </p:spPr>
        <p:style>
          <a:lnRef idx="2">
            <a:schemeClr val="accent6"/>
          </a:lnRef>
          <a:fillRef idx="1">
            <a:schemeClr val="lt1"/>
          </a:fillRef>
          <a:effectRef idx="0">
            <a:schemeClr val="accent6"/>
          </a:effectRef>
          <a:fontRef idx="minor"/>
        </p:style>
      </p:sp>
      <p:sp>
        <p:nvSpPr>
          <p:cNvPr id="10" name="CustomShape 4"/>
          <p:cNvSpPr/>
          <p:nvPr/>
        </p:nvSpPr>
        <p:spPr>
          <a:xfrm>
            <a:off x="11311181" y="2947849"/>
            <a:ext cx="387539" cy="159347"/>
          </a:xfrm>
          <a:prstGeom prst="leftArrow">
            <a:avLst>
              <a:gd name="adj1" fmla="val 50000"/>
              <a:gd name="adj2" fmla="val 50000"/>
            </a:avLst>
          </a:prstGeom>
          <a:solidFill>
            <a:schemeClr val="accent6"/>
          </a:solidFill>
          <a:ln>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190807959"/>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06">
                                            <p:txEl>
                                              <p:pRg st="0" end="0"/>
                                            </p:txEl>
                                          </p:spTgt>
                                        </p:tgtEl>
                                        <p:attrNameLst>
                                          <p:attrName>style.visibility</p:attrName>
                                        </p:attrNameLst>
                                      </p:cBhvr>
                                      <p:to>
                                        <p:strVal val="visible"/>
                                      </p:to>
                                    </p:set>
                                    <p:animEffect transition="in" filter="fade">
                                      <p:cBhvr additive="repl">
                                        <p:cTn id="7" dur="500"/>
                                        <p:tgtEl>
                                          <p:spTgt spid="506">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additive="repl">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506">
                                            <p:txEl>
                                              <p:pRg st="1" end="1"/>
                                            </p:txEl>
                                          </p:spTgt>
                                        </p:tgtEl>
                                        <p:attrNameLst>
                                          <p:attrName>style.visibility</p:attrName>
                                        </p:attrNameLst>
                                      </p:cBhvr>
                                      <p:to>
                                        <p:strVal val="visible"/>
                                      </p:to>
                                    </p:set>
                                    <p:animEffect transition="in" filter="fade">
                                      <p:cBhvr additive="repl">
                                        <p:cTn id="15" dur="500"/>
                                        <p:tgtEl>
                                          <p:spTgt spid="50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506">
                                            <p:txEl>
                                              <p:pRg st="2" end="2"/>
                                            </p:txEl>
                                          </p:spTgt>
                                        </p:tgtEl>
                                        <p:attrNameLst>
                                          <p:attrName>style.visibility</p:attrName>
                                        </p:attrNameLst>
                                      </p:cBhvr>
                                      <p:to>
                                        <p:strVal val="visible"/>
                                      </p:to>
                                    </p:set>
                                    <p:animEffect transition="in" filter="fade">
                                      <p:cBhvr additive="repl">
                                        <p:cTn id="20" dur="500"/>
                                        <p:tgtEl>
                                          <p:spTgt spid="506">
                                            <p:txEl>
                                              <p:pRg st="2" end="2"/>
                                            </p:txEl>
                                          </p:spTgt>
                                        </p:tgtEl>
                                      </p:cBhvr>
                                    </p:animEffect>
                                  </p:childTnLst>
                                </p:cTn>
                              </p:par>
                              <p:par>
                                <p:cTn id="21" presetID="10" presetClass="entr"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additive="repl">
                                        <p:cTn id="23" dur="500"/>
                                        <p:tgtEl>
                                          <p:spTgt spid="9"/>
                                        </p:tgtEl>
                                      </p:cBhvr>
                                    </p:animEffect>
                                  </p:childTnLst>
                                </p:cTn>
                              </p:par>
                              <p:par>
                                <p:cTn id="24" presetID="10" presetClass="entr"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additive="repl">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fill="hold" nodeType="clickEffect">
                                  <p:stCondLst>
                                    <p:cond delay="0"/>
                                  </p:stCondLst>
                                  <p:childTnLst>
                                    <p:set>
                                      <p:cBhvr>
                                        <p:cTn id="30" dur="1" fill="hold">
                                          <p:stCondLst>
                                            <p:cond delay="0"/>
                                          </p:stCondLst>
                                        </p:cTn>
                                        <p:tgtEl>
                                          <p:spTgt spid="506">
                                            <p:txEl>
                                              <p:pRg st="3" end="3"/>
                                            </p:txEl>
                                          </p:spTgt>
                                        </p:tgtEl>
                                        <p:attrNameLst>
                                          <p:attrName>style.visibility</p:attrName>
                                        </p:attrNameLst>
                                      </p:cBhvr>
                                      <p:to>
                                        <p:strVal val="visible"/>
                                      </p:to>
                                    </p:set>
                                    <p:animEffect transition="in" filter="fade">
                                      <p:cBhvr additive="repl">
                                        <p:cTn id="31" dur="500"/>
                                        <p:tgtEl>
                                          <p:spTgt spid="506">
                                            <p:txEl>
                                              <p:pRg st="3" end="3"/>
                                            </p:txEl>
                                          </p:spTgt>
                                        </p:tgtEl>
                                      </p:cBhvr>
                                    </p:animEffect>
                                  </p:childTnLst>
                                </p:cTn>
                              </p:par>
                              <p:par>
                                <p:cTn id="32" presetID="10" presetClass="entr" fill="hold" nodeType="withEffect">
                                  <p:stCondLst>
                                    <p:cond delay="0"/>
                                  </p:stCondLst>
                                  <p:childTnLst>
                                    <p:set>
                                      <p:cBhvr>
                                        <p:cTn id="33" dur="1" fill="hold">
                                          <p:stCondLst>
                                            <p:cond delay="0"/>
                                          </p:stCondLst>
                                        </p:cTn>
                                        <p:tgtEl>
                                          <p:spTgt spid="506">
                                            <p:txEl>
                                              <p:pRg st="4" end="4"/>
                                            </p:txEl>
                                          </p:spTgt>
                                        </p:tgtEl>
                                        <p:attrNameLst>
                                          <p:attrName>style.visibility</p:attrName>
                                        </p:attrNameLst>
                                      </p:cBhvr>
                                      <p:to>
                                        <p:strVal val="visible"/>
                                      </p:to>
                                    </p:set>
                                    <p:animEffect transition="in" filter="fade">
                                      <p:cBhvr additive="repl">
                                        <p:cTn id="34" dur="500"/>
                                        <p:tgtEl>
                                          <p:spTgt spid="506">
                                            <p:txEl>
                                              <p:pRg st="4" end="4"/>
                                            </p:txEl>
                                          </p:spTgt>
                                        </p:tgtEl>
                                      </p:cBhvr>
                                    </p:animEffect>
                                  </p:childTnLst>
                                </p:cTn>
                              </p:par>
                              <p:par>
                                <p:cTn id="35" presetID="10" presetClass="entr" fill="hold" nodeType="withEffect">
                                  <p:stCondLst>
                                    <p:cond delay="0"/>
                                  </p:stCondLst>
                                  <p:childTnLst>
                                    <p:set>
                                      <p:cBhvr>
                                        <p:cTn id="36" dur="1" fill="hold">
                                          <p:stCondLst>
                                            <p:cond delay="0"/>
                                          </p:stCondLst>
                                        </p:cTn>
                                        <p:tgtEl>
                                          <p:spTgt spid="506">
                                            <p:txEl>
                                              <p:pRg st="5" end="5"/>
                                            </p:txEl>
                                          </p:spTgt>
                                        </p:tgtEl>
                                        <p:attrNameLst>
                                          <p:attrName>style.visibility</p:attrName>
                                        </p:attrNameLst>
                                      </p:cBhvr>
                                      <p:to>
                                        <p:strVal val="visible"/>
                                      </p:to>
                                    </p:set>
                                    <p:animEffect transition="in" filter="fade">
                                      <p:cBhvr additive="repl">
                                        <p:cTn id="37" dur="500"/>
                                        <p:tgtEl>
                                          <p:spTgt spid="506">
                                            <p:txEl>
                                              <p:pRg st="5" end="5"/>
                                            </p:txEl>
                                          </p:spTgt>
                                        </p:tgtEl>
                                      </p:cBhvr>
                                    </p:animEffect>
                                  </p:childTnLst>
                                </p:cTn>
                              </p:par>
                              <p:par>
                                <p:cTn id="38" presetID="10" presetClass="entr" fill="hold" nodeType="withEffect">
                                  <p:stCondLst>
                                    <p:cond delay="0"/>
                                  </p:stCondLst>
                                  <p:childTnLst>
                                    <p:set>
                                      <p:cBhvr>
                                        <p:cTn id="39" dur="1" fill="hold">
                                          <p:stCondLst>
                                            <p:cond delay="0"/>
                                          </p:stCondLst>
                                        </p:cTn>
                                        <p:tgtEl>
                                          <p:spTgt spid="506">
                                            <p:txEl>
                                              <p:pRg st="6" end="6"/>
                                            </p:txEl>
                                          </p:spTgt>
                                        </p:tgtEl>
                                        <p:attrNameLst>
                                          <p:attrName>style.visibility</p:attrName>
                                        </p:attrNameLst>
                                      </p:cBhvr>
                                      <p:to>
                                        <p:strVal val="visible"/>
                                      </p:to>
                                    </p:set>
                                    <p:animEffect transition="in" filter="fade">
                                      <p:cBhvr additive="repl">
                                        <p:cTn id="40" dur="500"/>
                                        <p:tgtEl>
                                          <p:spTgt spid="506">
                                            <p:txEl>
                                              <p:pRg st="6" end="6"/>
                                            </p:txEl>
                                          </p:spTgt>
                                        </p:tgtEl>
                                      </p:cBhvr>
                                    </p:animEffect>
                                  </p:childTnLst>
                                </p:cTn>
                              </p:par>
                              <p:par>
                                <p:cTn id="41" presetID="1"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Obstacle Sensor – Working principle</a:t>
            </a:r>
            <a:endParaRPr lang="en-IN" sz="3400" b="0" strike="noStrike" spc="-1">
              <a:latin typeface="Arial"/>
            </a:endParaRPr>
          </a:p>
        </p:txBody>
      </p:sp>
      <p:sp>
        <p:nvSpPr>
          <p:cNvPr id="511"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620" indent="-342900" algn="just">
              <a:lnSpc>
                <a:spcPct val="90000"/>
              </a:lnSpc>
              <a:spcBef>
                <a:spcPts val="1001"/>
              </a:spcBef>
              <a:buClr>
                <a:srgbClr val="B84742"/>
              </a:buClr>
              <a:buFont typeface="Wingdings" panose="05000000000000000000" pitchFamily="2" charset="2"/>
              <a:buChar char="§"/>
            </a:pPr>
            <a:r>
              <a:rPr lang="en-IN" sz="2400" b="0" strike="noStrike" spc="-1" dirty="0">
                <a:solidFill>
                  <a:srgbClr val="212121"/>
                </a:solidFill>
                <a:latin typeface="Roboto Condensed"/>
              </a:rPr>
              <a:t>IR emitter transmits IR signals and IR receiver receives those signals from reflection.</a:t>
            </a:r>
            <a:endParaRPr lang="en-IN" sz="2400" b="0" strike="noStrike" spc="-1" dirty="0">
              <a:latin typeface="Arial"/>
            </a:endParaRPr>
          </a:p>
          <a:p>
            <a:pPr marL="343620" indent="-342900" algn="just">
              <a:lnSpc>
                <a:spcPct val="90000"/>
              </a:lnSpc>
              <a:spcBef>
                <a:spcPts val="1001"/>
              </a:spcBef>
              <a:buClr>
                <a:srgbClr val="B84742"/>
              </a:buClr>
              <a:buFont typeface="Wingdings" panose="05000000000000000000" pitchFamily="2" charset="2"/>
              <a:buChar char="§"/>
            </a:pPr>
            <a:r>
              <a:rPr lang="en-IN" sz="2400" b="0" strike="noStrike" spc="-1" dirty="0">
                <a:solidFill>
                  <a:srgbClr val="212121"/>
                </a:solidFill>
                <a:latin typeface="Roboto Condensed"/>
              </a:rPr>
              <a:t>If the obstacle is present then the transmitted signals are </a:t>
            </a:r>
            <a:r>
              <a:rPr lang="en-IN" sz="2400" b="1" strike="noStrike" spc="-1" dirty="0">
                <a:solidFill>
                  <a:srgbClr val="1D6FA9"/>
                </a:solidFill>
                <a:latin typeface="Roboto Condensed"/>
              </a:rPr>
              <a:t>reflected</a:t>
            </a:r>
            <a:r>
              <a:rPr lang="en-IN" sz="2400" b="0" strike="noStrike" spc="-1" dirty="0">
                <a:solidFill>
                  <a:srgbClr val="212121"/>
                </a:solidFill>
                <a:latin typeface="Roboto Condensed"/>
              </a:rPr>
              <a:t> back by obstacle and if they have amplitude greater then threshold the output signal will be </a:t>
            </a:r>
            <a:r>
              <a:rPr lang="en-IN" sz="2400" b="1" strike="noStrike" spc="-1" dirty="0">
                <a:solidFill>
                  <a:srgbClr val="B84742"/>
                </a:solidFill>
                <a:latin typeface="Roboto Condensed"/>
              </a:rPr>
              <a:t>‘0’</a:t>
            </a:r>
            <a:r>
              <a:rPr lang="en-IN" sz="2400" b="0" strike="noStrike" spc="-1" dirty="0">
                <a:solidFill>
                  <a:srgbClr val="212121"/>
                </a:solidFill>
                <a:latin typeface="Roboto Condensed"/>
              </a:rPr>
              <a:t>.</a:t>
            </a:r>
            <a:endParaRPr lang="en-IN" sz="2400" b="0" strike="noStrike" spc="-1" dirty="0">
              <a:latin typeface="Arial"/>
            </a:endParaRPr>
          </a:p>
          <a:p>
            <a:pPr marL="343620" indent="-342900" algn="just">
              <a:lnSpc>
                <a:spcPct val="90000"/>
              </a:lnSpc>
              <a:spcBef>
                <a:spcPts val="1001"/>
              </a:spcBef>
              <a:buClr>
                <a:srgbClr val="B84742"/>
              </a:buClr>
              <a:buFont typeface="Wingdings" panose="05000000000000000000" pitchFamily="2" charset="2"/>
              <a:buChar char="§"/>
            </a:pPr>
            <a:r>
              <a:rPr lang="en-IN" sz="2400" b="0" strike="noStrike" spc="-1" dirty="0">
                <a:solidFill>
                  <a:srgbClr val="212121"/>
                </a:solidFill>
                <a:latin typeface="Roboto Condensed"/>
              </a:rPr>
              <a:t>If the obstacle is not present then the transmitted signals are </a:t>
            </a:r>
            <a:r>
              <a:rPr lang="en-IN" sz="2400" b="1" strike="noStrike" spc="-1" dirty="0">
                <a:solidFill>
                  <a:srgbClr val="1D6FA9"/>
                </a:solidFill>
                <a:latin typeface="Roboto Condensed"/>
              </a:rPr>
              <a:t>not reflected</a:t>
            </a:r>
            <a:r>
              <a:rPr lang="en-IN" sz="2400" b="0" strike="noStrike" spc="-1" dirty="0">
                <a:solidFill>
                  <a:srgbClr val="212121"/>
                </a:solidFill>
                <a:latin typeface="Roboto Condensed"/>
              </a:rPr>
              <a:t> and the output signal will be </a:t>
            </a:r>
            <a:r>
              <a:rPr lang="en-IN" sz="2400" b="1" strike="noStrike" spc="-1" dirty="0">
                <a:solidFill>
                  <a:srgbClr val="B84742"/>
                </a:solidFill>
                <a:latin typeface="Roboto Condensed"/>
              </a:rPr>
              <a:t>‘1’</a:t>
            </a:r>
            <a:r>
              <a:rPr lang="en-IN" sz="2400" b="0" strike="noStrike" spc="-1" dirty="0">
                <a:solidFill>
                  <a:srgbClr val="212121"/>
                </a:solidFill>
                <a:latin typeface="Roboto Condensed"/>
              </a:rPr>
              <a:t>.</a:t>
            </a:r>
            <a:endParaRPr lang="en-IN" sz="2400" b="0" strike="noStrike" spc="-1" dirty="0">
              <a:latin typeface="Arial"/>
            </a:endParaRPr>
          </a:p>
        </p:txBody>
      </p:sp>
      <p:pic>
        <p:nvPicPr>
          <p:cNvPr id="512" name="Picture 2"/>
          <p:cNvPicPr/>
          <p:nvPr/>
        </p:nvPicPr>
        <p:blipFill>
          <a:blip r:embed="rId2"/>
          <a:stretch/>
        </p:blipFill>
        <p:spPr>
          <a:xfrm>
            <a:off x="569520" y="3374059"/>
            <a:ext cx="1571040" cy="1599480"/>
          </a:xfrm>
          <a:prstGeom prst="rect">
            <a:avLst/>
          </a:prstGeom>
          <a:ln>
            <a:noFill/>
          </a:ln>
        </p:spPr>
      </p:pic>
      <p:pic>
        <p:nvPicPr>
          <p:cNvPr id="513" name="Picture 4"/>
          <p:cNvPicPr/>
          <p:nvPr/>
        </p:nvPicPr>
        <p:blipFill>
          <a:blip r:embed="rId3"/>
          <a:srcRect l="3362" r="7577"/>
          <a:stretch/>
        </p:blipFill>
        <p:spPr>
          <a:xfrm rot="19366800">
            <a:off x="2250145" y="3574801"/>
            <a:ext cx="2066040" cy="1058040"/>
          </a:xfrm>
          <a:prstGeom prst="rect">
            <a:avLst/>
          </a:prstGeom>
          <a:ln>
            <a:noFill/>
          </a:ln>
        </p:spPr>
      </p:pic>
      <p:pic>
        <p:nvPicPr>
          <p:cNvPr id="514" name="Picture 6"/>
          <p:cNvPicPr/>
          <p:nvPr/>
        </p:nvPicPr>
        <p:blipFill>
          <a:blip r:embed="rId4"/>
          <a:stretch/>
        </p:blipFill>
        <p:spPr>
          <a:xfrm>
            <a:off x="5052693" y="3416719"/>
            <a:ext cx="882720" cy="1370880"/>
          </a:xfrm>
          <a:prstGeom prst="rect">
            <a:avLst/>
          </a:prstGeom>
          <a:ln>
            <a:noFill/>
          </a:ln>
        </p:spPr>
      </p:pic>
      <p:sp>
        <p:nvSpPr>
          <p:cNvPr id="515" name="CustomShape 3"/>
          <p:cNvSpPr/>
          <p:nvPr/>
        </p:nvSpPr>
        <p:spPr>
          <a:xfrm>
            <a:off x="1652400" y="4102159"/>
            <a:ext cx="926640" cy="118440"/>
          </a:xfrm>
          <a:prstGeom prst="rightArrow">
            <a:avLst>
              <a:gd name="adj1" fmla="val 50000"/>
              <a:gd name="adj2" fmla="val 50000"/>
            </a:avLst>
          </a:prstGeom>
          <a:solidFill>
            <a:schemeClr val="accent6"/>
          </a:solidFill>
          <a:ln>
            <a:round/>
          </a:ln>
        </p:spPr>
        <p:style>
          <a:lnRef idx="2">
            <a:schemeClr val="accent1">
              <a:shade val="50000"/>
            </a:schemeClr>
          </a:lnRef>
          <a:fillRef idx="1">
            <a:schemeClr val="accent1"/>
          </a:fillRef>
          <a:effectRef idx="0">
            <a:schemeClr val="accent1"/>
          </a:effectRef>
          <a:fontRef idx="minor"/>
        </p:style>
      </p:sp>
      <p:sp>
        <p:nvSpPr>
          <p:cNvPr id="516" name="CustomShape 4"/>
          <p:cNvSpPr/>
          <p:nvPr/>
        </p:nvSpPr>
        <p:spPr>
          <a:xfrm>
            <a:off x="3770785" y="4219340"/>
            <a:ext cx="926640" cy="118440"/>
          </a:xfrm>
          <a:prstGeom prst="rightArrow">
            <a:avLst>
              <a:gd name="adj1" fmla="val 50000"/>
              <a:gd name="adj2" fmla="val 50000"/>
            </a:avLst>
          </a:prstGeom>
          <a:solidFill>
            <a:schemeClr val="accent6"/>
          </a:solidFill>
          <a:ln>
            <a:round/>
          </a:ln>
        </p:spPr>
        <p:style>
          <a:lnRef idx="2">
            <a:schemeClr val="accent1">
              <a:shade val="50000"/>
            </a:schemeClr>
          </a:lnRef>
          <a:fillRef idx="1">
            <a:schemeClr val="accent1"/>
          </a:fillRef>
          <a:effectRef idx="0">
            <a:schemeClr val="accent1"/>
          </a:effectRef>
          <a:fontRef idx="minor"/>
        </p:style>
      </p:sp>
      <p:sp>
        <p:nvSpPr>
          <p:cNvPr id="517" name="CustomShape 5"/>
          <p:cNvSpPr/>
          <p:nvPr/>
        </p:nvSpPr>
        <p:spPr>
          <a:xfrm>
            <a:off x="131040" y="5058139"/>
            <a:ext cx="24483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ea typeface="DejaVu Sans"/>
              </a:rPr>
              <a:t>Obstacle in the way</a:t>
            </a:r>
            <a:endParaRPr lang="en-IN" sz="1800" b="0" strike="noStrike" spc="-1">
              <a:latin typeface="Arial"/>
            </a:endParaRPr>
          </a:p>
        </p:txBody>
      </p:sp>
      <p:sp>
        <p:nvSpPr>
          <p:cNvPr id="518" name="CustomShape 6"/>
          <p:cNvSpPr/>
          <p:nvPr/>
        </p:nvSpPr>
        <p:spPr>
          <a:xfrm>
            <a:off x="2402112" y="5082896"/>
            <a:ext cx="23371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a:solidFill>
                  <a:srgbClr val="212121"/>
                </a:solidFill>
                <a:latin typeface="Roboto Condensed"/>
                <a:ea typeface="DejaVu Sans"/>
              </a:rPr>
              <a:t>Obstacle IR Sensor</a:t>
            </a:r>
            <a:endParaRPr lang="en-IN" sz="1800" b="0" strike="noStrike" spc="-1" dirty="0">
              <a:latin typeface="Arial"/>
            </a:endParaRPr>
          </a:p>
        </p:txBody>
      </p:sp>
      <p:sp>
        <p:nvSpPr>
          <p:cNvPr id="519" name="CustomShape 7"/>
          <p:cNvSpPr/>
          <p:nvPr/>
        </p:nvSpPr>
        <p:spPr>
          <a:xfrm>
            <a:off x="4876054" y="5058139"/>
            <a:ext cx="179028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a:solidFill>
                  <a:srgbClr val="212121"/>
                </a:solidFill>
                <a:latin typeface="Roboto Condensed"/>
                <a:ea typeface="DejaVu Sans"/>
              </a:rPr>
              <a:t>Digital Output</a:t>
            </a:r>
            <a:endParaRPr lang="en-IN" sz="1800" b="0" strike="noStrike" spc="-1" dirty="0">
              <a:latin typeface="Arial"/>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8684" y="3132670"/>
            <a:ext cx="4980496" cy="3320330"/>
          </a:xfrm>
          <a:prstGeom prst="rect">
            <a:avLst/>
          </a:prstGeom>
        </p:spPr>
      </p:pic>
    </p:spTree>
    <p:extLst>
      <p:ext uri="{BB962C8B-B14F-4D97-AF65-F5344CB8AC3E}">
        <p14:creationId xmlns:p14="http://schemas.microsoft.com/office/powerpoint/2010/main" val="93523804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11">
                                            <p:txEl>
                                              <p:pRg st="0" end="0"/>
                                            </p:txEl>
                                          </p:spTgt>
                                        </p:tgtEl>
                                        <p:attrNameLst>
                                          <p:attrName>style.visibility</p:attrName>
                                        </p:attrNameLst>
                                      </p:cBhvr>
                                      <p:to>
                                        <p:strVal val="visible"/>
                                      </p:to>
                                    </p:set>
                                    <p:animEffect transition="in" filter="fade">
                                      <p:cBhvr additive="repl">
                                        <p:cTn id="7" dur="500"/>
                                        <p:tgtEl>
                                          <p:spTgt spid="5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11">
                                            <p:txEl>
                                              <p:pRg st="1" end="1"/>
                                            </p:txEl>
                                          </p:spTgt>
                                        </p:tgtEl>
                                        <p:attrNameLst>
                                          <p:attrName>style.visibility</p:attrName>
                                        </p:attrNameLst>
                                      </p:cBhvr>
                                      <p:to>
                                        <p:strVal val="visible"/>
                                      </p:to>
                                    </p:set>
                                    <p:animEffect transition="in" filter="fade">
                                      <p:cBhvr additive="repl">
                                        <p:cTn id="12" dur="500"/>
                                        <p:tgtEl>
                                          <p:spTgt spid="5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12"/>
                                        </p:tgtEl>
                                        <p:attrNameLst>
                                          <p:attrName>style.visibility</p:attrName>
                                        </p:attrNameLst>
                                      </p:cBhvr>
                                      <p:to>
                                        <p:strVal val="visible"/>
                                      </p:to>
                                    </p:set>
                                    <p:animEffect transition="in" filter="fade">
                                      <p:cBhvr additive="repl">
                                        <p:cTn id="17" dur="500"/>
                                        <p:tgtEl>
                                          <p:spTgt spid="512"/>
                                        </p:tgtEl>
                                      </p:cBhvr>
                                    </p:animEffect>
                                  </p:childTnLst>
                                </p:cTn>
                              </p:par>
                              <p:par>
                                <p:cTn id="18" presetID="10" presetClass="entr" fill="hold" nodeType="withEffect">
                                  <p:stCondLst>
                                    <p:cond delay="0"/>
                                  </p:stCondLst>
                                  <p:childTnLst>
                                    <p:set>
                                      <p:cBhvr>
                                        <p:cTn id="19" dur="1" fill="hold">
                                          <p:stCondLst>
                                            <p:cond delay="0"/>
                                          </p:stCondLst>
                                        </p:cTn>
                                        <p:tgtEl>
                                          <p:spTgt spid="517"/>
                                        </p:tgtEl>
                                        <p:attrNameLst>
                                          <p:attrName>style.visibility</p:attrName>
                                        </p:attrNameLst>
                                      </p:cBhvr>
                                      <p:to>
                                        <p:strVal val="visible"/>
                                      </p:to>
                                    </p:set>
                                    <p:animEffect transition="in" filter="fade">
                                      <p:cBhvr additive="repl">
                                        <p:cTn id="20" dur="500"/>
                                        <p:tgtEl>
                                          <p:spTgt spid="517"/>
                                        </p:tgtEl>
                                      </p:cBhvr>
                                    </p:animEffect>
                                  </p:childTnLst>
                                </p:cTn>
                              </p:par>
                              <p:par>
                                <p:cTn id="21" presetID="10" presetClass="entr" fill="hold" nodeType="withEffect">
                                  <p:stCondLst>
                                    <p:cond delay="0"/>
                                  </p:stCondLst>
                                  <p:childTnLst>
                                    <p:set>
                                      <p:cBhvr>
                                        <p:cTn id="22" dur="1" fill="hold">
                                          <p:stCondLst>
                                            <p:cond delay="0"/>
                                          </p:stCondLst>
                                        </p:cTn>
                                        <p:tgtEl>
                                          <p:spTgt spid="515"/>
                                        </p:tgtEl>
                                        <p:attrNameLst>
                                          <p:attrName>style.visibility</p:attrName>
                                        </p:attrNameLst>
                                      </p:cBhvr>
                                      <p:to>
                                        <p:strVal val="visible"/>
                                      </p:to>
                                    </p:set>
                                    <p:animEffect transition="in" filter="fade">
                                      <p:cBhvr additive="repl">
                                        <p:cTn id="23" dur="500"/>
                                        <p:tgtEl>
                                          <p:spTgt spid="5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513"/>
                                        </p:tgtEl>
                                        <p:attrNameLst>
                                          <p:attrName>style.visibility</p:attrName>
                                        </p:attrNameLst>
                                      </p:cBhvr>
                                      <p:to>
                                        <p:strVal val="visible"/>
                                      </p:to>
                                    </p:set>
                                    <p:animEffect transition="in" filter="fade">
                                      <p:cBhvr additive="repl">
                                        <p:cTn id="28" dur="500"/>
                                        <p:tgtEl>
                                          <p:spTgt spid="513"/>
                                        </p:tgtEl>
                                      </p:cBhvr>
                                    </p:animEffect>
                                  </p:childTnLst>
                                </p:cTn>
                              </p:par>
                              <p:par>
                                <p:cTn id="29" presetID="10" presetClass="entr" fill="hold" nodeType="withEffect">
                                  <p:stCondLst>
                                    <p:cond delay="0"/>
                                  </p:stCondLst>
                                  <p:childTnLst>
                                    <p:set>
                                      <p:cBhvr>
                                        <p:cTn id="30" dur="1" fill="hold">
                                          <p:stCondLst>
                                            <p:cond delay="0"/>
                                          </p:stCondLst>
                                        </p:cTn>
                                        <p:tgtEl>
                                          <p:spTgt spid="518"/>
                                        </p:tgtEl>
                                        <p:attrNameLst>
                                          <p:attrName>style.visibility</p:attrName>
                                        </p:attrNameLst>
                                      </p:cBhvr>
                                      <p:to>
                                        <p:strVal val="visible"/>
                                      </p:to>
                                    </p:set>
                                    <p:animEffect transition="in" filter="fade">
                                      <p:cBhvr additive="repl">
                                        <p:cTn id="31" dur="500"/>
                                        <p:tgtEl>
                                          <p:spTgt spid="5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511">
                                            <p:txEl>
                                              <p:pRg st="2" end="2"/>
                                            </p:txEl>
                                          </p:spTgt>
                                        </p:tgtEl>
                                        <p:attrNameLst>
                                          <p:attrName>style.visibility</p:attrName>
                                        </p:attrNameLst>
                                      </p:cBhvr>
                                      <p:to>
                                        <p:strVal val="visible"/>
                                      </p:to>
                                    </p:set>
                                    <p:animEffect transition="in" filter="fade">
                                      <p:cBhvr additive="repl">
                                        <p:cTn id="36" dur="500"/>
                                        <p:tgtEl>
                                          <p:spTgt spid="51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nodeType="clickEffect">
                                  <p:stCondLst>
                                    <p:cond delay="0"/>
                                  </p:stCondLst>
                                  <p:childTnLst>
                                    <p:set>
                                      <p:cBhvr>
                                        <p:cTn id="40" dur="1" fill="hold">
                                          <p:stCondLst>
                                            <p:cond delay="0"/>
                                          </p:stCondLst>
                                        </p:cTn>
                                        <p:tgtEl>
                                          <p:spTgt spid="516"/>
                                        </p:tgtEl>
                                        <p:attrNameLst>
                                          <p:attrName>style.visibility</p:attrName>
                                        </p:attrNameLst>
                                      </p:cBhvr>
                                      <p:to>
                                        <p:strVal val="visible"/>
                                      </p:to>
                                    </p:set>
                                    <p:animEffect transition="in" filter="fade">
                                      <p:cBhvr additive="repl">
                                        <p:cTn id="41" dur="500"/>
                                        <p:tgtEl>
                                          <p:spTgt spid="516"/>
                                        </p:tgtEl>
                                      </p:cBhvr>
                                    </p:animEffect>
                                  </p:childTnLst>
                                </p:cTn>
                              </p:par>
                              <p:par>
                                <p:cTn id="42" presetID="10" presetClass="entr" fill="hold" nodeType="withEffect">
                                  <p:stCondLst>
                                    <p:cond delay="0"/>
                                  </p:stCondLst>
                                  <p:childTnLst>
                                    <p:set>
                                      <p:cBhvr>
                                        <p:cTn id="43" dur="1" fill="hold">
                                          <p:stCondLst>
                                            <p:cond delay="0"/>
                                          </p:stCondLst>
                                        </p:cTn>
                                        <p:tgtEl>
                                          <p:spTgt spid="514"/>
                                        </p:tgtEl>
                                        <p:attrNameLst>
                                          <p:attrName>style.visibility</p:attrName>
                                        </p:attrNameLst>
                                      </p:cBhvr>
                                      <p:to>
                                        <p:strVal val="visible"/>
                                      </p:to>
                                    </p:set>
                                    <p:animEffect transition="in" filter="fade">
                                      <p:cBhvr additive="repl">
                                        <p:cTn id="44" dur="500"/>
                                        <p:tgtEl>
                                          <p:spTgt spid="514"/>
                                        </p:tgtEl>
                                      </p:cBhvr>
                                    </p:animEffect>
                                  </p:childTnLst>
                                </p:cTn>
                              </p:par>
                              <p:par>
                                <p:cTn id="45" presetID="10" presetClass="entr" fill="hold" nodeType="withEffect">
                                  <p:stCondLst>
                                    <p:cond delay="0"/>
                                  </p:stCondLst>
                                  <p:childTnLst>
                                    <p:set>
                                      <p:cBhvr>
                                        <p:cTn id="46" dur="1" fill="hold">
                                          <p:stCondLst>
                                            <p:cond delay="0"/>
                                          </p:stCondLst>
                                        </p:cTn>
                                        <p:tgtEl>
                                          <p:spTgt spid="519"/>
                                        </p:tgtEl>
                                        <p:attrNameLst>
                                          <p:attrName>style.visibility</p:attrName>
                                        </p:attrNameLst>
                                      </p:cBhvr>
                                      <p:to>
                                        <p:strVal val="visible"/>
                                      </p:to>
                                    </p:set>
                                    <p:animEffect transition="in" filter="fade">
                                      <p:cBhvr additive="repl">
                                        <p:cTn id="47" dur="500"/>
                                        <p:tgtEl>
                                          <p:spTgt spid="519"/>
                                        </p:tgtEl>
                                      </p:cBhvr>
                                    </p:animEffect>
                                  </p:childTnLst>
                                </p:cTn>
                              </p:par>
                              <p:par>
                                <p:cTn id="48" presetID="1"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Obstacle Sensor – Interfacing with Arduino</a:t>
            </a:r>
            <a:endParaRPr lang="en-IN" sz="3400" b="0" strike="noStrike" spc="-1">
              <a:latin typeface="Arial"/>
            </a:endParaRPr>
          </a:p>
        </p:txBody>
      </p:sp>
      <p:sp>
        <p:nvSpPr>
          <p:cNvPr id="521" name="CustomShape 2"/>
          <p:cNvSpPr/>
          <p:nvPr/>
        </p:nvSpPr>
        <p:spPr>
          <a:xfrm>
            <a:off x="145328" y="841500"/>
            <a:ext cx="526860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The interfacing of obstacle sensor with Arduino Uno is as shown in figure.</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Here, </a:t>
            </a:r>
            <a:r>
              <a:rPr lang="en-IN" sz="2800" b="0" strike="noStrike" spc="-1" dirty="0" err="1">
                <a:solidFill>
                  <a:srgbClr val="212121"/>
                </a:solidFill>
                <a:latin typeface="Roboto Condensed"/>
              </a:rPr>
              <a:t>Vcc</a:t>
            </a:r>
            <a:r>
              <a:rPr lang="en-IN" sz="2800" b="0" strike="noStrike" spc="-1" dirty="0">
                <a:solidFill>
                  <a:srgbClr val="212121"/>
                </a:solidFill>
                <a:latin typeface="Roboto Condensed"/>
              </a:rPr>
              <a:t> and </a:t>
            </a:r>
            <a:r>
              <a:rPr lang="en-IN" sz="2800" b="0" strike="noStrike" spc="-1" dirty="0" err="1">
                <a:solidFill>
                  <a:srgbClr val="212121"/>
                </a:solidFill>
                <a:latin typeface="Roboto Condensed"/>
              </a:rPr>
              <a:t>Gnd</a:t>
            </a:r>
            <a:r>
              <a:rPr lang="en-IN" sz="2800" b="0" strike="noStrike" spc="-1" dirty="0">
                <a:solidFill>
                  <a:srgbClr val="212121"/>
                </a:solidFill>
                <a:latin typeface="Roboto Condensed"/>
              </a:rPr>
              <a:t> pins of obstacle sensor is connected to 5V and </a:t>
            </a:r>
            <a:r>
              <a:rPr lang="en-IN" sz="2800" b="0" strike="noStrike" spc="-1" dirty="0" err="1">
                <a:solidFill>
                  <a:srgbClr val="212121"/>
                </a:solidFill>
                <a:latin typeface="Roboto Condensed"/>
              </a:rPr>
              <a:t>Gnd</a:t>
            </a:r>
            <a:r>
              <a:rPr lang="en-IN" sz="2800" b="0" strike="noStrike" spc="-1" dirty="0">
                <a:solidFill>
                  <a:srgbClr val="212121"/>
                </a:solidFill>
                <a:latin typeface="Roboto Condensed"/>
              </a:rPr>
              <a:t> of Arduino board.</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The output of obstacle sensor is in </a:t>
            </a:r>
            <a:r>
              <a:rPr lang="en-IN" sz="2800" b="1" strike="noStrike" spc="-1" dirty="0">
                <a:solidFill>
                  <a:srgbClr val="B84742"/>
                </a:solidFill>
                <a:latin typeface="Roboto Condensed"/>
              </a:rPr>
              <a:t>digital signal.</a:t>
            </a:r>
            <a:endParaRPr lang="en-IN" sz="2800" b="0" strike="noStrike" spc="-1" dirty="0">
              <a:latin typeface="Arial"/>
            </a:endParaRPr>
          </a:p>
        </p:txBody>
      </p:sp>
      <p:grpSp>
        <p:nvGrpSpPr>
          <p:cNvPr id="522" name="Group 3"/>
          <p:cNvGrpSpPr/>
          <p:nvPr/>
        </p:nvGrpSpPr>
        <p:grpSpPr>
          <a:xfrm>
            <a:off x="6556613" y="710640"/>
            <a:ext cx="5007240" cy="5393160"/>
            <a:chOff x="6913800" y="864000"/>
            <a:chExt cx="5007240" cy="5393160"/>
          </a:xfrm>
        </p:grpSpPr>
        <p:pic>
          <p:nvPicPr>
            <p:cNvPr id="523" name="Picture 5"/>
            <p:cNvPicPr/>
            <p:nvPr/>
          </p:nvPicPr>
          <p:blipFill>
            <a:blip r:embed="rId2">
              <a:clrChange>
                <a:clrFrom>
                  <a:srgbClr val="F6F5F4"/>
                </a:clrFrom>
                <a:clrTo>
                  <a:srgbClr val="F6F5F4">
                    <a:alpha val="0"/>
                  </a:srgbClr>
                </a:clrTo>
              </a:clrChange>
            </a:blip>
            <a:stretch/>
          </p:blipFill>
          <p:spPr>
            <a:xfrm rot="5400000">
              <a:off x="8084520" y="2420280"/>
              <a:ext cx="4325760" cy="3347280"/>
            </a:xfrm>
            <a:prstGeom prst="rect">
              <a:avLst/>
            </a:prstGeom>
            <a:ln>
              <a:noFill/>
            </a:ln>
          </p:spPr>
        </p:pic>
        <p:pic>
          <p:nvPicPr>
            <p:cNvPr id="524" name="Picture 4"/>
            <p:cNvPicPr/>
            <p:nvPr/>
          </p:nvPicPr>
          <p:blipFill>
            <a:blip r:embed="rId3">
              <a:clrChange>
                <a:clrFrom>
                  <a:srgbClr val="F6F5F4"/>
                </a:clrFrom>
                <a:clrTo>
                  <a:srgbClr val="F6F5F4">
                    <a:alpha val="0"/>
                  </a:srgbClr>
                </a:clrTo>
              </a:clrChange>
            </a:blip>
            <a:srcRect l="3728" t="7497" r="8726" b="5468"/>
            <a:stretch/>
          </p:blipFill>
          <p:spPr>
            <a:xfrm rot="16200000">
              <a:off x="6060240" y="1717560"/>
              <a:ext cx="3123720" cy="1416600"/>
            </a:xfrm>
            <a:prstGeom prst="rect">
              <a:avLst/>
            </a:prstGeom>
            <a:ln>
              <a:noFill/>
            </a:ln>
          </p:spPr>
        </p:pic>
      </p:grpSp>
      <p:grpSp>
        <p:nvGrpSpPr>
          <p:cNvPr id="525" name="Group 4"/>
          <p:cNvGrpSpPr/>
          <p:nvPr/>
        </p:nvGrpSpPr>
        <p:grpSpPr>
          <a:xfrm>
            <a:off x="7402253" y="3681720"/>
            <a:ext cx="1092240" cy="610200"/>
            <a:chOff x="7759440" y="3835080"/>
            <a:chExt cx="1092240" cy="610200"/>
          </a:xfrm>
        </p:grpSpPr>
        <p:sp>
          <p:nvSpPr>
            <p:cNvPr id="526" name="Line 5"/>
            <p:cNvSpPr/>
            <p:nvPr/>
          </p:nvSpPr>
          <p:spPr>
            <a:xfrm>
              <a:off x="7759440" y="3835080"/>
              <a:ext cx="360" cy="609840"/>
            </a:xfrm>
            <a:prstGeom prst="line">
              <a:avLst/>
            </a:prstGeom>
            <a:ln w="22320">
              <a:solidFill>
                <a:srgbClr val="FF0000"/>
              </a:solidFill>
              <a:round/>
            </a:ln>
          </p:spPr>
          <p:style>
            <a:lnRef idx="1">
              <a:schemeClr val="accent1"/>
            </a:lnRef>
            <a:fillRef idx="0">
              <a:schemeClr val="accent1"/>
            </a:fillRef>
            <a:effectRef idx="0">
              <a:schemeClr val="accent1"/>
            </a:effectRef>
            <a:fontRef idx="minor"/>
          </p:style>
        </p:sp>
        <p:sp>
          <p:nvSpPr>
            <p:cNvPr id="527" name="Line 6"/>
            <p:cNvSpPr/>
            <p:nvPr/>
          </p:nvSpPr>
          <p:spPr>
            <a:xfrm>
              <a:off x="7759440" y="4444920"/>
              <a:ext cx="1092240" cy="360"/>
            </a:xfrm>
            <a:prstGeom prst="line">
              <a:avLst/>
            </a:prstGeom>
            <a:ln w="22320">
              <a:solidFill>
                <a:srgbClr val="FF0000"/>
              </a:solidFill>
              <a:round/>
            </a:ln>
          </p:spPr>
          <p:style>
            <a:lnRef idx="1">
              <a:schemeClr val="accent1"/>
            </a:lnRef>
            <a:fillRef idx="0">
              <a:schemeClr val="accent1"/>
            </a:fillRef>
            <a:effectRef idx="0">
              <a:schemeClr val="accent1"/>
            </a:effectRef>
            <a:fontRef idx="minor"/>
          </p:style>
        </p:sp>
      </p:grpSp>
      <p:grpSp>
        <p:nvGrpSpPr>
          <p:cNvPr id="528" name="Group 7"/>
          <p:cNvGrpSpPr/>
          <p:nvPr/>
        </p:nvGrpSpPr>
        <p:grpSpPr>
          <a:xfrm>
            <a:off x="7250333" y="3681720"/>
            <a:ext cx="1257480" cy="762480"/>
            <a:chOff x="7607520" y="3835080"/>
            <a:chExt cx="1257480" cy="762480"/>
          </a:xfrm>
        </p:grpSpPr>
        <p:sp>
          <p:nvSpPr>
            <p:cNvPr id="529" name="Line 8"/>
            <p:cNvSpPr/>
            <p:nvPr/>
          </p:nvSpPr>
          <p:spPr>
            <a:xfrm>
              <a:off x="7607520" y="3835080"/>
              <a:ext cx="360" cy="762120"/>
            </a:xfrm>
            <a:prstGeom prst="line">
              <a:avLst/>
            </a:prstGeom>
            <a:ln w="22320">
              <a:solidFill>
                <a:schemeClr val="tx1"/>
              </a:solidFill>
              <a:round/>
            </a:ln>
          </p:spPr>
          <p:style>
            <a:lnRef idx="1">
              <a:schemeClr val="accent1"/>
            </a:lnRef>
            <a:fillRef idx="0">
              <a:schemeClr val="accent1"/>
            </a:fillRef>
            <a:effectRef idx="0">
              <a:schemeClr val="accent1"/>
            </a:effectRef>
            <a:fontRef idx="minor"/>
          </p:style>
        </p:sp>
        <p:sp>
          <p:nvSpPr>
            <p:cNvPr id="530" name="Line 9"/>
            <p:cNvSpPr/>
            <p:nvPr/>
          </p:nvSpPr>
          <p:spPr>
            <a:xfrm>
              <a:off x="7607520" y="4597200"/>
              <a:ext cx="1257480" cy="360"/>
            </a:xfrm>
            <a:prstGeom prst="line">
              <a:avLst/>
            </a:prstGeom>
            <a:ln w="22320">
              <a:solidFill>
                <a:schemeClr val="tx1"/>
              </a:solidFill>
              <a:round/>
            </a:ln>
          </p:spPr>
          <p:style>
            <a:lnRef idx="1">
              <a:schemeClr val="accent1"/>
            </a:lnRef>
            <a:fillRef idx="0">
              <a:schemeClr val="accent1"/>
            </a:fillRef>
            <a:effectRef idx="0">
              <a:schemeClr val="accent1"/>
            </a:effectRef>
            <a:fontRef idx="minor"/>
          </p:style>
        </p:sp>
      </p:grpSp>
      <p:grpSp>
        <p:nvGrpSpPr>
          <p:cNvPr id="531" name="Group 10"/>
          <p:cNvGrpSpPr/>
          <p:nvPr/>
        </p:nvGrpSpPr>
        <p:grpSpPr>
          <a:xfrm>
            <a:off x="7073213" y="3681720"/>
            <a:ext cx="4647600" cy="2619000"/>
            <a:chOff x="7430400" y="3835080"/>
            <a:chExt cx="4647600" cy="2619000"/>
          </a:xfrm>
        </p:grpSpPr>
        <p:grpSp>
          <p:nvGrpSpPr>
            <p:cNvPr id="532" name="Group 11"/>
            <p:cNvGrpSpPr/>
            <p:nvPr/>
          </p:nvGrpSpPr>
          <p:grpSpPr>
            <a:xfrm>
              <a:off x="7430400" y="3835080"/>
              <a:ext cx="4647240" cy="2619000"/>
              <a:chOff x="7430400" y="3835080"/>
              <a:chExt cx="4647240" cy="2619000"/>
            </a:xfrm>
          </p:grpSpPr>
          <p:sp>
            <p:nvSpPr>
              <p:cNvPr id="533" name="Line 12"/>
              <p:cNvSpPr/>
              <p:nvPr/>
            </p:nvSpPr>
            <p:spPr>
              <a:xfrm>
                <a:off x="7430400" y="3835080"/>
                <a:ext cx="360" cy="2618640"/>
              </a:xfrm>
              <a:prstGeom prst="line">
                <a:avLst/>
              </a:prstGeom>
              <a:ln w="22320">
                <a:solidFill>
                  <a:srgbClr val="FFC000"/>
                </a:solidFill>
                <a:round/>
              </a:ln>
            </p:spPr>
            <p:style>
              <a:lnRef idx="1">
                <a:schemeClr val="accent1"/>
              </a:lnRef>
              <a:fillRef idx="0">
                <a:schemeClr val="accent1"/>
              </a:fillRef>
              <a:effectRef idx="0">
                <a:schemeClr val="accent1"/>
              </a:effectRef>
              <a:fontRef idx="minor"/>
            </p:style>
          </p:sp>
          <p:sp>
            <p:nvSpPr>
              <p:cNvPr id="534" name="Line 13"/>
              <p:cNvSpPr/>
              <p:nvPr/>
            </p:nvSpPr>
            <p:spPr>
              <a:xfrm>
                <a:off x="7430400" y="6453720"/>
                <a:ext cx="4647240" cy="360"/>
              </a:xfrm>
              <a:prstGeom prst="line">
                <a:avLst/>
              </a:prstGeom>
              <a:ln w="22320">
                <a:solidFill>
                  <a:srgbClr val="FFC000"/>
                </a:solidFill>
                <a:round/>
              </a:ln>
            </p:spPr>
            <p:style>
              <a:lnRef idx="1">
                <a:schemeClr val="accent1"/>
              </a:lnRef>
              <a:fillRef idx="0">
                <a:schemeClr val="accent1"/>
              </a:fillRef>
              <a:effectRef idx="0">
                <a:schemeClr val="accent1"/>
              </a:effectRef>
              <a:fontRef idx="minor"/>
            </p:style>
          </p:sp>
        </p:grpSp>
        <p:sp>
          <p:nvSpPr>
            <p:cNvPr id="535" name="Line 14"/>
            <p:cNvSpPr/>
            <p:nvPr/>
          </p:nvSpPr>
          <p:spPr>
            <a:xfrm>
              <a:off x="11633040" y="5574960"/>
              <a:ext cx="444600" cy="360"/>
            </a:xfrm>
            <a:prstGeom prst="line">
              <a:avLst/>
            </a:prstGeom>
            <a:ln w="22320">
              <a:solidFill>
                <a:srgbClr val="FFC000"/>
              </a:solidFill>
              <a:round/>
            </a:ln>
          </p:spPr>
          <p:style>
            <a:lnRef idx="1">
              <a:schemeClr val="accent1"/>
            </a:lnRef>
            <a:fillRef idx="0">
              <a:schemeClr val="accent1"/>
            </a:fillRef>
            <a:effectRef idx="0">
              <a:schemeClr val="accent1"/>
            </a:effectRef>
            <a:fontRef idx="minor"/>
          </p:style>
        </p:sp>
        <p:sp>
          <p:nvSpPr>
            <p:cNvPr id="536" name="Line 15"/>
            <p:cNvSpPr/>
            <p:nvPr/>
          </p:nvSpPr>
          <p:spPr>
            <a:xfrm>
              <a:off x="12077640" y="5574960"/>
              <a:ext cx="360" cy="878760"/>
            </a:xfrm>
            <a:prstGeom prst="line">
              <a:avLst/>
            </a:prstGeom>
            <a:ln w="22320">
              <a:solidFill>
                <a:srgbClr val="FFC000"/>
              </a:solidFill>
              <a:roun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63964541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21">
                                            <p:txEl>
                                              <p:pRg st="0" end="0"/>
                                            </p:txEl>
                                          </p:spTgt>
                                        </p:tgtEl>
                                        <p:attrNameLst>
                                          <p:attrName>style.visibility</p:attrName>
                                        </p:attrNameLst>
                                      </p:cBhvr>
                                      <p:to>
                                        <p:strVal val="visible"/>
                                      </p:to>
                                    </p:set>
                                    <p:animEffect transition="in" filter="fade">
                                      <p:cBhvr additive="repl">
                                        <p:cTn id="7" dur="500"/>
                                        <p:tgtEl>
                                          <p:spTgt spid="5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22"/>
                                        </p:tgtEl>
                                        <p:attrNameLst>
                                          <p:attrName>style.visibility</p:attrName>
                                        </p:attrNameLst>
                                      </p:cBhvr>
                                      <p:to>
                                        <p:strVal val="visible"/>
                                      </p:to>
                                    </p:set>
                                    <p:animEffect transition="in" filter="fade">
                                      <p:cBhvr additive="repl">
                                        <p:cTn id="12" dur="500"/>
                                        <p:tgtEl>
                                          <p:spTgt spid="5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21">
                                            <p:txEl>
                                              <p:pRg st="1" end="1"/>
                                            </p:txEl>
                                          </p:spTgt>
                                        </p:tgtEl>
                                        <p:attrNameLst>
                                          <p:attrName>style.visibility</p:attrName>
                                        </p:attrNameLst>
                                      </p:cBhvr>
                                      <p:to>
                                        <p:strVal val="visible"/>
                                      </p:to>
                                    </p:set>
                                    <p:animEffect transition="in" filter="fade">
                                      <p:cBhvr additive="repl">
                                        <p:cTn id="17" dur="500"/>
                                        <p:tgtEl>
                                          <p:spTgt spid="5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28"/>
                                        </p:tgtEl>
                                        <p:attrNameLst>
                                          <p:attrName>style.visibility</p:attrName>
                                        </p:attrNameLst>
                                      </p:cBhvr>
                                      <p:to>
                                        <p:strVal val="visible"/>
                                      </p:to>
                                    </p:set>
                                    <p:animEffect transition="in" filter="fade">
                                      <p:cBhvr additive="repl">
                                        <p:cTn id="22" dur="500"/>
                                        <p:tgtEl>
                                          <p:spTgt spid="528"/>
                                        </p:tgtEl>
                                      </p:cBhvr>
                                    </p:animEffect>
                                  </p:childTnLst>
                                </p:cTn>
                              </p:par>
                              <p:par>
                                <p:cTn id="23" presetID="10" presetClass="entr" fill="hold" nodeType="withEffect">
                                  <p:stCondLst>
                                    <p:cond delay="0"/>
                                  </p:stCondLst>
                                  <p:childTnLst>
                                    <p:set>
                                      <p:cBhvr>
                                        <p:cTn id="24" dur="1" fill="hold">
                                          <p:stCondLst>
                                            <p:cond delay="0"/>
                                          </p:stCondLst>
                                        </p:cTn>
                                        <p:tgtEl>
                                          <p:spTgt spid="525"/>
                                        </p:tgtEl>
                                        <p:attrNameLst>
                                          <p:attrName>style.visibility</p:attrName>
                                        </p:attrNameLst>
                                      </p:cBhvr>
                                      <p:to>
                                        <p:strVal val="visible"/>
                                      </p:to>
                                    </p:set>
                                    <p:animEffect transition="in" filter="fade">
                                      <p:cBhvr additive="repl">
                                        <p:cTn id="25" dur="500"/>
                                        <p:tgtEl>
                                          <p:spTgt spid="5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521">
                                            <p:txEl>
                                              <p:pRg st="2" end="2"/>
                                            </p:txEl>
                                          </p:spTgt>
                                        </p:tgtEl>
                                        <p:attrNameLst>
                                          <p:attrName>style.visibility</p:attrName>
                                        </p:attrNameLst>
                                      </p:cBhvr>
                                      <p:to>
                                        <p:strVal val="visible"/>
                                      </p:to>
                                    </p:set>
                                    <p:animEffect transition="in" filter="fade">
                                      <p:cBhvr additive="repl">
                                        <p:cTn id="30" dur="500"/>
                                        <p:tgtEl>
                                          <p:spTgt spid="521">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531"/>
                                        </p:tgtEl>
                                        <p:attrNameLst>
                                          <p:attrName>style.visibility</p:attrName>
                                        </p:attrNameLst>
                                      </p:cBhvr>
                                      <p:to>
                                        <p:strVal val="visible"/>
                                      </p:to>
                                    </p:set>
                                    <p:animEffect transition="in" filter="fade">
                                      <p:cBhvr additive="repl">
                                        <p:cTn id="35" dur="5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Obstacle Sensor – Code explanation</a:t>
            </a:r>
            <a:endParaRPr lang="en-IN" sz="3400" b="0" strike="noStrike" spc="-1">
              <a:latin typeface="Arial"/>
            </a:endParaRPr>
          </a:p>
        </p:txBody>
      </p:sp>
      <p:sp>
        <p:nvSpPr>
          <p:cNvPr id="539" name="CustomShape 3"/>
          <p:cNvSpPr/>
          <p:nvPr/>
        </p:nvSpPr>
        <p:spPr>
          <a:xfrm>
            <a:off x="500040" y="1039679"/>
            <a:ext cx="6396840" cy="562237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err="1">
                <a:solidFill>
                  <a:srgbClr val="073642"/>
                </a:solidFill>
                <a:latin typeface="Consolas"/>
                <a:ea typeface="DejaVu Sans"/>
              </a:rPr>
              <a:t>int</a:t>
            </a:r>
            <a:r>
              <a:rPr lang="en-IN" sz="2000" b="0" strike="noStrike" spc="-1" dirty="0">
                <a:solidFill>
                  <a:srgbClr val="333333"/>
                </a:solidFill>
                <a:latin typeface="Consolas"/>
                <a:ea typeface="DejaVu Sans"/>
              </a:rPr>
              <a:t> </a:t>
            </a:r>
            <a:r>
              <a:rPr lang="en-IN" sz="2000" b="0" strike="noStrike" spc="-1" dirty="0" err="1">
                <a:solidFill>
                  <a:srgbClr val="333333"/>
                </a:solidFill>
                <a:latin typeface="Consolas"/>
                <a:ea typeface="DejaVu Sans"/>
              </a:rPr>
              <a:t>obstacle_pres</a:t>
            </a:r>
            <a:r>
              <a:rPr lang="en-IN" sz="2000" b="0" strike="noStrike" spc="-1" dirty="0">
                <a:solidFill>
                  <a:srgbClr val="859900"/>
                </a:solidFill>
                <a:latin typeface="Consolas"/>
                <a:ea typeface="DejaVu Sans"/>
              </a:rPr>
              <a:t>=</a:t>
            </a:r>
            <a:r>
              <a:rPr lang="en-IN" sz="2000" b="0" strike="noStrike" spc="-1" dirty="0">
                <a:solidFill>
                  <a:srgbClr val="D33682"/>
                </a:solidFill>
                <a:latin typeface="Consolas"/>
                <a:ea typeface="DejaVu Sans"/>
              </a:rPr>
              <a:t>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setup</a:t>
            </a: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pinMode</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2</a:t>
            </a:r>
            <a:r>
              <a:rPr lang="en-IN" sz="2000" b="0" strike="noStrike" spc="-1" dirty="0">
                <a:solidFill>
                  <a:srgbClr val="333333"/>
                </a:solidFill>
                <a:latin typeface="Consolas"/>
                <a:ea typeface="DejaVu Sans"/>
              </a:rPr>
              <a:t>, INPUT);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pinMode</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13</a:t>
            </a:r>
            <a:r>
              <a:rPr lang="en-IN" sz="2000" b="0" strike="noStrike" spc="-1" dirty="0">
                <a:solidFill>
                  <a:srgbClr val="333333"/>
                </a:solidFill>
                <a:latin typeface="Consolas"/>
                <a:ea typeface="DejaVu Sans"/>
              </a:rPr>
              <a:t>, OUTPUT);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begin</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9600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dirty="0"/>
              <a:t/>
            </a:r>
            <a:br>
              <a:rPr dirty="0"/>
            </a:b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loop</a:t>
            </a: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333333"/>
                </a:solidFill>
                <a:latin typeface="Consolas"/>
                <a:ea typeface="DejaVu Sans"/>
              </a:rPr>
              <a:t>obstacle_pres</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digitalRead</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2</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if</a:t>
            </a:r>
            <a:r>
              <a:rPr lang="en-IN" sz="2000" b="0" strike="noStrike" spc="-1" dirty="0">
                <a:solidFill>
                  <a:srgbClr val="333333"/>
                </a:solidFill>
                <a:latin typeface="Consolas"/>
                <a:ea typeface="DejaVu Sans"/>
              </a:rPr>
              <a:t> (</a:t>
            </a:r>
            <a:r>
              <a:rPr lang="en-IN" sz="2000" b="0" strike="noStrike" spc="-1" dirty="0" err="1">
                <a:solidFill>
                  <a:srgbClr val="333333"/>
                </a:solidFill>
                <a:latin typeface="Consolas"/>
                <a:ea typeface="DejaVu Sans"/>
              </a:rPr>
              <a:t>obstacle_pres</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LOW</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a:t>
            </a:r>
            <a:r>
              <a:rPr lang="en-IN" sz="2000" b="0" strike="noStrike" spc="-1" dirty="0">
                <a:solidFill>
                  <a:srgbClr val="333333"/>
                </a:solidFill>
                <a:latin typeface="Consolas"/>
                <a:ea typeface="DejaVu Sans"/>
              </a:rPr>
              <a:t>(</a:t>
            </a:r>
            <a:r>
              <a:rPr lang="en-IN" sz="2000" b="0" strike="noStrike" spc="-1" dirty="0">
                <a:solidFill>
                  <a:srgbClr val="2AA198"/>
                </a:solidFill>
                <a:latin typeface="Consolas"/>
                <a:ea typeface="DejaVu Sans"/>
              </a:rPr>
              <a:t>"Obstacle is present"</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digitalWrite</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13</a:t>
            </a:r>
            <a:r>
              <a:rPr lang="en-IN" sz="2000" b="0" strike="noStrike" spc="-1" dirty="0">
                <a:solidFill>
                  <a:srgbClr val="333333"/>
                </a:solidFill>
                <a:latin typeface="Consolas"/>
                <a:ea typeface="DejaVu Sans"/>
              </a:rPr>
              <a:t>,HIGH);}</a:t>
            </a:r>
          </a:p>
          <a:p>
            <a:pPr>
              <a:lnSpc>
                <a:spcPct val="100000"/>
              </a:lnSpc>
            </a:pPr>
            <a:r>
              <a:rPr lang="en-IN" sz="2000" spc="-1" dirty="0">
                <a:solidFill>
                  <a:srgbClr val="859900"/>
                </a:solidFill>
                <a:latin typeface="Consolas"/>
                <a:ea typeface="DejaVu Sans"/>
              </a:rPr>
              <a:t> else</a:t>
            </a:r>
            <a:r>
              <a:rPr lang="en-IN" sz="2000" spc="-1" dirty="0">
                <a:solidFill>
                  <a:srgbClr val="333333"/>
                </a:solidFill>
                <a:latin typeface="Consolas"/>
                <a:ea typeface="DejaVu Sans"/>
              </a:rPr>
              <a:t>{</a:t>
            </a:r>
            <a:endParaRPr lang="en-IN" sz="2000" spc="-1" dirty="0">
              <a:latin typeface="Arial"/>
            </a:endParaRPr>
          </a:p>
          <a:p>
            <a:pPr>
              <a:lnSpc>
                <a:spcPct val="100000"/>
              </a:lnSpc>
            </a:pPr>
            <a:r>
              <a:rPr lang="en-IN" sz="2000" spc="-1" dirty="0">
                <a:solidFill>
                  <a:srgbClr val="333333"/>
                </a:solidFill>
                <a:latin typeface="Consolas"/>
                <a:ea typeface="DejaVu Sans"/>
              </a:rPr>
              <a:t>    </a:t>
            </a:r>
            <a:r>
              <a:rPr lang="en-IN" sz="2000" spc="-1" dirty="0">
                <a:solidFill>
                  <a:srgbClr val="268BD2"/>
                </a:solidFill>
                <a:latin typeface="Consolas"/>
                <a:ea typeface="DejaVu Sans"/>
              </a:rPr>
              <a:t> </a:t>
            </a:r>
            <a:r>
              <a:rPr lang="en-IN" sz="2000" spc="-1" dirty="0" err="1">
                <a:solidFill>
                  <a:srgbClr val="268BD2"/>
                </a:solidFill>
                <a:latin typeface="Consolas"/>
                <a:ea typeface="DejaVu Sans"/>
              </a:rPr>
              <a:t>digitalWrite</a:t>
            </a:r>
            <a:r>
              <a:rPr lang="en-IN" sz="2000" spc="-1" dirty="0">
                <a:solidFill>
                  <a:srgbClr val="333333"/>
                </a:solidFill>
                <a:latin typeface="Consolas"/>
                <a:ea typeface="DejaVu Sans"/>
              </a:rPr>
              <a:t>(</a:t>
            </a:r>
            <a:r>
              <a:rPr lang="en-IN" sz="2000" spc="-1" dirty="0">
                <a:solidFill>
                  <a:srgbClr val="D33682"/>
                </a:solidFill>
                <a:latin typeface="Consolas"/>
                <a:ea typeface="DejaVu Sans"/>
              </a:rPr>
              <a:t>13</a:t>
            </a:r>
            <a:r>
              <a:rPr lang="en-IN" sz="2000" spc="-1" dirty="0">
                <a:solidFill>
                  <a:srgbClr val="333333"/>
                </a:solidFill>
                <a:latin typeface="Consolas"/>
                <a:ea typeface="DejaVu Sans"/>
              </a:rPr>
              <a:t>,LOW);}</a:t>
            </a:r>
            <a:endParaRPr lang="en-IN" sz="2000" spc="-1" dirty="0">
              <a:latin typeface="Arial"/>
            </a:endParaRPr>
          </a:p>
          <a:p>
            <a:pPr>
              <a:lnSpc>
                <a:spcPct val="100000"/>
              </a:lnSpc>
            </a:pPr>
            <a:r>
              <a:rPr lang="en-IN" sz="2000" spc="-1" dirty="0">
                <a:solidFill>
                  <a:srgbClr val="333333"/>
                </a:solidFill>
                <a:latin typeface="Consolas"/>
                <a:ea typeface="DejaVu Sans"/>
              </a:rPr>
              <a:t>  </a:t>
            </a:r>
            <a:r>
              <a:rPr lang="en-IN" sz="2000" spc="-1" dirty="0">
                <a:solidFill>
                  <a:srgbClr val="268BD2"/>
                </a:solidFill>
                <a:latin typeface="Consolas"/>
                <a:ea typeface="DejaVu Sans"/>
              </a:rPr>
              <a:t>delay</a:t>
            </a:r>
            <a:r>
              <a:rPr lang="en-IN" sz="2000" spc="-1" dirty="0">
                <a:solidFill>
                  <a:srgbClr val="333333"/>
                </a:solidFill>
                <a:latin typeface="Consolas"/>
                <a:ea typeface="DejaVu Sans"/>
              </a:rPr>
              <a:t>(</a:t>
            </a:r>
            <a:r>
              <a:rPr lang="en-IN" sz="2000" spc="-1" dirty="0">
                <a:solidFill>
                  <a:srgbClr val="D33682"/>
                </a:solidFill>
                <a:latin typeface="Consolas"/>
                <a:ea typeface="DejaVu Sans"/>
              </a:rPr>
              <a:t>1000</a:t>
            </a:r>
            <a:r>
              <a:rPr lang="en-IN" sz="2000" spc="-1" dirty="0">
                <a:solidFill>
                  <a:srgbClr val="333333"/>
                </a:solidFill>
                <a:latin typeface="Consolas"/>
                <a:ea typeface="DejaVu Sans"/>
              </a:rPr>
              <a:t>);  </a:t>
            </a:r>
            <a:endParaRPr lang="en-IN" sz="2000" spc="-1" dirty="0">
              <a:latin typeface="Arial"/>
            </a:endParaRPr>
          </a:p>
          <a:p>
            <a:pPr>
              <a:lnSpc>
                <a:spcPct val="100000"/>
              </a:lnSpc>
            </a:pPr>
            <a:r>
              <a:rPr lang="en-IN" sz="2000" spc="-1" dirty="0">
                <a:solidFill>
                  <a:srgbClr val="333333"/>
                </a:solidFill>
                <a:latin typeface="Consolas"/>
                <a:ea typeface="DejaVu Sans"/>
              </a:rPr>
              <a:t>}</a:t>
            </a:r>
            <a:endParaRPr lang="en-IN" sz="2000" b="0" strike="noStrike" spc="-1" dirty="0">
              <a:latin typeface="Arial"/>
            </a:endParaRPr>
          </a:p>
        </p:txBody>
      </p:sp>
      <p:sp>
        <p:nvSpPr>
          <p:cNvPr id="540" name="CustomShape 4"/>
          <p:cNvSpPr/>
          <p:nvPr/>
        </p:nvSpPr>
        <p:spPr>
          <a:xfrm>
            <a:off x="0" y="1039680"/>
            <a:ext cx="501120" cy="5622376"/>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14</a:t>
            </a:r>
          </a:p>
          <a:p>
            <a:pPr algn="r">
              <a:lnSpc>
                <a:spcPct val="100000"/>
              </a:lnSpc>
            </a:pPr>
            <a:r>
              <a:rPr lang="en-GB" sz="2000" b="1" spc="-1" dirty="0">
                <a:solidFill>
                  <a:srgbClr val="585858"/>
                </a:solidFill>
                <a:latin typeface="Consolas"/>
              </a:rPr>
              <a:t>15</a:t>
            </a:r>
          </a:p>
          <a:p>
            <a:pPr algn="r">
              <a:lnSpc>
                <a:spcPct val="100000"/>
              </a:lnSpc>
            </a:pPr>
            <a:r>
              <a:rPr lang="en-GB" sz="2000" b="1" strike="noStrike" spc="-1" dirty="0">
                <a:solidFill>
                  <a:srgbClr val="585858"/>
                </a:solidFill>
                <a:latin typeface="Consolas"/>
              </a:rPr>
              <a:t>16</a:t>
            </a:r>
          </a:p>
          <a:p>
            <a:pPr algn="r">
              <a:lnSpc>
                <a:spcPct val="100000"/>
              </a:lnSpc>
            </a:pPr>
            <a:r>
              <a:rPr lang="en-GB" sz="2000" b="1" spc="-1" dirty="0">
                <a:solidFill>
                  <a:srgbClr val="585858"/>
                </a:solidFill>
                <a:latin typeface="Consolas"/>
              </a:rPr>
              <a:t>17</a:t>
            </a:r>
            <a:endParaRPr lang="en-IN" sz="2000" b="0" strike="noStrike" spc="-1" dirty="0">
              <a:latin typeface="Arial"/>
            </a:endParaRPr>
          </a:p>
        </p:txBody>
      </p:sp>
      <p:sp>
        <p:nvSpPr>
          <p:cNvPr id="541" name="CustomShape 5"/>
          <p:cNvSpPr/>
          <p:nvPr/>
        </p:nvSpPr>
        <p:spPr>
          <a:xfrm>
            <a:off x="0" y="71064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ea typeface="DejaVu Sans"/>
              </a:rPr>
              <a:t>obstacle-detect.ino</a:t>
            </a:r>
            <a:endParaRPr lang="en-IN" sz="1600" b="0" strike="noStrike" spc="-1">
              <a:latin typeface="Arial"/>
            </a:endParaRPr>
          </a:p>
        </p:txBody>
      </p:sp>
      <p:sp>
        <p:nvSpPr>
          <p:cNvPr id="542" name="CustomShape 6"/>
          <p:cNvSpPr/>
          <p:nvPr/>
        </p:nvSpPr>
        <p:spPr>
          <a:xfrm>
            <a:off x="820080" y="3520542"/>
            <a:ext cx="45712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grpSp>
        <p:nvGrpSpPr>
          <p:cNvPr id="543" name="Group 7"/>
          <p:cNvGrpSpPr/>
          <p:nvPr/>
        </p:nvGrpSpPr>
        <p:grpSpPr>
          <a:xfrm>
            <a:off x="5392080" y="3272400"/>
            <a:ext cx="6537240" cy="1186560"/>
            <a:chOff x="5523120" y="3883320"/>
            <a:chExt cx="6537240" cy="1186560"/>
          </a:xfrm>
        </p:grpSpPr>
        <p:sp>
          <p:nvSpPr>
            <p:cNvPr id="544" name="CustomShape 8"/>
            <p:cNvSpPr/>
            <p:nvPr/>
          </p:nvSpPr>
          <p:spPr>
            <a:xfrm>
              <a:off x="6999120" y="3883320"/>
              <a:ext cx="5061240" cy="11865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ea typeface="DejaVu Sans"/>
                </a:rPr>
                <a:t>Reads the digital data from specified pin and stores it into given variable.</a:t>
              </a:r>
              <a:endParaRPr lang="en-IN" sz="2400" b="0" strike="noStrike" spc="-1">
                <a:latin typeface="Arial"/>
              </a:endParaRPr>
            </a:p>
          </p:txBody>
        </p:sp>
        <p:sp>
          <p:nvSpPr>
            <p:cNvPr id="545" name="CustomShape 9"/>
            <p:cNvSpPr/>
            <p:nvPr/>
          </p:nvSpPr>
          <p:spPr>
            <a:xfrm flipV="1">
              <a:off x="5523120" y="4268160"/>
              <a:ext cx="1475280" cy="14760"/>
            </a:xfrm>
            <a:custGeom>
              <a:avLst/>
              <a:gdLst/>
              <a:ahLst/>
              <a:cxnLst/>
              <a:rect l="l" t="t" r="r" b="b"/>
              <a:pathLst>
                <a:path w="21600" h="21600">
                  <a:moveTo>
                    <a:pt x="0" y="0"/>
                  </a:moveTo>
                  <a:lnTo>
                    <a:pt x="21600" y="21600"/>
                  </a:lnTo>
                </a:path>
              </a:pathLst>
            </a:custGeom>
            <a:noFill/>
            <a:ln w="19080">
              <a:solidFill>
                <a:schemeClr val="accent6"/>
              </a:solidFill>
              <a:round/>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383597169"/>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additive="repl">
                                        <p:cTn id="7" dur="500"/>
                                        <p:tgtEl>
                                          <p:spTgt spid="539"/>
                                        </p:tgtEl>
                                      </p:cBhvr>
                                    </p:animEffect>
                                  </p:childTnLst>
                                </p:cTn>
                              </p:par>
                              <p:par>
                                <p:cTn id="8" presetID="10" presetClass="entr"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Effect transition="in" filter="fade">
                                      <p:cBhvr additive="repl">
                                        <p:cTn id="10" dur="500"/>
                                        <p:tgtEl>
                                          <p:spTgt spid="541"/>
                                        </p:tgtEl>
                                      </p:cBhvr>
                                    </p:animEffect>
                                  </p:childTnLst>
                                </p:cTn>
                              </p:par>
                              <p:par>
                                <p:cTn id="11" presetID="10" presetClass="entr" fill="hold" nodeType="withEffect">
                                  <p:stCondLst>
                                    <p:cond delay="0"/>
                                  </p:stCondLst>
                                  <p:childTnLst>
                                    <p:set>
                                      <p:cBhvr>
                                        <p:cTn id="12" dur="1" fill="hold">
                                          <p:stCondLst>
                                            <p:cond delay="0"/>
                                          </p:stCondLst>
                                        </p:cTn>
                                        <p:tgtEl>
                                          <p:spTgt spid="540"/>
                                        </p:tgtEl>
                                        <p:attrNameLst>
                                          <p:attrName>style.visibility</p:attrName>
                                        </p:attrNameLst>
                                      </p:cBhvr>
                                      <p:to>
                                        <p:strVal val="visible"/>
                                      </p:to>
                                    </p:set>
                                    <p:animEffect transition="in" filter="fade">
                                      <p:cBhvr additive="repl">
                                        <p:cTn id="13" dur="500"/>
                                        <p:tgtEl>
                                          <p:spTgt spid="5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542"/>
                                        </p:tgtEl>
                                        <p:attrNameLst>
                                          <p:attrName>style.visibility</p:attrName>
                                        </p:attrNameLst>
                                      </p:cBhvr>
                                      <p:to>
                                        <p:strVal val="visible"/>
                                      </p:to>
                                    </p:set>
                                    <p:animEffect transition="in" filter="fade">
                                      <p:cBhvr additive="repl">
                                        <p:cTn id="18" dur="500"/>
                                        <p:tgtEl>
                                          <p:spTgt spid="5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543"/>
                                        </p:tgtEl>
                                        <p:attrNameLst>
                                          <p:attrName>style.visibility</p:attrName>
                                        </p:attrNameLst>
                                      </p:cBhvr>
                                      <p:to>
                                        <p:strVal val="visible"/>
                                      </p:to>
                                    </p:set>
                                    <p:animEffect transition="in" filter="fade">
                                      <p:cBhvr additive="repl">
                                        <p:cTn id="23" dur="5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How UART </a:t>
            </a:r>
            <a:r>
              <a:rPr lang="en-IN" dirty="0" smtClean="0"/>
              <a:t>Works ?</a:t>
            </a:r>
            <a:endParaRPr lang="en-IN" dirty="0"/>
          </a:p>
        </p:txBody>
      </p:sp>
      <p:sp>
        <p:nvSpPr>
          <p:cNvPr id="3" name="Content Placeholder 2"/>
          <p:cNvSpPr>
            <a:spLocks noGrp="1"/>
          </p:cNvSpPr>
          <p:nvPr>
            <p:ph idx="1"/>
          </p:nvPr>
        </p:nvSpPr>
        <p:spPr>
          <a:xfrm>
            <a:off x="131180" y="876144"/>
            <a:ext cx="6717489" cy="5590565"/>
          </a:xfrm>
        </p:spPr>
        <p:txBody>
          <a:bodyPr/>
          <a:lstStyle/>
          <a:p>
            <a:r>
              <a:rPr lang="en-GB" dirty="0"/>
              <a:t>UART operates by transmitting data as a series of bits, including </a:t>
            </a:r>
            <a:endParaRPr lang="en-GB" dirty="0" smtClean="0"/>
          </a:p>
          <a:p>
            <a:pPr lvl="1"/>
            <a:r>
              <a:rPr lang="en-GB" dirty="0" smtClean="0">
                <a:solidFill>
                  <a:srgbClr val="C00000"/>
                </a:solidFill>
              </a:rPr>
              <a:t>Start bit</a:t>
            </a:r>
          </a:p>
          <a:p>
            <a:pPr lvl="1"/>
            <a:r>
              <a:rPr lang="en-GB" dirty="0" smtClean="0">
                <a:solidFill>
                  <a:srgbClr val="C00000"/>
                </a:solidFill>
              </a:rPr>
              <a:t>data bits</a:t>
            </a:r>
          </a:p>
          <a:p>
            <a:pPr lvl="1"/>
            <a:r>
              <a:rPr lang="en-GB" dirty="0" smtClean="0">
                <a:solidFill>
                  <a:srgbClr val="C00000"/>
                </a:solidFill>
              </a:rPr>
              <a:t>an </a:t>
            </a:r>
            <a:r>
              <a:rPr lang="en-GB" dirty="0">
                <a:solidFill>
                  <a:srgbClr val="C00000"/>
                </a:solidFill>
              </a:rPr>
              <a:t>optional parity </a:t>
            </a:r>
            <a:r>
              <a:rPr lang="en-GB" dirty="0" smtClean="0">
                <a:solidFill>
                  <a:srgbClr val="C00000"/>
                </a:solidFill>
              </a:rPr>
              <a:t>bit,</a:t>
            </a:r>
          </a:p>
          <a:p>
            <a:pPr lvl="1"/>
            <a:r>
              <a:rPr lang="en-GB" dirty="0" smtClean="0">
                <a:solidFill>
                  <a:srgbClr val="C00000"/>
                </a:solidFill>
              </a:rPr>
              <a:t>stop </a:t>
            </a:r>
            <a:r>
              <a:rPr lang="en-GB" dirty="0">
                <a:solidFill>
                  <a:srgbClr val="C00000"/>
                </a:solidFill>
              </a:rPr>
              <a:t>bit(s).</a:t>
            </a:r>
            <a:r>
              <a:rPr lang="en-GB" dirty="0"/>
              <a:t> </a:t>
            </a:r>
            <a:endParaRPr lang="en-GB" dirty="0" smtClean="0"/>
          </a:p>
          <a:p>
            <a:r>
              <a:rPr lang="en-GB" dirty="0" smtClean="0"/>
              <a:t>Unlike </a:t>
            </a:r>
            <a:r>
              <a:rPr lang="en-GB" dirty="0"/>
              <a:t>parallel communication, where multiple bits are transmitted simultaneously, UART sends data serially, one bit at a time. </a:t>
            </a:r>
            <a:endParaRPr lang="en-GB" dirty="0" smtClean="0"/>
          </a:p>
          <a:p>
            <a:r>
              <a:rPr lang="en-GB" dirty="0" smtClean="0"/>
              <a:t>As </a:t>
            </a:r>
            <a:r>
              <a:rPr lang="en-GB" dirty="0"/>
              <a:t>the name reveals the protocol operates asynchronous which means that it doesn't rely on a shared clock signal. </a:t>
            </a:r>
            <a:endParaRPr lang="en-GB" dirty="0" smtClean="0"/>
          </a:p>
          <a:p>
            <a:r>
              <a:rPr lang="en-GB" dirty="0" smtClean="0"/>
              <a:t>Instead</a:t>
            </a:r>
            <a:r>
              <a:rPr lang="en-GB" dirty="0"/>
              <a:t>, </a:t>
            </a:r>
            <a:r>
              <a:rPr lang="en-GB" dirty="0">
                <a:solidFill>
                  <a:srgbClr val="C00000"/>
                </a:solidFill>
              </a:rPr>
              <a:t>it uses predefined baud rates to determine the timing of data bits.</a:t>
            </a:r>
            <a:endParaRPr lang="en-IN" dirty="0">
              <a:solidFill>
                <a:srgbClr val="C00000"/>
              </a:solidFill>
            </a:endParaRPr>
          </a:p>
        </p:txBody>
      </p:sp>
      <p:pic>
        <p:nvPicPr>
          <p:cNvPr id="4" name="Picture 3"/>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848669" y="1034786"/>
            <a:ext cx="5586980" cy="3145899"/>
          </a:xfrm>
          <a:prstGeom prst="rect">
            <a:avLst/>
          </a:prstGeom>
        </p:spPr>
      </p:pic>
    </p:spTree>
    <p:extLst>
      <p:ext uri="{BB962C8B-B14F-4D97-AF65-F5344CB8AC3E}">
        <p14:creationId xmlns:p14="http://schemas.microsoft.com/office/powerpoint/2010/main" val="10733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HC-SR04 Ultrasonic Sound Sensor</a:t>
            </a:r>
            <a:endParaRPr lang="en-IN" sz="3400" b="0" strike="noStrike" spc="-1">
              <a:latin typeface="Arial"/>
            </a:endParaRPr>
          </a:p>
        </p:txBody>
      </p:sp>
      <p:sp>
        <p:nvSpPr>
          <p:cNvPr id="554" name="CustomShape 2"/>
          <p:cNvSpPr/>
          <p:nvPr/>
        </p:nvSpPr>
        <p:spPr>
          <a:xfrm>
            <a:off x="131040" y="863280"/>
            <a:ext cx="749207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Ultrasonic Sound Sensor is used to measure the </a:t>
            </a:r>
            <a:r>
              <a:rPr lang="en-IN" sz="2800" b="1" strike="noStrike" spc="-1" dirty="0">
                <a:solidFill>
                  <a:srgbClr val="B84742"/>
                </a:solidFill>
                <a:latin typeface="Roboto Condensed"/>
              </a:rPr>
              <a:t>distance of an object. </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The sensor can only measure the distance of object. It can not identify the type of object.</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It is also known as Ultrasonic distance sensor.</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smtClean="0">
                <a:solidFill>
                  <a:srgbClr val="212121"/>
                </a:solidFill>
                <a:latin typeface="Roboto Condensed"/>
              </a:rPr>
              <a:t>Pin-out </a:t>
            </a:r>
            <a:r>
              <a:rPr lang="en-IN" sz="2800" b="0" strike="noStrike" spc="-1" dirty="0">
                <a:solidFill>
                  <a:srgbClr val="212121"/>
                </a:solidFill>
                <a:latin typeface="Roboto Condensed"/>
              </a:rPr>
              <a:t>of HC-SR04 module are</a:t>
            </a:r>
            <a:endParaRPr lang="en-IN" sz="2800" b="0" strike="noStrike" spc="-1" dirty="0">
              <a:latin typeface="Arial"/>
            </a:endParaRPr>
          </a:p>
          <a:p>
            <a:pPr marL="809640" lvl="1" indent="-351720" algn="just">
              <a:lnSpc>
                <a:spcPct val="90000"/>
              </a:lnSpc>
              <a:spcBef>
                <a:spcPts val="499"/>
              </a:spcBef>
              <a:buClr>
                <a:srgbClr val="B84742"/>
              </a:buClr>
              <a:buFont typeface="Wingdings" panose="05000000000000000000" pitchFamily="2" charset="2"/>
              <a:buChar char="v"/>
            </a:pPr>
            <a:r>
              <a:rPr lang="en-IN" sz="2800" b="0" strike="noStrike" spc="-1" dirty="0" err="1">
                <a:solidFill>
                  <a:srgbClr val="212121"/>
                </a:solidFill>
                <a:latin typeface="Roboto Condensed"/>
              </a:rPr>
              <a:t>Vcc</a:t>
            </a:r>
            <a:r>
              <a:rPr lang="en-IN" sz="2800" b="0" strike="noStrike" spc="-1" dirty="0">
                <a:solidFill>
                  <a:srgbClr val="212121"/>
                </a:solidFill>
                <a:latin typeface="Roboto Condensed"/>
              </a:rPr>
              <a:t> – Connected to 5V</a:t>
            </a:r>
            <a:endParaRPr lang="en-IN" sz="2800" b="0" strike="noStrike" spc="-1" dirty="0">
              <a:latin typeface="Arial"/>
            </a:endParaRPr>
          </a:p>
          <a:p>
            <a:pPr marL="809640" lvl="1" indent="-351720" algn="just">
              <a:lnSpc>
                <a:spcPct val="90000"/>
              </a:lnSpc>
              <a:spcBef>
                <a:spcPts val="499"/>
              </a:spcBef>
              <a:buClr>
                <a:srgbClr val="B84742"/>
              </a:buClr>
              <a:buFont typeface="Wingdings" panose="05000000000000000000" pitchFamily="2" charset="2"/>
              <a:buChar char="v"/>
            </a:pPr>
            <a:r>
              <a:rPr lang="en-IN" sz="2800" b="0" strike="noStrike" spc="-1" dirty="0" err="1">
                <a:solidFill>
                  <a:srgbClr val="212121"/>
                </a:solidFill>
                <a:latin typeface="Roboto Condensed"/>
              </a:rPr>
              <a:t>Gnd</a:t>
            </a:r>
            <a:r>
              <a:rPr lang="en-IN" sz="2800" b="0" strike="noStrike" spc="-1" dirty="0">
                <a:solidFill>
                  <a:srgbClr val="212121"/>
                </a:solidFill>
                <a:latin typeface="Roboto Condensed"/>
              </a:rPr>
              <a:t> – Connected to ground</a:t>
            </a:r>
            <a:endParaRPr lang="en-IN" sz="2800" b="0" strike="noStrike" spc="-1" dirty="0">
              <a:latin typeface="Arial"/>
            </a:endParaRPr>
          </a:p>
          <a:p>
            <a:pPr marL="809640" lvl="1" indent="-351720" algn="just">
              <a:lnSpc>
                <a:spcPct val="90000"/>
              </a:lnSpc>
              <a:spcBef>
                <a:spcPts val="499"/>
              </a:spcBef>
              <a:buClr>
                <a:srgbClr val="B84742"/>
              </a:buClr>
              <a:buFont typeface="Wingdings" panose="05000000000000000000" pitchFamily="2" charset="2"/>
              <a:buChar char="v"/>
            </a:pPr>
            <a:r>
              <a:rPr lang="en-IN" sz="2800" b="0" strike="noStrike" spc="-1" dirty="0">
                <a:solidFill>
                  <a:srgbClr val="212121"/>
                </a:solidFill>
                <a:latin typeface="Roboto Condensed"/>
              </a:rPr>
              <a:t>Trigger – Generates the transmit pulse</a:t>
            </a:r>
            <a:endParaRPr lang="en-IN" sz="2800" b="0" strike="noStrike" spc="-1" dirty="0">
              <a:latin typeface="Arial"/>
            </a:endParaRPr>
          </a:p>
          <a:p>
            <a:pPr marL="809640" lvl="1" indent="-351720" algn="just">
              <a:lnSpc>
                <a:spcPct val="90000"/>
              </a:lnSpc>
              <a:spcBef>
                <a:spcPts val="499"/>
              </a:spcBef>
              <a:buClr>
                <a:srgbClr val="B84742"/>
              </a:buClr>
              <a:buFont typeface="Wingdings" panose="05000000000000000000" pitchFamily="2" charset="2"/>
              <a:buChar char="v"/>
            </a:pPr>
            <a:r>
              <a:rPr lang="en-IN" sz="2800" spc="-1" dirty="0">
                <a:solidFill>
                  <a:srgbClr val="212121"/>
                </a:solidFill>
                <a:latin typeface="Roboto Condensed"/>
              </a:rPr>
              <a:t>Echo – Receives echo from obstacle</a:t>
            </a:r>
            <a:endParaRPr lang="en-IN" sz="2800" b="0" strike="noStrike" spc="-1" dirty="0">
              <a:latin typeface="Arial"/>
            </a:endParaRPr>
          </a:p>
        </p:txBody>
      </p:sp>
      <p:pic>
        <p:nvPicPr>
          <p:cNvPr id="555" name="Picture 2"/>
          <p:cNvPicPr/>
          <p:nvPr/>
        </p:nvPicPr>
        <p:blipFill>
          <a:blip r:embed="rId2"/>
          <a:stretch/>
        </p:blipFill>
        <p:spPr>
          <a:xfrm>
            <a:off x="7623110" y="710640"/>
            <a:ext cx="4438080" cy="4180680"/>
          </a:xfrm>
          <a:prstGeom prst="rect">
            <a:avLst/>
          </a:prstGeom>
          <a:ln>
            <a:noFill/>
          </a:ln>
        </p:spPr>
      </p:pic>
    </p:spTree>
    <p:extLst>
      <p:ext uri="{BB962C8B-B14F-4D97-AF65-F5344CB8AC3E}">
        <p14:creationId xmlns:p14="http://schemas.microsoft.com/office/powerpoint/2010/main" val="73406458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54">
                                            <p:txEl>
                                              <p:pRg st="0" end="0"/>
                                            </p:txEl>
                                          </p:spTgt>
                                        </p:tgtEl>
                                        <p:attrNameLst>
                                          <p:attrName>style.visibility</p:attrName>
                                        </p:attrNameLst>
                                      </p:cBhvr>
                                      <p:to>
                                        <p:strVal val="visible"/>
                                      </p:to>
                                    </p:set>
                                    <p:animEffect transition="in" filter="fade">
                                      <p:cBhvr additive="repl">
                                        <p:cTn id="7" dur="500"/>
                                        <p:tgtEl>
                                          <p:spTgt spid="554">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555"/>
                                        </p:tgtEl>
                                        <p:attrNameLst>
                                          <p:attrName>style.visibility</p:attrName>
                                        </p:attrNameLst>
                                      </p:cBhvr>
                                      <p:to>
                                        <p:strVal val="visible"/>
                                      </p:to>
                                    </p:set>
                                    <p:animEffect transition="in" filter="fade">
                                      <p:cBhvr additive="repl">
                                        <p:cTn id="10" dur="500"/>
                                        <p:tgtEl>
                                          <p:spTgt spid="5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554">
                                            <p:txEl>
                                              <p:pRg st="1" end="1"/>
                                            </p:txEl>
                                          </p:spTgt>
                                        </p:tgtEl>
                                        <p:attrNameLst>
                                          <p:attrName>style.visibility</p:attrName>
                                        </p:attrNameLst>
                                      </p:cBhvr>
                                      <p:to>
                                        <p:strVal val="visible"/>
                                      </p:to>
                                    </p:set>
                                    <p:animEffect transition="in" filter="fade">
                                      <p:cBhvr additive="repl">
                                        <p:cTn id="15" dur="500"/>
                                        <p:tgtEl>
                                          <p:spTgt spid="55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554">
                                            <p:txEl>
                                              <p:pRg st="2" end="2"/>
                                            </p:txEl>
                                          </p:spTgt>
                                        </p:tgtEl>
                                        <p:attrNameLst>
                                          <p:attrName>style.visibility</p:attrName>
                                        </p:attrNameLst>
                                      </p:cBhvr>
                                      <p:to>
                                        <p:strVal val="visible"/>
                                      </p:to>
                                    </p:set>
                                    <p:animEffect transition="in" filter="fade">
                                      <p:cBhvr additive="repl">
                                        <p:cTn id="20" dur="500"/>
                                        <p:tgtEl>
                                          <p:spTgt spid="55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554">
                                            <p:txEl>
                                              <p:pRg st="3" end="3"/>
                                            </p:txEl>
                                          </p:spTgt>
                                        </p:tgtEl>
                                        <p:attrNameLst>
                                          <p:attrName>style.visibility</p:attrName>
                                        </p:attrNameLst>
                                      </p:cBhvr>
                                      <p:to>
                                        <p:strVal val="visible"/>
                                      </p:to>
                                    </p:set>
                                    <p:animEffect transition="in" filter="fade">
                                      <p:cBhvr additive="repl">
                                        <p:cTn id="25" dur="500"/>
                                        <p:tgtEl>
                                          <p:spTgt spid="55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554">
                                            <p:txEl>
                                              <p:pRg st="4" end="4"/>
                                            </p:txEl>
                                          </p:spTgt>
                                        </p:tgtEl>
                                        <p:attrNameLst>
                                          <p:attrName>style.visibility</p:attrName>
                                        </p:attrNameLst>
                                      </p:cBhvr>
                                      <p:to>
                                        <p:strVal val="visible"/>
                                      </p:to>
                                    </p:set>
                                    <p:animEffect transition="in" filter="fade">
                                      <p:cBhvr additive="repl">
                                        <p:cTn id="30" dur="500"/>
                                        <p:tgtEl>
                                          <p:spTgt spid="55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554">
                                            <p:txEl>
                                              <p:pRg st="5" end="5"/>
                                            </p:txEl>
                                          </p:spTgt>
                                        </p:tgtEl>
                                        <p:attrNameLst>
                                          <p:attrName>style.visibility</p:attrName>
                                        </p:attrNameLst>
                                      </p:cBhvr>
                                      <p:to>
                                        <p:strVal val="visible"/>
                                      </p:to>
                                    </p:set>
                                    <p:animEffect transition="in" filter="fade">
                                      <p:cBhvr additive="repl">
                                        <p:cTn id="35" dur="500"/>
                                        <p:tgtEl>
                                          <p:spTgt spid="55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554">
                                            <p:txEl>
                                              <p:pRg st="6" end="6"/>
                                            </p:txEl>
                                          </p:spTgt>
                                        </p:tgtEl>
                                        <p:attrNameLst>
                                          <p:attrName>style.visibility</p:attrName>
                                        </p:attrNameLst>
                                      </p:cBhvr>
                                      <p:to>
                                        <p:strVal val="visible"/>
                                      </p:to>
                                    </p:set>
                                    <p:animEffect transition="in" filter="fade">
                                      <p:cBhvr additive="repl">
                                        <p:cTn id="40" dur="500"/>
                                        <p:tgtEl>
                                          <p:spTgt spid="554">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554">
                                            <p:txEl>
                                              <p:pRg st="7" end="7"/>
                                            </p:txEl>
                                          </p:spTgt>
                                        </p:tgtEl>
                                        <p:attrNameLst>
                                          <p:attrName>style.visibility</p:attrName>
                                        </p:attrNameLst>
                                      </p:cBhvr>
                                      <p:to>
                                        <p:strVal val="visible"/>
                                      </p:to>
                                    </p:set>
                                    <p:animEffect transition="in" filter="fade">
                                      <p:cBhvr additive="repl">
                                        <p:cTn id="45" dur="500"/>
                                        <p:tgtEl>
                                          <p:spTgt spid="55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HC-SR04 Ultrasonic Sound Sensor– Interfacing with Arduino</a:t>
            </a:r>
            <a:endParaRPr lang="en-IN" sz="3400" b="0" strike="noStrike" spc="-1">
              <a:latin typeface="Arial"/>
            </a:endParaRPr>
          </a:p>
        </p:txBody>
      </p:sp>
      <p:sp>
        <p:nvSpPr>
          <p:cNvPr id="568" name="CustomShape 2"/>
          <p:cNvSpPr/>
          <p:nvPr/>
        </p:nvSpPr>
        <p:spPr>
          <a:xfrm>
            <a:off x="131039" y="863280"/>
            <a:ext cx="6091201"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620" indent="-3429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mj-lt"/>
              </a:rPr>
              <a:t>The interfacing of </a:t>
            </a:r>
            <a:r>
              <a:rPr lang="en-IN" sz="2800" b="1" spc="-1" dirty="0">
                <a:solidFill>
                  <a:srgbClr val="B84742"/>
                </a:solidFill>
                <a:latin typeface="+mj-lt"/>
              </a:rPr>
              <a:t>HC-SR04 sensor </a:t>
            </a:r>
            <a:r>
              <a:rPr lang="en-IN" sz="2800" b="0" strike="noStrike" spc="-1" dirty="0">
                <a:solidFill>
                  <a:srgbClr val="212121"/>
                </a:solidFill>
                <a:latin typeface="+mj-lt"/>
              </a:rPr>
              <a:t>with Arduino Uno is as shown in figure.</a:t>
            </a:r>
            <a:endParaRPr lang="en-IN" sz="2800" b="0" strike="noStrike" spc="-1" dirty="0">
              <a:latin typeface="+mj-lt"/>
            </a:endParaRPr>
          </a:p>
          <a:p>
            <a:pPr marL="343620" indent="-3429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mj-lt"/>
              </a:rPr>
              <a:t> </a:t>
            </a:r>
            <a:r>
              <a:rPr lang="en-IN" sz="2800" b="1" spc="-1" dirty="0" err="1">
                <a:solidFill>
                  <a:srgbClr val="B84742"/>
                </a:solidFill>
                <a:latin typeface="+mj-lt"/>
              </a:rPr>
              <a:t>Vcc</a:t>
            </a:r>
            <a:r>
              <a:rPr lang="en-IN" sz="2800" b="0" strike="noStrike" spc="-1" dirty="0">
                <a:solidFill>
                  <a:srgbClr val="212121"/>
                </a:solidFill>
                <a:latin typeface="+mj-lt"/>
              </a:rPr>
              <a:t> and </a:t>
            </a:r>
            <a:r>
              <a:rPr lang="en-IN" sz="2800" b="1" spc="-1" dirty="0" err="1">
                <a:solidFill>
                  <a:srgbClr val="B84742"/>
                </a:solidFill>
                <a:latin typeface="+mj-lt"/>
              </a:rPr>
              <a:t>Gnd</a:t>
            </a:r>
            <a:r>
              <a:rPr lang="en-IN" sz="2800" b="0" strike="noStrike" spc="-1" dirty="0">
                <a:solidFill>
                  <a:srgbClr val="212121"/>
                </a:solidFill>
                <a:latin typeface="+mj-lt"/>
              </a:rPr>
              <a:t> pins of HC-SR04 sensor are connected to </a:t>
            </a:r>
            <a:r>
              <a:rPr lang="en-IN" sz="2800" b="1" spc="-1" dirty="0">
                <a:solidFill>
                  <a:srgbClr val="B84742"/>
                </a:solidFill>
                <a:latin typeface="+mj-lt"/>
              </a:rPr>
              <a:t>5V </a:t>
            </a:r>
            <a:r>
              <a:rPr lang="en-IN" sz="2800" b="0" strike="noStrike" spc="-1" dirty="0">
                <a:solidFill>
                  <a:srgbClr val="212121"/>
                </a:solidFill>
                <a:latin typeface="+mj-lt"/>
              </a:rPr>
              <a:t>and </a:t>
            </a:r>
            <a:r>
              <a:rPr lang="en-IN" sz="2800" b="1" spc="-1" dirty="0" err="1">
                <a:solidFill>
                  <a:srgbClr val="B84742"/>
                </a:solidFill>
                <a:latin typeface="+mj-lt"/>
              </a:rPr>
              <a:t>Gnd</a:t>
            </a:r>
            <a:r>
              <a:rPr lang="en-IN" sz="2800" b="0" strike="noStrike" spc="-1" dirty="0">
                <a:solidFill>
                  <a:srgbClr val="212121"/>
                </a:solidFill>
                <a:latin typeface="+mj-lt"/>
              </a:rPr>
              <a:t> of Arduino board.</a:t>
            </a:r>
            <a:endParaRPr lang="en-IN" sz="2800" b="0" strike="noStrike" spc="-1" dirty="0">
              <a:latin typeface="+mj-lt"/>
            </a:endParaRPr>
          </a:p>
          <a:p>
            <a:pPr marL="343620" indent="-3429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mj-lt"/>
              </a:rPr>
              <a:t>The </a:t>
            </a:r>
            <a:r>
              <a:rPr lang="en-IN" sz="2800" b="1" spc="-1" dirty="0">
                <a:solidFill>
                  <a:srgbClr val="B84742"/>
                </a:solidFill>
                <a:latin typeface="+mj-lt"/>
              </a:rPr>
              <a:t>Trigger</a:t>
            </a:r>
            <a:r>
              <a:rPr lang="en-IN" sz="2800" b="0" strike="noStrike" spc="-1" dirty="0">
                <a:solidFill>
                  <a:srgbClr val="212121"/>
                </a:solidFill>
                <a:latin typeface="+mj-lt"/>
              </a:rPr>
              <a:t> and </a:t>
            </a:r>
            <a:r>
              <a:rPr lang="en-IN" sz="2800" b="1" spc="-1" dirty="0">
                <a:solidFill>
                  <a:srgbClr val="B84742"/>
                </a:solidFill>
                <a:latin typeface="+mj-lt"/>
              </a:rPr>
              <a:t>Echo </a:t>
            </a:r>
            <a:r>
              <a:rPr lang="en-IN" sz="2800" b="0" strike="noStrike" spc="-1" dirty="0">
                <a:solidFill>
                  <a:srgbClr val="212121"/>
                </a:solidFill>
                <a:latin typeface="+mj-lt"/>
              </a:rPr>
              <a:t>pin is connected to (any) </a:t>
            </a:r>
            <a:r>
              <a:rPr lang="en-IN" sz="2800" b="1" spc="-1" dirty="0">
                <a:solidFill>
                  <a:srgbClr val="B84742"/>
                </a:solidFill>
                <a:latin typeface="+mj-lt"/>
              </a:rPr>
              <a:t>digital pins </a:t>
            </a:r>
            <a:r>
              <a:rPr lang="en-IN" sz="2800" b="0" strike="noStrike" spc="-1" dirty="0">
                <a:solidFill>
                  <a:srgbClr val="212121"/>
                </a:solidFill>
                <a:latin typeface="+mj-lt"/>
              </a:rPr>
              <a:t>of Arduino board.</a:t>
            </a:r>
            <a:endParaRPr lang="en-IN" sz="2800" b="0" strike="noStrike" spc="-1" dirty="0">
              <a:latin typeface="+mj-lt"/>
            </a:endParaRPr>
          </a:p>
          <a:p>
            <a:pPr marL="343620" indent="-3429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mj-lt"/>
              </a:rPr>
              <a:t> </a:t>
            </a:r>
            <a:r>
              <a:rPr lang="en-US" sz="2800" spc="-1" dirty="0">
                <a:solidFill>
                  <a:srgbClr val="212121"/>
                </a:solidFill>
                <a:latin typeface="+mj-lt"/>
              </a:rPr>
              <a:t>In this case, trigger is connected to 11 and echo is connected to 12.</a:t>
            </a:r>
            <a:endParaRPr lang="en-IN" sz="2800" b="0" strike="noStrike" spc="-1" dirty="0">
              <a:latin typeface="+mj-lt"/>
            </a:endParaRPr>
          </a:p>
        </p:txBody>
      </p:sp>
      <p:grpSp>
        <p:nvGrpSpPr>
          <p:cNvPr id="569" name="Group 3"/>
          <p:cNvGrpSpPr/>
          <p:nvPr/>
        </p:nvGrpSpPr>
        <p:grpSpPr>
          <a:xfrm>
            <a:off x="6222240" y="1088890"/>
            <a:ext cx="5698800" cy="4325760"/>
            <a:chOff x="6222240" y="1854000"/>
            <a:chExt cx="5698800" cy="4325760"/>
          </a:xfrm>
        </p:grpSpPr>
        <p:pic>
          <p:nvPicPr>
            <p:cNvPr id="570" name="Picture 2"/>
            <p:cNvPicPr/>
            <p:nvPr/>
          </p:nvPicPr>
          <p:blipFill>
            <a:blip r:embed="rId2"/>
            <a:srcRect t="17942" b="18605"/>
            <a:stretch/>
          </p:blipFill>
          <p:spPr>
            <a:xfrm>
              <a:off x="6222240" y="2009160"/>
              <a:ext cx="2415240" cy="1443240"/>
            </a:xfrm>
            <a:prstGeom prst="rect">
              <a:avLst/>
            </a:prstGeom>
            <a:ln>
              <a:noFill/>
            </a:ln>
          </p:spPr>
        </p:pic>
        <p:pic>
          <p:nvPicPr>
            <p:cNvPr id="571" name="Picture 5"/>
            <p:cNvPicPr/>
            <p:nvPr/>
          </p:nvPicPr>
          <p:blipFill>
            <a:blip r:embed="rId3"/>
            <a:stretch/>
          </p:blipFill>
          <p:spPr>
            <a:xfrm rot="5400000">
              <a:off x="8084520" y="2342880"/>
              <a:ext cx="4325760" cy="3347280"/>
            </a:xfrm>
            <a:prstGeom prst="rect">
              <a:avLst/>
            </a:prstGeom>
            <a:ln>
              <a:noFill/>
            </a:ln>
          </p:spPr>
        </p:pic>
      </p:grpSp>
      <p:grpSp>
        <p:nvGrpSpPr>
          <p:cNvPr id="572" name="Group 4"/>
          <p:cNvGrpSpPr/>
          <p:nvPr/>
        </p:nvGrpSpPr>
        <p:grpSpPr>
          <a:xfrm>
            <a:off x="7198952" y="2596210"/>
            <a:ext cx="1652040" cy="1158840"/>
            <a:chOff x="7212600" y="3361320"/>
            <a:chExt cx="1652040" cy="1158840"/>
          </a:xfrm>
        </p:grpSpPr>
        <p:grpSp>
          <p:nvGrpSpPr>
            <p:cNvPr id="573" name="Group 5"/>
            <p:cNvGrpSpPr/>
            <p:nvPr/>
          </p:nvGrpSpPr>
          <p:grpSpPr>
            <a:xfrm>
              <a:off x="7212600" y="3361320"/>
              <a:ext cx="1652040" cy="1006560"/>
              <a:chOff x="7212600" y="3361320"/>
              <a:chExt cx="1652040" cy="1006560"/>
            </a:xfrm>
          </p:grpSpPr>
          <p:sp>
            <p:nvSpPr>
              <p:cNvPr id="574" name="Line 6"/>
              <p:cNvSpPr/>
              <p:nvPr/>
            </p:nvSpPr>
            <p:spPr>
              <a:xfrm>
                <a:off x="7212600" y="3361320"/>
                <a:ext cx="360" cy="1006200"/>
              </a:xfrm>
              <a:prstGeom prst="line">
                <a:avLst/>
              </a:prstGeom>
              <a:ln w="38100">
                <a:solidFill>
                  <a:srgbClr val="FF0000"/>
                </a:solidFill>
                <a:round/>
              </a:ln>
            </p:spPr>
            <p:style>
              <a:lnRef idx="1">
                <a:schemeClr val="accent1"/>
              </a:lnRef>
              <a:fillRef idx="0">
                <a:schemeClr val="accent1"/>
              </a:fillRef>
              <a:effectRef idx="0">
                <a:schemeClr val="accent1"/>
              </a:effectRef>
              <a:fontRef idx="minor"/>
            </p:style>
          </p:sp>
          <p:sp>
            <p:nvSpPr>
              <p:cNvPr id="575" name="Line 7"/>
              <p:cNvSpPr/>
              <p:nvPr/>
            </p:nvSpPr>
            <p:spPr>
              <a:xfrm>
                <a:off x="7212600" y="4367520"/>
                <a:ext cx="1652040" cy="360"/>
              </a:xfrm>
              <a:prstGeom prst="line">
                <a:avLst/>
              </a:prstGeom>
              <a:ln w="38100">
                <a:solidFill>
                  <a:srgbClr val="FF0000"/>
                </a:solidFill>
                <a:round/>
              </a:ln>
            </p:spPr>
            <p:style>
              <a:lnRef idx="1">
                <a:schemeClr val="accent1"/>
              </a:lnRef>
              <a:fillRef idx="0">
                <a:schemeClr val="accent1"/>
              </a:fillRef>
              <a:effectRef idx="0">
                <a:schemeClr val="accent1"/>
              </a:effectRef>
              <a:fontRef idx="minor"/>
            </p:style>
          </p:sp>
        </p:grpSp>
        <p:grpSp>
          <p:nvGrpSpPr>
            <p:cNvPr id="576" name="Group 8"/>
            <p:cNvGrpSpPr/>
            <p:nvPr/>
          </p:nvGrpSpPr>
          <p:grpSpPr>
            <a:xfrm>
              <a:off x="7581960" y="3361320"/>
              <a:ext cx="1257120" cy="1158840"/>
              <a:chOff x="7581960" y="3361320"/>
              <a:chExt cx="1257120" cy="1158840"/>
            </a:xfrm>
          </p:grpSpPr>
          <p:sp>
            <p:nvSpPr>
              <p:cNvPr id="577" name="Line 9"/>
              <p:cNvSpPr/>
              <p:nvPr/>
            </p:nvSpPr>
            <p:spPr>
              <a:xfrm>
                <a:off x="7581960" y="3361320"/>
                <a:ext cx="360" cy="1158480"/>
              </a:xfrm>
              <a:prstGeom prst="line">
                <a:avLst/>
              </a:prstGeom>
              <a:ln w="38100">
                <a:solidFill>
                  <a:schemeClr val="tx1"/>
                </a:solidFill>
                <a:round/>
              </a:ln>
            </p:spPr>
            <p:style>
              <a:lnRef idx="1">
                <a:schemeClr val="accent1"/>
              </a:lnRef>
              <a:fillRef idx="0">
                <a:schemeClr val="accent1"/>
              </a:fillRef>
              <a:effectRef idx="0">
                <a:schemeClr val="accent1"/>
              </a:effectRef>
              <a:fontRef idx="minor"/>
            </p:style>
          </p:sp>
          <p:sp>
            <p:nvSpPr>
              <p:cNvPr id="578" name="Line 10"/>
              <p:cNvSpPr/>
              <p:nvPr/>
            </p:nvSpPr>
            <p:spPr>
              <a:xfrm>
                <a:off x="7581960" y="4519800"/>
                <a:ext cx="1257120" cy="360"/>
              </a:xfrm>
              <a:prstGeom prst="line">
                <a:avLst/>
              </a:prstGeom>
              <a:ln w="38100">
                <a:solidFill>
                  <a:schemeClr val="tx1"/>
                </a:solidFill>
                <a:round/>
              </a:ln>
            </p:spPr>
            <p:style>
              <a:lnRef idx="1">
                <a:schemeClr val="accent1"/>
              </a:lnRef>
              <a:fillRef idx="0">
                <a:schemeClr val="accent1"/>
              </a:fillRef>
              <a:effectRef idx="0">
                <a:schemeClr val="accent1"/>
              </a:effectRef>
              <a:fontRef idx="minor"/>
            </p:style>
          </p:sp>
        </p:grpSp>
      </p:grpSp>
      <p:grpSp>
        <p:nvGrpSpPr>
          <p:cNvPr id="579" name="Group 11"/>
          <p:cNvGrpSpPr/>
          <p:nvPr/>
        </p:nvGrpSpPr>
        <p:grpSpPr>
          <a:xfrm>
            <a:off x="7330816" y="2576758"/>
            <a:ext cx="4785120" cy="2981880"/>
            <a:chOff x="7326360" y="3354120"/>
            <a:chExt cx="4785120" cy="2981880"/>
          </a:xfrm>
        </p:grpSpPr>
        <p:grpSp>
          <p:nvGrpSpPr>
            <p:cNvPr id="580" name="Group 12"/>
            <p:cNvGrpSpPr/>
            <p:nvPr/>
          </p:nvGrpSpPr>
          <p:grpSpPr>
            <a:xfrm>
              <a:off x="7326360" y="3354120"/>
              <a:ext cx="4785120" cy="2827080"/>
              <a:chOff x="7326360" y="3354120"/>
              <a:chExt cx="4785120" cy="2827080"/>
            </a:xfrm>
          </p:grpSpPr>
          <p:grpSp>
            <p:nvGrpSpPr>
              <p:cNvPr id="581" name="Group 13"/>
              <p:cNvGrpSpPr/>
              <p:nvPr/>
            </p:nvGrpSpPr>
            <p:grpSpPr>
              <a:xfrm>
                <a:off x="7326360" y="3354120"/>
                <a:ext cx="4782240" cy="2827080"/>
                <a:chOff x="7326360" y="3354120"/>
                <a:chExt cx="4782240" cy="2827080"/>
              </a:xfrm>
            </p:grpSpPr>
            <p:sp>
              <p:nvSpPr>
                <p:cNvPr id="582" name="Line 14"/>
                <p:cNvSpPr/>
                <p:nvPr/>
              </p:nvSpPr>
              <p:spPr>
                <a:xfrm>
                  <a:off x="7326360" y="3354120"/>
                  <a:ext cx="360" cy="2826720"/>
                </a:xfrm>
                <a:prstGeom prst="line">
                  <a:avLst/>
                </a:prstGeom>
                <a:ln w="38100">
                  <a:solidFill>
                    <a:srgbClr val="FFC000"/>
                  </a:solidFill>
                  <a:round/>
                </a:ln>
              </p:spPr>
              <p:style>
                <a:lnRef idx="1">
                  <a:schemeClr val="accent1"/>
                </a:lnRef>
                <a:fillRef idx="0">
                  <a:schemeClr val="accent1"/>
                </a:fillRef>
                <a:effectRef idx="0">
                  <a:schemeClr val="accent1"/>
                </a:effectRef>
                <a:fontRef idx="minor"/>
              </p:style>
            </p:sp>
            <p:sp>
              <p:nvSpPr>
                <p:cNvPr id="583" name="Line 15"/>
                <p:cNvSpPr/>
                <p:nvPr/>
              </p:nvSpPr>
              <p:spPr>
                <a:xfrm>
                  <a:off x="7326360" y="6180840"/>
                  <a:ext cx="4782240" cy="360"/>
                </a:xfrm>
                <a:prstGeom prst="line">
                  <a:avLst/>
                </a:prstGeom>
                <a:ln w="38100">
                  <a:solidFill>
                    <a:srgbClr val="FFC000"/>
                  </a:solidFill>
                  <a:round/>
                </a:ln>
              </p:spPr>
              <p:style>
                <a:lnRef idx="1">
                  <a:schemeClr val="accent1"/>
                </a:lnRef>
                <a:fillRef idx="0">
                  <a:schemeClr val="accent1"/>
                </a:fillRef>
                <a:effectRef idx="0">
                  <a:schemeClr val="accent1"/>
                </a:effectRef>
                <a:fontRef idx="minor"/>
              </p:style>
            </p:sp>
          </p:grpSp>
          <p:sp>
            <p:nvSpPr>
              <p:cNvPr id="584" name="Line 16"/>
              <p:cNvSpPr/>
              <p:nvPr/>
            </p:nvSpPr>
            <p:spPr>
              <a:xfrm>
                <a:off x="11666880" y="4136400"/>
                <a:ext cx="444600" cy="360"/>
              </a:xfrm>
              <a:prstGeom prst="line">
                <a:avLst/>
              </a:prstGeom>
              <a:ln w="38100">
                <a:solidFill>
                  <a:srgbClr val="FFC000"/>
                </a:solidFill>
                <a:round/>
              </a:ln>
            </p:spPr>
            <p:style>
              <a:lnRef idx="1">
                <a:schemeClr val="accent1"/>
              </a:lnRef>
              <a:fillRef idx="0">
                <a:schemeClr val="accent1"/>
              </a:fillRef>
              <a:effectRef idx="0">
                <a:schemeClr val="accent1"/>
              </a:effectRef>
              <a:fontRef idx="minor"/>
            </p:style>
          </p:sp>
          <p:sp>
            <p:nvSpPr>
              <p:cNvPr id="585" name="Line 17"/>
              <p:cNvSpPr/>
              <p:nvPr/>
            </p:nvSpPr>
            <p:spPr>
              <a:xfrm>
                <a:off x="12108600" y="4134600"/>
                <a:ext cx="2880" cy="2046240"/>
              </a:xfrm>
              <a:prstGeom prst="line">
                <a:avLst/>
              </a:prstGeom>
              <a:ln w="38100">
                <a:solidFill>
                  <a:srgbClr val="FFC000"/>
                </a:solidFill>
                <a:round/>
              </a:ln>
            </p:spPr>
            <p:style>
              <a:lnRef idx="1">
                <a:schemeClr val="accent1"/>
              </a:lnRef>
              <a:fillRef idx="0">
                <a:schemeClr val="accent1"/>
              </a:fillRef>
              <a:effectRef idx="0">
                <a:schemeClr val="accent1"/>
              </a:effectRef>
              <a:fontRef idx="minor"/>
            </p:style>
          </p:sp>
        </p:grpSp>
        <p:grpSp>
          <p:nvGrpSpPr>
            <p:cNvPr id="586" name="Group 18"/>
            <p:cNvGrpSpPr/>
            <p:nvPr/>
          </p:nvGrpSpPr>
          <p:grpSpPr>
            <a:xfrm>
              <a:off x="7443360" y="3364920"/>
              <a:ext cx="4500720" cy="2971080"/>
              <a:chOff x="7443360" y="3364920"/>
              <a:chExt cx="4500720" cy="2971080"/>
            </a:xfrm>
          </p:grpSpPr>
          <p:grpSp>
            <p:nvGrpSpPr>
              <p:cNvPr id="587" name="Group 19"/>
              <p:cNvGrpSpPr/>
              <p:nvPr/>
            </p:nvGrpSpPr>
            <p:grpSpPr>
              <a:xfrm>
                <a:off x="7443360" y="3364920"/>
                <a:ext cx="4500720" cy="2971080"/>
                <a:chOff x="7443360" y="3364920"/>
                <a:chExt cx="4500720" cy="2971080"/>
              </a:xfrm>
            </p:grpSpPr>
            <p:sp>
              <p:nvSpPr>
                <p:cNvPr id="588" name="Line 20"/>
                <p:cNvSpPr/>
                <p:nvPr/>
              </p:nvSpPr>
              <p:spPr>
                <a:xfrm>
                  <a:off x="7452720" y="3364920"/>
                  <a:ext cx="360" cy="2970720"/>
                </a:xfrm>
                <a:prstGeom prst="line">
                  <a:avLst/>
                </a:prstGeom>
                <a:ln w="38100">
                  <a:solidFill>
                    <a:schemeClr val="accent4"/>
                  </a:solidFill>
                  <a:round/>
                </a:ln>
              </p:spPr>
              <p:style>
                <a:lnRef idx="1">
                  <a:schemeClr val="accent1"/>
                </a:lnRef>
                <a:fillRef idx="0">
                  <a:schemeClr val="accent1"/>
                </a:fillRef>
                <a:effectRef idx="0">
                  <a:schemeClr val="accent1"/>
                </a:effectRef>
                <a:fontRef idx="minor"/>
              </p:style>
            </p:sp>
            <p:sp>
              <p:nvSpPr>
                <p:cNvPr id="589" name="Line 21"/>
                <p:cNvSpPr/>
                <p:nvPr/>
              </p:nvSpPr>
              <p:spPr>
                <a:xfrm>
                  <a:off x="7443360" y="6335640"/>
                  <a:ext cx="4500720" cy="360"/>
                </a:xfrm>
                <a:prstGeom prst="line">
                  <a:avLst/>
                </a:prstGeom>
                <a:ln w="38100">
                  <a:solidFill>
                    <a:schemeClr val="accent4"/>
                  </a:solidFill>
                  <a:round/>
                </a:ln>
              </p:spPr>
              <p:style>
                <a:lnRef idx="1">
                  <a:schemeClr val="accent1"/>
                </a:lnRef>
                <a:fillRef idx="0">
                  <a:schemeClr val="accent1"/>
                </a:fillRef>
                <a:effectRef idx="0">
                  <a:schemeClr val="accent1"/>
                </a:effectRef>
                <a:fontRef idx="minor"/>
              </p:style>
            </p:sp>
          </p:grpSp>
          <p:sp>
            <p:nvSpPr>
              <p:cNvPr id="590" name="Line 22"/>
              <p:cNvSpPr/>
              <p:nvPr/>
            </p:nvSpPr>
            <p:spPr>
              <a:xfrm>
                <a:off x="11647080" y="4005720"/>
                <a:ext cx="284040" cy="3600"/>
              </a:xfrm>
              <a:prstGeom prst="line">
                <a:avLst/>
              </a:prstGeom>
              <a:ln w="38100">
                <a:solidFill>
                  <a:schemeClr val="accent4"/>
                </a:solidFill>
                <a:round/>
              </a:ln>
            </p:spPr>
            <p:style>
              <a:lnRef idx="1">
                <a:schemeClr val="accent1"/>
              </a:lnRef>
              <a:fillRef idx="0">
                <a:schemeClr val="accent1"/>
              </a:fillRef>
              <a:effectRef idx="0">
                <a:schemeClr val="accent1"/>
              </a:effectRef>
              <a:fontRef idx="minor"/>
            </p:style>
          </p:sp>
          <p:sp>
            <p:nvSpPr>
              <p:cNvPr id="591" name="Line 23"/>
              <p:cNvSpPr/>
              <p:nvPr/>
            </p:nvSpPr>
            <p:spPr>
              <a:xfrm>
                <a:off x="11921040" y="4017600"/>
                <a:ext cx="23040" cy="2318040"/>
              </a:xfrm>
              <a:prstGeom prst="line">
                <a:avLst/>
              </a:prstGeom>
              <a:ln w="38100">
                <a:solidFill>
                  <a:schemeClr val="accent4"/>
                </a:solidFill>
                <a:round/>
              </a:ln>
            </p:spPr>
            <p:style>
              <a:lnRef idx="1">
                <a:schemeClr val="accent1"/>
              </a:lnRef>
              <a:fillRef idx="0">
                <a:schemeClr val="accent1"/>
              </a:fillRef>
              <a:effectRef idx="0">
                <a:schemeClr val="accent1"/>
              </a:effectRef>
              <a:fontRef idx="minor"/>
            </p:style>
          </p:sp>
        </p:grpSp>
      </p:grpSp>
    </p:spTree>
    <p:extLst>
      <p:ext uri="{BB962C8B-B14F-4D97-AF65-F5344CB8AC3E}">
        <p14:creationId xmlns:p14="http://schemas.microsoft.com/office/powerpoint/2010/main" val="2081958945"/>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68">
                                            <p:txEl>
                                              <p:pRg st="0" end="0"/>
                                            </p:txEl>
                                          </p:spTgt>
                                        </p:tgtEl>
                                        <p:attrNameLst>
                                          <p:attrName>style.visibility</p:attrName>
                                        </p:attrNameLst>
                                      </p:cBhvr>
                                      <p:to>
                                        <p:strVal val="visible"/>
                                      </p:to>
                                    </p:set>
                                    <p:animEffect transition="in" filter="fade">
                                      <p:cBhvr additive="repl">
                                        <p:cTn id="7" dur="500"/>
                                        <p:tgtEl>
                                          <p:spTgt spid="568">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569"/>
                                        </p:tgtEl>
                                        <p:attrNameLst>
                                          <p:attrName>style.visibility</p:attrName>
                                        </p:attrNameLst>
                                      </p:cBhvr>
                                      <p:to>
                                        <p:strVal val="visible"/>
                                      </p:to>
                                    </p:set>
                                    <p:animEffect transition="in" filter="fade">
                                      <p:cBhvr additive="repl">
                                        <p:cTn id="10" dur="500"/>
                                        <p:tgtEl>
                                          <p:spTgt spid="5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568">
                                            <p:txEl>
                                              <p:pRg st="1" end="1"/>
                                            </p:txEl>
                                          </p:spTgt>
                                        </p:tgtEl>
                                        <p:attrNameLst>
                                          <p:attrName>style.visibility</p:attrName>
                                        </p:attrNameLst>
                                      </p:cBhvr>
                                      <p:to>
                                        <p:strVal val="visible"/>
                                      </p:to>
                                    </p:set>
                                    <p:animEffect transition="in" filter="fade">
                                      <p:cBhvr additive="repl">
                                        <p:cTn id="15" dur="500"/>
                                        <p:tgtEl>
                                          <p:spTgt spid="56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72"/>
                                        </p:tgtEl>
                                        <p:attrNameLst>
                                          <p:attrName>style.visibility</p:attrName>
                                        </p:attrNameLst>
                                      </p:cBhvr>
                                      <p:to>
                                        <p:strVal val="visible"/>
                                      </p:to>
                                    </p:set>
                                    <p:animEffect transition="in" filter="wipe(left)">
                                      <p:cBhvr>
                                        <p:cTn id="20" dur="500"/>
                                        <p:tgtEl>
                                          <p:spTgt spid="57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568">
                                            <p:txEl>
                                              <p:pRg st="2" end="2"/>
                                            </p:txEl>
                                          </p:spTgt>
                                        </p:tgtEl>
                                        <p:attrNameLst>
                                          <p:attrName>style.visibility</p:attrName>
                                        </p:attrNameLst>
                                      </p:cBhvr>
                                      <p:to>
                                        <p:strVal val="visible"/>
                                      </p:to>
                                    </p:set>
                                    <p:animEffect transition="in" filter="fade">
                                      <p:cBhvr additive="repl">
                                        <p:cTn id="25" dur="500"/>
                                        <p:tgtEl>
                                          <p:spTgt spid="56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568">
                                            <p:txEl>
                                              <p:pRg st="3" end="3"/>
                                            </p:txEl>
                                          </p:spTgt>
                                        </p:tgtEl>
                                        <p:attrNameLst>
                                          <p:attrName>style.visibility</p:attrName>
                                        </p:attrNameLst>
                                      </p:cBhvr>
                                      <p:to>
                                        <p:strVal val="visible"/>
                                      </p:to>
                                    </p:set>
                                    <p:animEffect transition="in" filter="fade">
                                      <p:cBhvr additive="repl">
                                        <p:cTn id="30" dur="500"/>
                                        <p:tgtEl>
                                          <p:spTgt spid="568">
                                            <p:txEl>
                                              <p:pRg st="3" end="3"/>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579"/>
                                        </p:tgtEl>
                                        <p:attrNameLst>
                                          <p:attrName>style.visibility</p:attrName>
                                        </p:attrNameLst>
                                      </p:cBhvr>
                                      <p:to>
                                        <p:strVal val="visible"/>
                                      </p:to>
                                    </p:set>
                                    <p:animEffect transition="in" filter="wipe(left)">
                                      <p:cBhvr>
                                        <p:cTn id="33"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HC-SR04</a:t>
            </a:r>
          </a:p>
        </p:txBody>
      </p:sp>
      <p:sp>
        <p:nvSpPr>
          <p:cNvPr id="3" name="Content Placeholder 2"/>
          <p:cNvSpPr>
            <a:spLocks noGrp="1"/>
          </p:cNvSpPr>
          <p:nvPr>
            <p:ph idx="1"/>
          </p:nvPr>
        </p:nvSpPr>
        <p:spPr/>
        <p:txBody>
          <a:bodyPr/>
          <a:lstStyle/>
          <a:p>
            <a:r>
              <a:rPr lang="en-GB" dirty="0"/>
              <a:t>The sensor is composed of two ultrasonic transducers.</a:t>
            </a:r>
          </a:p>
          <a:p>
            <a:r>
              <a:rPr lang="en-GB" dirty="0"/>
              <a:t>One is transmitter which outputs ultrasonic sound pulses and the other is receiver which listens for reflected waves.</a:t>
            </a:r>
          </a:p>
          <a:p>
            <a:pPr fontAlgn="base"/>
            <a:r>
              <a:rPr lang="en-IN" b="1" dirty="0"/>
              <a:t>The HC-SR04 Ultrasonic Range Sensor Features:</a:t>
            </a:r>
            <a:endParaRPr lang="en-IN" dirty="0"/>
          </a:p>
          <a:p>
            <a:pPr lvl="1" fontAlgn="base"/>
            <a:r>
              <a:rPr lang="en-IN" sz="1800" dirty="0"/>
              <a:t>Input Voltage: 5V</a:t>
            </a:r>
          </a:p>
          <a:p>
            <a:pPr lvl="1" fontAlgn="base"/>
            <a:r>
              <a:rPr lang="en-IN" sz="1800" dirty="0"/>
              <a:t>Current Draw: 20mA (Max)</a:t>
            </a:r>
          </a:p>
          <a:p>
            <a:pPr lvl="1" fontAlgn="base"/>
            <a:r>
              <a:rPr lang="en-IN" sz="1800" dirty="0">
                <a:solidFill>
                  <a:srgbClr val="C00000"/>
                </a:solidFill>
              </a:rPr>
              <a:t>Digital Output: 5V</a:t>
            </a:r>
          </a:p>
          <a:p>
            <a:pPr lvl="1" fontAlgn="base"/>
            <a:r>
              <a:rPr lang="en-IN" sz="1800" dirty="0">
                <a:solidFill>
                  <a:srgbClr val="C00000"/>
                </a:solidFill>
              </a:rPr>
              <a:t>Digital Output: 0V (Low)</a:t>
            </a:r>
          </a:p>
          <a:p>
            <a:pPr lvl="1" fontAlgn="base"/>
            <a:r>
              <a:rPr lang="en-IN" sz="1800" dirty="0"/>
              <a:t>Working Temperature:  -15°C to 70°C</a:t>
            </a:r>
          </a:p>
          <a:p>
            <a:pPr lvl="1" fontAlgn="base"/>
            <a:r>
              <a:rPr lang="en-IN" sz="1800" dirty="0"/>
              <a:t>Sensing Angle: 30° Cone</a:t>
            </a:r>
          </a:p>
          <a:p>
            <a:pPr lvl="1" fontAlgn="base"/>
            <a:r>
              <a:rPr lang="en-IN" sz="1800" dirty="0"/>
              <a:t>Angle of Effect: 15° Cone</a:t>
            </a:r>
          </a:p>
          <a:p>
            <a:pPr lvl="1" fontAlgn="base"/>
            <a:r>
              <a:rPr lang="en-IN" sz="1800" dirty="0"/>
              <a:t>Ultrasonic Frequency: </a:t>
            </a:r>
            <a:r>
              <a:rPr lang="en-IN" sz="1800" b="1" dirty="0">
                <a:solidFill>
                  <a:srgbClr val="C00000"/>
                </a:solidFill>
              </a:rPr>
              <a:t>40kHz</a:t>
            </a:r>
          </a:p>
          <a:p>
            <a:pPr lvl="1" fontAlgn="base"/>
            <a:r>
              <a:rPr lang="en-IN" sz="1800" b="1" u="sng" spc="-1" dirty="0">
                <a:solidFill>
                  <a:srgbClr val="212121"/>
                </a:solidFill>
                <a:ea typeface="DejaVu Sans"/>
              </a:rPr>
              <a:t>Speed of sound : </a:t>
            </a:r>
            <a:r>
              <a:rPr lang="en-IN" sz="1800" b="1" u="sng" spc="-1" dirty="0">
                <a:solidFill>
                  <a:srgbClr val="C00000"/>
                </a:solidFill>
                <a:ea typeface="DejaVu Sans"/>
              </a:rPr>
              <a:t>343 </a:t>
            </a:r>
            <a:r>
              <a:rPr lang="en-IN" sz="1800" b="1" u="sng" spc="-1" dirty="0" err="1">
                <a:solidFill>
                  <a:srgbClr val="C00000"/>
                </a:solidFill>
                <a:ea typeface="DejaVu Sans"/>
              </a:rPr>
              <a:t>mtr</a:t>
            </a:r>
            <a:r>
              <a:rPr lang="en-IN" sz="1800" b="1" u="sng" spc="-1" dirty="0">
                <a:solidFill>
                  <a:srgbClr val="C00000"/>
                </a:solidFill>
                <a:ea typeface="DejaVu Sans"/>
              </a:rPr>
              <a:t>/sec</a:t>
            </a:r>
            <a:r>
              <a:rPr lang="en-IN" sz="1800" b="1" u="sng" spc="-1" dirty="0">
                <a:solidFill>
                  <a:srgbClr val="212121"/>
                </a:solidFill>
                <a:ea typeface="DejaVu Sans"/>
              </a:rPr>
              <a:t> </a:t>
            </a:r>
            <a:endParaRPr lang="en-IN" sz="1800" b="1" u="sng" dirty="0">
              <a:solidFill>
                <a:srgbClr val="C00000"/>
              </a:solidFill>
            </a:endParaRPr>
          </a:p>
          <a:p>
            <a:pPr lvl="1" fontAlgn="base"/>
            <a:r>
              <a:rPr lang="en-IN" sz="1800" dirty="0"/>
              <a:t>Range: </a:t>
            </a:r>
            <a:r>
              <a:rPr lang="en-IN" sz="1800" b="1" dirty="0">
                <a:solidFill>
                  <a:srgbClr val="C00000"/>
                </a:solidFill>
              </a:rPr>
              <a:t>2cm - 400cm </a:t>
            </a:r>
            <a:r>
              <a:rPr lang="en-GB" sz="1800" dirty="0"/>
              <a:t>(about an inch to 13 feet)</a:t>
            </a:r>
            <a:endParaRPr lang="en-IN" sz="1800" dirty="0"/>
          </a:p>
        </p:txBody>
      </p:sp>
      <p:grpSp>
        <p:nvGrpSpPr>
          <p:cNvPr id="10" name="Group 9"/>
          <p:cNvGrpSpPr/>
          <p:nvPr/>
        </p:nvGrpSpPr>
        <p:grpSpPr>
          <a:xfrm>
            <a:off x="5581935" y="3193577"/>
            <a:ext cx="3971498" cy="1624084"/>
            <a:chOff x="5554639" y="3111690"/>
            <a:chExt cx="3971498" cy="1624084"/>
          </a:xfrm>
        </p:grpSpPr>
        <p:sp>
          <p:nvSpPr>
            <p:cNvPr id="4" name="Oval Callout 3"/>
            <p:cNvSpPr/>
            <p:nvPr/>
          </p:nvSpPr>
          <p:spPr>
            <a:xfrm>
              <a:off x="5554639" y="3111690"/>
              <a:ext cx="3971498" cy="1624084"/>
            </a:xfrm>
            <a:prstGeom prst="wedgeEllipseCallout">
              <a:avLst>
                <a:gd name="adj1" fmla="val -94029"/>
                <a:gd name="adj2" fmla="val 108719"/>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IN" dirty="0"/>
                <a:t>343 * 100 cm</a:t>
              </a:r>
            </a:p>
            <a:p>
              <a:pPr algn="ctr"/>
              <a:r>
                <a:rPr lang="en-IN" dirty="0"/>
                <a:t>10</a:t>
              </a:r>
              <a:r>
                <a:rPr lang="en-IN" baseline="30000" dirty="0"/>
                <a:t>6</a:t>
              </a:r>
              <a:r>
                <a:rPr lang="en-IN" dirty="0"/>
                <a:t> </a:t>
              </a:r>
              <a:r>
                <a:rPr lang="el-GR" dirty="0">
                  <a:latin typeface="Bahnschrift SemiBold Condensed" panose="020B0502040204020203" pitchFamily="34" charset="0"/>
                </a:rPr>
                <a:t>μ</a:t>
              </a:r>
              <a:r>
                <a:rPr lang="en-IN" dirty="0">
                  <a:latin typeface="Bahnschrift SemiBold Condensed" panose="020B0502040204020203" pitchFamily="34" charset="0"/>
                </a:rPr>
                <a:t> sec</a:t>
              </a:r>
            </a:p>
            <a:p>
              <a:pPr algn="ctr"/>
              <a:endParaRPr lang="en-IN" baseline="30000" dirty="0">
                <a:latin typeface="Bahnschrift SemiBold Condensed" panose="020B0502040204020203" pitchFamily="34" charset="0"/>
              </a:endParaRPr>
            </a:p>
            <a:p>
              <a:pPr algn="ctr"/>
              <a:r>
                <a:rPr lang="en-IN" sz="3600" baseline="30000" dirty="0">
                  <a:latin typeface="Bahnschrift SemiBold Condensed" panose="020B0502040204020203" pitchFamily="34" charset="0"/>
                </a:rPr>
                <a:t>= 0.0343</a:t>
              </a:r>
              <a:endParaRPr lang="en-IN" baseline="30000" dirty="0"/>
            </a:p>
          </p:txBody>
        </p:sp>
        <p:cxnSp>
          <p:nvCxnSpPr>
            <p:cNvPr id="6" name="Straight Connector 5"/>
            <p:cNvCxnSpPr/>
            <p:nvPr/>
          </p:nvCxnSpPr>
          <p:spPr>
            <a:xfrm>
              <a:off x="6933063" y="3630483"/>
              <a:ext cx="1214650" cy="136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9916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rPr>
              <a:t>HC-SR04 Ultrasonic Sound Sensor – Transmitter and Receiver</a:t>
            </a:r>
            <a:endParaRPr lang="en-US" dirty="0"/>
          </a:p>
        </p:txBody>
      </p:sp>
      <p:sp>
        <p:nvSpPr>
          <p:cNvPr id="3" name="Content Placeholder 2"/>
          <p:cNvSpPr>
            <a:spLocks noGrp="1"/>
          </p:cNvSpPr>
          <p:nvPr>
            <p:ph idx="1"/>
          </p:nvPr>
        </p:nvSpPr>
        <p:spPr/>
        <p:txBody>
          <a:bodyPr/>
          <a:lstStyle/>
          <a:p>
            <a:r>
              <a:rPr lang="en-US" dirty="0"/>
              <a:t>Ultrasonic Sound Sensor Transmit and Receive Sound wave</a:t>
            </a: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338943" y="465542"/>
            <a:ext cx="10853057" cy="5567845"/>
          </a:xfrm>
          <a:prstGeom prst="rect">
            <a:avLst/>
          </a:prstGeom>
        </p:spPr>
      </p:pic>
    </p:spTree>
    <p:extLst>
      <p:ext uri="{BB962C8B-B14F-4D97-AF65-F5344CB8AC3E}">
        <p14:creationId xmlns:p14="http://schemas.microsoft.com/office/powerpoint/2010/main" val="92928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HC-SR04 Ultrasonic Sound Sensor – Working principle</a:t>
            </a:r>
            <a:endParaRPr lang="en-IN" dirty="0"/>
          </a:p>
        </p:txBody>
      </p:sp>
      <p:sp>
        <p:nvSpPr>
          <p:cNvPr id="5" name="Content Placeholder 4"/>
          <p:cNvSpPr>
            <a:spLocks noGrp="1"/>
          </p:cNvSpPr>
          <p:nvPr>
            <p:ph idx="1"/>
          </p:nvPr>
        </p:nvSpPr>
        <p:spPr>
          <a:xfrm>
            <a:off x="53721" y="749750"/>
            <a:ext cx="11929641" cy="5590565"/>
          </a:xfrm>
        </p:spPr>
        <p:txBody>
          <a:bodyPr/>
          <a:lstStyle/>
          <a:p>
            <a:r>
              <a:rPr lang="en-GB" dirty="0"/>
              <a:t>When the </a:t>
            </a:r>
            <a:r>
              <a:rPr lang="en-GB" b="1" dirty="0">
                <a:solidFill>
                  <a:srgbClr val="C00000"/>
                </a:solidFill>
              </a:rPr>
              <a:t>Trigger Pin </a:t>
            </a:r>
            <a:r>
              <a:rPr lang="en-GB" dirty="0"/>
              <a:t>is set </a:t>
            </a:r>
            <a:r>
              <a:rPr lang="en-GB" b="1" dirty="0">
                <a:solidFill>
                  <a:srgbClr val="C00000"/>
                </a:solidFill>
              </a:rPr>
              <a:t>HIGH</a:t>
            </a:r>
            <a:r>
              <a:rPr lang="en-GB" dirty="0">
                <a:solidFill>
                  <a:srgbClr val="C00000"/>
                </a:solidFill>
              </a:rPr>
              <a:t> </a:t>
            </a:r>
            <a:r>
              <a:rPr lang="en-GB" dirty="0"/>
              <a:t>for </a:t>
            </a:r>
            <a:r>
              <a:rPr lang="en-GB" dirty="0">
                <a:solidFill>
                  <a:srgbClr val="C00000"/>
                </a:solidFill>
              </a:rPr>
              <a:t>10µs.</a:t>
            </a:r>
          </a:p>
          <a:p>
            <a:pPr lvl="1"/>
            <a:r>
              <a:rPr lang="en-GB" dirty="0"/>
              <a:t> The sensor transmits an ultrasonic burst of </a:t>
            </a:r>
            <a:r>
              <a:rPr lang="en-GB" dirty="0">
                <a:solidFill>
                  <a:srgbClr val="C00000"/>
                </a:solidFill>
              </a:rPr>
              <a:t>eight pulses at 40 kHz</a:t>
            </a:r>
            <a:r>
              <a:rPr lang="en-GB" dirty="0"/>
              <a:t>.</a:t>
            </a:r>
          </a:p>
          <a:p>
            <a:r>
              <a:rPr lang="en-GB" dirty="0"/>
              <a:t>These </a:t>
            </a:r>
            <a:r>
              <a:rPr lang="en-GB" u="sng" dirty="0"/>
              <a:t>8 ultrasonic pulses </a:t>
            </a:r>
            <a:r>
              <a:rPr lang="en-GB" dirty="0"/>
              <a:t>travel through the air away from the transmitter.</a:t>
            </a:r>
          </a:p>
          <a:p>
            <a:r>
              <a:rPr lang="en-GB" dirty="0"/>
              <a:t>Meanwhile the echo pin goes </a:t>
            </a:r>
            <a:r>
              <a:rPr lang="en-GB" b="1" dirty="0">
                <a:solidFill>
                  <a:srgbClr val="C00000"/>
                </a:solidFill>
              </a:rPr>
              <a:t>HIGH</a:t>
            </a:r>
            <a:r>
              <a:rPr lang="en-GB" dirty="0">
                <a:solidFill>
                  <a:srgbClr val="C00000"/>
                </a:solidFill>
              </a:rPr>
              <a:t> </a:t>
            </a:r>
            <a:r>
              <a:rPr lang="en-GB" dirty="0"/>
              <a:t>to initiate the echo-back signal.</a:t>
            </a:r>
          </a:p>
          <a:p>
            <a:r>
              <a:rPr lang="en-GB" dirty="0"/>
              <a:t>If those pulses are </a:t>
            </a:r>
            <a:r>
              <a:rPr lang="en-GB" u="sng" dirty="0"/>
              <a:t>not reflected back</a:t>
            </a:r>
            <a:r>
              <a:rPr lang="en-GB" dirty="0"/>
              <a:t>, the echo signal times out and goes </a:t>
            </a:r>
            <a:r>
              <a:rPr lang="en-GB" b="1" dirty="0"/>
              <a:t>low</a:t>
            </a:r>
            <a:r>
              <a:rPr lang="en-GB" dirty="0"/>
              <a:t> after 38ms</a:t>
            </a:r>
            <a:br>
              <a:rPr lang="en-GB" dirty="0"/>
            </a:br>
            <a:r>
              <a:rPr lang="en-GB" dirty="0"/>
              <a:t> (38 milliseconds). </a:t>
            </a:r>
          </a:p>
          <a:p>
            <a:r>
              <a:rPr lang="en-GB" dirty="0"/>
              <a:t>Thus a pulse of 38ms indicates no obstruction within the range of the sensor.</a:t>
            </a:r>
            <a:endParaRPr lang="en-IN" dirty="0"/>
          </a:p>
        </p:txBody>
      </p:sp>
      <p:pic>
        <p:nvPicPr>
          <p:cNvPr id="45" name="Picture 44"/>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23147" b="48959"/>
          <a:stretch/>
        </p:blipFill>
        <p:spPr>
          <a:xfrm>
            <a:off x="2977917" y="4215159"/>
            <a:ext cx="4828364" cy="893544"/>
          </a:xfrm>
          <a:prstGeom prst="rect">
            <a:avLst/>
          </a:prstGeom>
        </p:spPr>
      </p:pic>
      <p:pic>
        <p:nvPicPr>
          <p:cNvPr id="6" name="Picture 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72806"/>
          <a:stretch/>
        </p:blipFill>
        <p:spPr>
          <a:xfrm>
            <a:off x="3114395" y="5594075"/>
            <a:ext cx="4828364" cy="871127"/>
          </a:xfrm>
          <a:prstGeom prst="rect">
            <a:avLst/>
          </a:prstGeom>
        </p:spPr>
      </p:pic>
      <p:pic>
        <p:nvPicPr>
          <p:cNvPr id="7" name="Picture 6"/>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692" b="27302"/>
          <a:stretch/>
        </p:blipFill>
        <p:spPr>
          <a:xfrm>
            <a:off x="2959293" y="4995775"/>
            <a:ext cx="4828364" cy="736979"/>
          </a:xfrm>
          <a:prstGeom prst="rect">
            <a:avLst/>
          </a:prstGeom>
        </p:spPr>
      </p:pic>
      <p:pic>
        <p:nvPicPr>
          <p:cNvPr id="8" name="Picture 7"/>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76241"/>
          <a:stretch/>
        </p:blipFill>
        <p:spPr>
          <a:xfrm>
            <a:off x="3604360" y="3606913"/>
            <a:ext cx="4828364" cy="776176"/>
          </a:xfrm>
          <a:prstGeom prst="rect">
            <a:avLst/>
          </a:prstGeom>
        </p:spPr>
      </p:pic>
      <p:sp>
        <p:nvSpPr>
          <p:cNvPr id="3" name="Left-Up Arrow 2"/>
          <p:cNvSpPr/>
          <p:nvPr/>
        </p:nvSpPr>
        <p:spPr>
          <a:xfrm flipH="1">
            <a:off x="3985145" y="3645462"/>
            <a:ext cx="4066795" cy="2819739"/>
          </a:xfrm>
          <a:prstGeom prst="leftUpArrow">
            <a:avLst>
              <a:gd name="adj1" fmla="val 302"/>
              <a:gd name="adj2" fmla="val 2618"/>
              <a:gd name="adj3" fmla="val 85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31588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par>
                                <p:cTn id="14" presetID="22" presetClass="entr" presetSubtype="8"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50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HC-SR04 Ultrasonic Sound Sensor – Working principle</a:t>
            </a:r>
            <a:endParaRPr lang="en-IN" dirty="0"/>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59707" y="858158"/>
            <a:ext cx="6586785" cy="5762923"/>
          </a:xfrm>
          <a:prstGeom prst="rect">
            <a:avLst/>
          </a:prstGeom>
        </p:spPr>
      </p:pic>
    </p:spTree>
    <p:extLst>
      <p:ext uri="{BB962C8B-B14F-4D97-AF65-F5344CB8AC3E}">
        <p14:creationId xmlns:p14="http://schemas.microsoft.com/office/powerpoint/2010/main" val="2309759641"/>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HC-SR04 Ultrasonic Sound Sensor – Working principle</a:t>
            </a:r>
            <a:endParaRPr lang="en-IN" dirty="0"/>
          </a:p>
        </p:txBody>
      </p:sp>
      <p:sp>
        <p:nvSpPr>
          <p:cNvPr id="5" name="Content Placeholder 4"/>
          <p:cNvSpPr>
            <a:spLocks noGrp="1"/>
          </p:cNvSpPr>
          <p:nvPr>
            <p:ph idx="1"/>
          </p:nvPr>
        </p:nvSpPr>
        <p:spPr/>
        <p:txBody>
          <a:bodyPr/>
          <a:lstStyle/>
          <a:p>
            <a:r>
              <a:rPr lang="en-GB" dirty="0"/>
              <a:t>If those pulses are reflected back, the echo pin goes </a:t>
            </a:r>
            <a:r>
              <a:rPr lang="en-GB" b="1" dirty="0">
                <a:solidFill>
                  <a:srgbClr val="C00000"/>
                </a:solidFill>
              </a:rPr>
              <a:t>LOW</a:t>
            </a:r>
            <a:r>
              <a:rPr lang="en-GB" dirty="0"/>
              <a:t> as soon as the signal is received. </a:t>
            </a:r>
          </a:p>
          <a:p>
            <a:r>
              <a:rPr lang="en-GB" dirty="0"/>
              <a:t>This generates a pulse on the echo pin whose width varies from </a:t>
            </a:r>
            <a:r>
              <a:rPr lang="en-GB" b="1" dirty="0"/>
              <a:t>150 µs to 25 </a:t>
            </a:r>
            <a:r>
              <a:rPr lang="en-GB" b="1" dirty="0" err="1"/>
              <a:t>ms</a:t>
            </a:r>
            <a:r>
              <a:rPr lang="en-GB" b="1" dirty="0"/>
              <a:t> </a:t>
            </a:r>
            <a:r>
              <a:rPr lang="en-GB" dirty="0"/>
              <a:t>depending on the time taken to receive the signal. </a:t>
            </a:r>
          </a:p>
          <a:p>
            <a:r>
              <a:rPr lang="en-GB" dirty="0"/>
              <a:t>The width of the received pulse is used to calculate the distance from the reflected object.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088" y="2689481"/>
            <a:ext cx="4906055" cy="3777228"/>
          </a:xfrm>
          <a:prstGeom prst="rect">
            <a:avLst/>
          </a:prstGeom>
        </p:spPr>
      </p:pic>
    </p:spTree>
    <p:extLst>
      <p:ext uri="{BB962C8B-B14F-4D97-AF65-F5344CB8AC3E}">
        <p14:creationId xmlns:p14="http://schemas.microsoft.com/office/powerpoint/2010/main" val="130076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pc="-1" dirty="0">
                <a:solidFill>
                  <a:srgbClr val="373737"/>
                </a:solidFill>
              </a:rPr>
              <a:t>HC-SR04 Ultrasonic Sound Sensor –</a:t>
            </a:r>
            <a:r>
              <a:rPr lang="en-US" dirty="0"/>
              <a:t>Timing Diagram</a:t>
            </a:r>
          </a:p>
        </p:txBody>
      </p:sp>
      <p:sp>
        <p:nvSpPr>
          <p:cNvPr id="5" name="Content Placeholder 4"/>
          <p:cNvSpPr>
            <a:spLocks noGrp="1"/>
          </p:cNvSpPr>
          <p:nvPr>
            <p:ph idx="1"/>
          </p:nvPr>
        </p:nvSpPr>
        <p:spPr/>
        <p:txBody>
          <a:bodyPr/>
          <a:lstStyle/>
          <a:p>
            <a:r>
              <a:rPr lang="en-US" dirty="0"/>
              <a:t>Step 1: Make Trigger Pin High for the 10 µs.</a:t>
            </a:r>
          </a:p>
          <a:p>
            <a:pPr lvl="1"/>
            <a:r>
              <a:rPr lang="en-US" dirty="0"/>
              <a:t>(Module Will Generates the Sound Wave)</a:t>
            </a:r>
          </a:p>
          <a:p>
            <a:pPr lvl="1"/>
            <a:r>
              <a:rPr lang="en-US" dirty="0"/>
              <a:t>Module makes </a:t>
            </a:r>
            <a:r>
              <a:rPr lang="en-US" dirty="0">
                <a:solidFill>
                  <a:srgbClr val="C00000"/>
                </a:solidFill>
              </a:rPr>
              <a:t>Echo Pin </a:t>
            </a:r>
            <a:r>
              <a:rPr lang="en-US" b="1" dirty="0">
                <a:solidFill>
                  <a:srgbClr val="C00000"/>
                </a:solidFill>
              </a:rPr>
              <a:t>HIGH</a:t>
            </a:r>
            <a:r>
              <a:rPr lang="en-US" dirty="0"/>
              <a:t>.</a:t>
            </a:r>
          </a:p>
          <a:p>
            <a:r>
              <a:rPr lang="en-US" dirty="0">
                <a:solidFill>
                  <a:srgbClr val="C00000"/>
                </a:solidFill>
              </a:rPr>
              <a:t>Echo Pin goes LOW</a:t>
            </a:r>
            <a:r>
              <a:rPr lang="en-US" dirty="0"/>
              <a:t>, once it received pulse. </a:t>
            </a:r>
          </a:p>
          <a:p>
            <a:r>
              <a:rPr lang="en-US" dirty="0"/>
              <a:t>Step 2: Get the Value of </a:t>
            </a:r>
            <a:r>
              <a:rPr lang="en-US" sz="2800" b="1" spc="-1" dirty="0">
                <a:solidFill>
                  <a:srgbClr val="B84742"/>
                </a:solidFill>
              </a:rPr>
              <a:t>Time duration</a:t>
            </a:r>
            <a:r>
              <a:rPr lang="en-US" dirty="0"/>
              <a:t>, from which </a:t>
            </a:r>
            <a:r>
              <a:rPr lang="en-US" sz="2800" b="1" spc="-1" dirty="0">
                <a:solidFill>
                  <a:srgbClr val="B84742"/>
                </a:solidFill>
              </a:rPr>
              <a:t>ECHO </a:t>
            </a:r>
            <a:r>
              <a:rPr lang="en-US" dirty="0"/>
              <a:t>pin  </a:t>
            </a:r>
            <a:r>
              <a:rPr lang="en-US" sz="2800" b="1" spc="-1" dirty="0">
                <a:solidFill>
                  <a:srgbClr val="B84742"/>
                </a:solidFill>
              </a:rPr>
              <a:t>HIGH</a:t>
            </a:r>
            <a:r>
              <a:rPr lang="en-US" sz="2800" spc="-1" dirty="0">
                <a:solidFill>
                  <a:srgbClr val="B84742"/>
                </a:solidFill>
              </a:rPr>
              <a:t> </a:t>
            </a:r>
            <a:r>
              <a:rPr lang="en-US" sz="2800" spc="-1" dirty="0"/>
              <a:t>duration</a:t>
            </a:r>
            <a:r>
              <a:rPr lang="en-US" dirty="0"/>
              <a:t>.</a:t>
            </a:r>
          </a:p>
          <a:p>
            <a:pPr lvl="1"/>
            <a:r>
              <a:rPr lang="en-IN" b="1" spc="-1" dirty="0" err="1">
                <a:solidFill>
                  <a:srgbClr val="B84742"/>
                </a:solidFill>
              </a:rPr>
              <a:t>delayMicroseconds</a:t>
            </a:r>
            <a:r>
              <a:rPr lang="en-IN" b="1" spc="-1" dirty="0">
                <a:solidFill>
                  <a:srgbClr val="B84742"/>
                </a:solidFill>
              </a:rPr>
              <a:t>( ): </a:t>
            </a:r>
            <a:r>
              <a:rPr lang="en-IN" spc="-1" dirty="0">
                <a:solidFill>
                  <a:srgbClr val="212121"/>
                </a:solidFill>
              </a:rPr>
              <a:t>It pauses the program for amount of time in microseconds specified as the parameter. </a:t>
            </a:r>
          </a:p>
          <a:p>
            <a:pPr lvl="2"/>
            <a:r>
              <a:rPr lang="en-IN" sz="2000" spc="-1" dirty="0">
                <a:solidFill>
                  <a:srgbClr val="212121"/>
                </a:solidFill>
              </a:rPr>
              <a:t>Syntax : </a:t>
            </a:r>
            <a:r>
              <a:rPr lang="en-IN" sz="2000" spc="-1" dirty="0" err="1">
                <a:solidFill>
                  <a:srgbClr val="212121"/>
                </a:solidFill>
              </a:rPr>
              <a:t>delayMicroseconds</a:t>
            </a:r>
            <a:r>
              <a:rPr lang="en-IN" sz="2000" spc="-1" dirty="0">
                <a:solidFill>
                  <a:srgbClr val="212121"/>
                </a:solidFill>
              </a:rPr>
              <a:t>(</a:t>
            </a:r>
            <a:r>
              <a:rPr lang="en-IN" sz="2000" spc="-1" dirty="0">
                <a:solidFill>
                  <a:srgbClr val="212121"/>
                </a:solidFill>
                <a:latin typeface="Symbol"/>
              </a:rPr>
              <a:t></a:t>
            </a:r>
            <a:r>
              <a:rPr lang="en-IN" sz="2000" spc="-1" dirty="0">
                <a:solidFill>
                  <a:srgbClr val="212121"/>
                </a:solidFill>
              </a:rPr>
              <a:t>s)</a:t>
            </a:r>
          </a:p>
          <a:p>
            <a:pPr lvl="2"/>
            <a:r>
              <a:rPr lang="en-IN" sz="2400" spc="-1" dirty="0">
                <a:solidFill>
                  <a:srgbClr val="212121"/>
                </a:solidFill>
              </a:rPr>
              <a:t>Parameters :</a:t>
            </a:r>
            <a:r>
              <a:rPr lang="en-IN" sz="2000" spc="-1" dirty="0">
                <a:solidFill>
                  <a:srgbClr val="212121"/>
                </a:solidFill>
              </a:rPr>
              <a:t> The number of microseconds to pause.</a:t>
            </a:r>
            <a:endParaRPr lang="en-IN" sz="2000" spc="-1" dirty="0">
              <a:latin typeface="Arial"/>
            </a:endParaRPr>
          </a:p>
          <a:p>
            <a:pPr lvl="1"/>
            <a:r>
              <a:rPr lang="en-IN" b="1" spc="-1" dirty="0" err="1">
                <a:solidFill>
                  <a:srgbClr val="B84742"/>
                </a:solidFill>
              </a:rPr>
              <a:t>pulseIn</a:t>
            </a:r>
            <a:r>
              <a:rPr lang="en-IN" b="1" spc="-1" dirty="0">
                <a:solidFill>
                  <a:srgbClr val="B84742"/>
                </a:solidFill>
              </a:rPr>
              <a:t>( ) : </a:t>
            </a:r>
            <a:r>
              <a:rPr lang="en-IN" spc="-1" dirty="0"/>
              <a:t>Reads a pulse HIGH or LOW from specified pin and wait for the time to go the pulse from HIGH to LOW or LOW to HIGH. It returns the time required to transit the pulse in variable.</a:t>
            </a:r>
          </a:p>
          <a:p>
            <a:pPr lvl="2"/>
            <a:r>
              <a:rPr lang="en-IN" sz="2000" spc="-1" dirty="0">
                <a:solidFill>
                  <a:srgbClr val="212121"/>
                </a:solidFill>
              </a:rPr>
              <a:t>Syntax : </a:t>
            </a:r>
            <a:r>
              <a:rPr lang="en-IN" sz="2000" spc="-1" dirty="0" err="1">
                <a:solidFill>
                  <a:srgbClr val="212121"/>
                </a:solidFill>
              </a:rPr>
              <a:t>pulseIn</a:t>
            </a:r>
            <a:r>
              <a:rPr lang="en-IN" sz="2000" spc="-1" dirty="0">
                <a:solidFill>
                  <a:srgbClr val="212121"/>
                </a:solidFill>
              </a:rPr>
              <a:t>(pin, value)</a:t>
            </a:r>
          </a:p>
          <a:p>
            <a:pPr lvl="2"/>
            <a:r>
              <a:rPr lang="en-IN" sz="2400" spc="-1" dirty="0">
                <a:solidFill>
                  <a:srgbClr val="212121"/>
                </a:solidFill>
              </a:rPr>
              <a:t>Parameters - </a:t>
            </a:r>
            <a:r>
              <a:rPr lang="en-IN" sz="2000" spc="-1" dirty="0">
                <a:solidFill>
                  <a:srgbClr val="212121"/>
                </a:solidFill>
              </a:rPr>
              <a:t>Pin:  The number of the Arduino pin on which you want to read the pulse.</a:t>
            </a:r>
            <a:br>
              <a:rPr lang="en-IN" sz="2000" spc="-1" dirty="0">
                <a:solidFill>
                  <a:srgbClr val="212121"/>
                </a:solidFill>
              </a:rPr>
            </a:br>
            <a:r>
              <a:rPr lang="en-IN" sz="2000" spc="-1" dirty="0">
                <a:solidFill>
                  <a:srgbClr val="212121"/>
                </a:solidFill>
              </a:rPr>
              <a:t>		-   </a:t>
            </a:r>
            <a:r>
              <a:rPr lang="en-US" sz="2000" spc="-1" dirty="0">
                <a:solidFill>
                  <a:srgbClr val="212121"/>
                </a:solidFill>
              </a:rPr>
              <a:t>Value: The type of pulse that you want to read.</a:t>
            </a:r>
            <a:endParaRPr lang="en-US" dirty="0"/>
          </a:p>
        </p:txBody>
      </p:sp>
    </p:spTree>
    <p:extLst>
      <p:ext uri="{BB962C8B-B14F-4D97-AF65-F5344CB8AC3E}">
        <p14:creationId xmlns:p14="http://schemas.microsoft.com/office/powerpoint/2010/main" val="243221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HC-SR04 Ultrasonic Sound Sensor – Code explanation</a:t>
            </a:r>
            <a:endParaRPr lang="en-IN" sz="3400" b="0" strike="noStrike" spc="-1">
              <a:latin typeface="Arial"/>
            </a:endParaRPr>
          </a:p>
        </p:txBody>
      </p:sp>
      <p:sp>
        <p:nvSpPr>
          <p:cNvPr id="593"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a:solidFill>
                  <a:srgbClr val="212121"/>
                </a:solidFill>
                <a:latin typeface="Roboto Condensed"/>
              </a:rPr>
              <a:t>The code in Arduino for HC-SR04 Ultrasonic Sound Sensor can be written as following</a:t>
            </a:r>
            <a:endParaRPr lang="en-IN" sz="2400" b="0" strike="noStrike" spc="-1">
              <a:latin typeface="Arial"/>
            </a:endParaRPr>
          </a:p>
        </p:txBody>
      </p:sp>
      <p:sp>
        <p:nvSpPr>
          <p:cNvPr id="594" name="CustomShape 3"/>
          <p:cNvSpPr/>
          <p:nvPr/>
        </p:nvSpPr>
        <p:spPr>
          <a:xfrm>
            <a:off x="631080" y="1650600"/>
            <a:ext cx="6400080" cy="466380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err="1">
                <a:solidFill>
                  <a:srgbClr val="073642"/>
                </a:solidFill>
                <a:latin typeface="Consolas"/>
                <a:ea typeface="DejaVu Sans"/>
              </a:rPr>
              <a:t>int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trigPin</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11</a:t>
            </a:r>
            <a:r>
              <a:rPr lang="en-IN" sz="2000" b="0" strike="noStrike" spc="-1" dirty="0">
                <a:solidFill>
                  <a:srgbClr val="333333"/>
                </a:solidFill>
                <a:latin typeface="Consolas"/>
                <a:ea typeface="DejaVu Sans"/>
              </a:rPr>
              <a:t>;    </a:t>
            </a:r>
            <a:r>
              <a:rPr lang="en-IN" sz="2000" b="0" i="1" strike="noStrike" spc="-1" dirty="0">
                <a:solidFill>
                  <a:srgbClr val="93A1A1"/>
                </a:solidFill>
                <a:latin typeface="Consolas"/>
                <a:ea typeface="DejaVu Sans"/>
              </a:rPr>
              <a:t>// Trigger</a:t>
            </a:r>
            <a:endParaRPr lang="en-IN" sz="2000" b="0" strike="noStrike" spc="-1" dirty="0">
              <a:latin typeface="Arial"/>
            </a:endParaRPr>
          </a:p>
          <a:p>
            <a:pPr>
              <a:lnSpc>
                <a:spcPct val="100000"/>
              </a:lnSpc>
            </a:pPr>
            <a:r>
              <a:rPr lang="en-IN" sz="2000" b="1" strike="noStrike" spc="-1" dirty="0" err="1">
                <a:solidFill>
                  <a:srgbClr val="073642"/>
                </a:solidFill>
                <a:latin typeface="Consolas"/>
                <a:ea typeface="DejaVu Sans"/>
              </a:rPr>
              <a:t>int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echoPin</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12</a:t>
            </a:r>
            <a:r>
              <a:rPr lang="en-IN" sz="2000" b="0" strike="noStrike" spc="-1" dirty="0">
                <a:solidFill>
                  <a:srgbClr val="333333"/>
                </a:solidFill>
                <a:latin typeface="Consolas"/>
                <a:ea typeface="DejaVu Sans"/>
              </a:rPr>
              <a:t>;    </a:t>
            </a:r>
            <a:r>
              <a:rPr lang="en-IN" sz="2000" b="0" i="1" strike="noStrike" spc="-1" dirty="0">
                <a:solidFill>
                  <a:srgbClr val="93A1A1"/>
                </a:solidFill>
                <a:latin typeface="Consolas"/>
                <a:ea typeface="DejaVu Sans"/>
              </a:rPr>
              <a:t>// Echo</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long</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duration</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cm</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inches</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setup</a:t>
            </a: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begin</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9600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pinMode</a:t>
            </a:r>
            <a:r>
              <a:rPr lang="en-IN" sz="2000" b="0" strike="noStrike" spc="-1" dirty="0">
                <a:solidFill>
                  <a:srgbClr val="333333"/>
                </a:solidFill>
                <a:latin typeface="Consolas"/>
                <a:ea typeface="DejaVu Sans"/>
              </a:rPr>
              <a:t>(</a:t>
            </a:r>
            <a:r>
              <a:rPr lang="en-IN" sz="2000" b="0" strike="noStrike" spc="-1" dirty="0" err="1">
                <a:solidFill>
                  <a:srgbClr val="268BD2"/>
                </a:solidFill>
                <a:latin typeface="Consolas"/>
                <a:ea typeface="DejaVu Sans"/>
              </a:rPr>
              <a:t>trigPin</a:t>
            </a:r>
            <a:r>
              <a:rPr lang="en-IN" sz="2000" b="0" strike="noStrike" spc="-1" dirty="0">
                <a:solidFill>
                  <a:srgbClr val="333333"/>
                </a:solidFill>
                <a:latin typeface="Consolas"/>
                <a:ea typeface="DejaVu Sans"/>
              </a:rPr>
              <a:t>, OUTPUT);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pinMode</a:t>
            </a:r>
            <a:r>
              <a:rPr lang="en-IN" sz="2000" b="0" strike="noStrike" spc="-1" dirty="0">
                <a:solidFill>
                  <a:srgbClr val="333333"/>
                </a:solidFill>
                <a:latin typeface="Consolas"/>
                <a:ea typeface="DejaVu Sans"/>
              </a:rPr>
              <a:t>(</a:t>
            </a:r>
            <a:r>
              <a:rPr lang="en-IN" sz="2000" b="0" strike="noStrike" spc="-1" dirty="0" err="1">
                <a:solidFill>
                  <a:srgbClr val="268BD2"/>
                </a:solidFill>
                <a:latin typeface="Consolas"/>
                <a:ea typeface="DejaVu Sans"/>
              </a:rPr>
              <a:t>echoPin</a:t>
            </a:r>
            <a:r>
              <a:rPr lang="en-IN" sz="2000" b="0" strike="noStrike" spc="-1" dirty="0">
                <a:solidFill>
                  <a:srgbClr val="333333"/>
                </a:solidFill>
                <a:latin typeface="Consolas"/>
                <a:ea typeface="DejaVu Sans"/>
              </a:rPr>
              <a:t>, INPUT);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loop</a:t>
            </a: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digitalWrite</a:t>
            </a:r>
            <a:r>
              <a:rPr lang="en-IN" sz="2000" b="0" strike="noStrike" spc="-1" dirty="0">
                <a:solidFill>
                  <a:srgbClr val="333333"/>
                </a:solidFill>
                <a:latin typeface="Consolas"/>
                <a:ea typeface="DejaVu Sans"/>
              </a:rPr>
              <a:t>(</a:t>
            </a:r>
            <a:r>
              <a:rPr lang="en-IN" sz="2000" b="0" strike="noStrike" spc="-1" dirty="0" err="1">
                <a:solidFill>
                  <a:srgbClr val="268BD2"/>
                </a:solidFill>
                <a:latin typeface="Consolas"/>
                <a:ea typeface="DejaVu Sans"/>
              </a:rPr>
              <a:t>trigPin</a:t>
            </a:r>
            <a:r>
              <a:rPr lang="en-IN" sz="2000" b="0" strike="noStrike" spc="-1" dirty="0">
                <a:solidFill>
                  <a:srgbClr val="333333"/>
                </a:solidFill>
                <a:latin typeface="Consolas"/>
                <a:ea typeface="DejaVu Sans"/>
              </a:rPr>
              <a:t>, LOW);</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delayMicroseconds</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5</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digitalWrite</a:t>
            </a:r>
            <a:r>
              <a:rPr lang="en-IN" sz="2000" b="0" strike="noStrike" spc="-1" dirty="0">
                <a:solidFill>
                  <a:srgbClr val="333333"/>
                </a:solidFill>
                <a:latin typeface="Consolas"/>
                <a:ea typeface="DejaVu Sans"/>
              </a:rPr>
              <a:t>(</a:t>
            </a:r>
            <a:r>
              <a:rPr lang="en-IN" sz="2000" b="0" strike="noStrike" spc="-1" dirty="0" err="1">
                <a:solidFill>
                  <a:srgbClr val="268BD2"/>
                </a:solidFill>
                <a:latin typeface="Consolas"/>
                <a:ea typeface="DejaVu Sans"/>
              </a:rPr>
              <a:t>trigPin</a:t>
            </a:r>
            <a:r>
              <a:rPr lang="en-IN" sz="2000" b="0" strike="noStrike" spc="-1" dirty="0">
                <a:solidFill>
                  <a:srgbClr val="333333"/>
                </a:solidFill>
                <a:latin typeface="Consolas"/>
                <a:ea typeface="DejaVu Sans"/>
              </a:rPr>
              <a:t>, HIGH);</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delayMicroseconds</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10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digitalWrite</a:t>
            </a:r>
            <a:r>
              <a:rPr lang="en-IN" sz="2000" b="0" strike="noStrike" spc="-1" dirty="0">
                <a:solidFill>
                  <a:srgbClr val="333333"/>
                </a:solidFill>
                <a:latin typeface="Consolas"/>
                <a:ea typeface="DejaVu Sans"/>
              </a:rPr>
              <a:t>(</a:t>
            </a:r>
            <a:r>
              <a:rPr lang="en-IN" sz="2000" b="0" strike="noStrike" spc="-1" dirty="0" err="1">
                <a:solidFill>
                  <a:srgbClr val="268BD2"/>
                </a:solidFill>
                <a:latin typeface="Consolas"/>
                <a:ea typeface="DejaVu Sans"/>
              </a:rPr>
              <a:t>trigPin</a:t>
            </a:r>
            <a:r>
              <a:rPr lang="en-IN" sz="2000" b="0" strike="noStrike" spc="-1" dirty="0">
                <a:solidFill>
                  <a:srgbClr val="333333"/>
                </a:solidFill>
                <a:latin typeface="Consolas"/>
                <a:ea typeface="DejaVu Sans"/>
              </a:rPr>
              <a:t>, LOW);</a:t>
            </a:r>
            <a:endParaRPr lang="en-IN" sz="2000" b="0" strike="noStrike" spc="-1" dirty="0">
              <a:latin typeface="Arial"/>
            </a:endParaRPr>
          </a:p>
        </p:txBody>
      </p:sp>
      <p:sp>
        <p:nvSpPr>
          <p:cNvPr id="595" name="CustomShape 4"/>
          <p:cNvSpPr/>
          <p:nvPr/>
        </p:nvSpPr>
        <p:spPr>
          <a:xfrm>
            <a:off x="131040" y="1650600"/>
            <a:ext cx="501120" cy="466380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ea typeface="DejaVu Sans"/>
              </a:rPr>
              <a:t>1</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3</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4</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5</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6</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7</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8</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9</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10</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11</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12</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13</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14</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15</a:t>
            </a:r>
            <a:endParaRPr lang="en-IN" sz="2000" b="0" strike="noStrike" spc="-1">
              <a:latin typeface="Arial"/>
            </a:endParaRPr>
          </a:p>
        </p:txBody>
      </p:sp>
      <p:sp>
        <p:nvSpPr>
          <p:cNvPr id="596" name="CustomShape 5"/>
          <p:cNvSpPr/>
          <p:nvPr/>
        </p:nvSpPr>
        <p:spPr>
          <a:xfrm>
            <a:off x="131040" y="1321560"/>
            <a:ext cx="20059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ea typeface="DejaVu Sans"/>
              </a:rPr>
              <a:t>Distance-measure.ino</a:t>
            </a:r>
            <a:endParaRPr lang="en-IN" sz="1600" b="0" strike="noStrike" spc="-1">
              <a:latin typeface="Arial"/>
            </a:endParaRPr>
          </a:p>
        </p:txBody>
      </p:sp>
      <p:sp>
        <p:nvSpPr>
          <p:cNvPr id="597" name="CustomShape 6"/>
          <p:cNvSpPr/>
          <p:nvPr/>
        </p:nvSpPr>
        <p:spPr>
          <a:xfrm>
            <a:off x="951120" y="5070600"/>
            <a:ext cx="45712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grpSp>
        <p:nvGrpSpPr>
          <p:cNvPr id="598" name="Group 7"/>
          <p:cNvGrpSpPr/>
          <p:nvPr/>
        </p:nvGrpSpPr>
        <p:grpSpPr>
          <a:xfrm>
            <a:off x="5523120" y="4789800"/>
            <a:ext cx="6537240" cy="821520"/>
            <a:chOff x="5523120" y="4789800"/>
            <a:chExt cx="6537240" cy="821520"/>
          </a:xfrm>
        </p:grpSpPr>
        <p:sp>
          <p:nvSpPr>
            <p:cNvPr id="599" name="CustomShape 8"/>
            <p:cNvSpPr/>
            <p:nvPr/>
          </p:nvSpPr>
          <p:spPr>
            <a:xfrm>
              <a:off x="6999120" y="4789800"/>
              <a:ext cx="5061240" cy="8215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ea typeface="DejaVu Sans"/>
                </a:rPr>
                <a:t>Generates the delay of specified microseconds.</a:t>
              </a:r>
              <a:endParaRPr lang="en-IN" sz="2400" b="0" strike="noStrike" spc="-1" dirty="0">
                <a:latin typeface="Arial"/>
              </a:endParaRPr>
            </a:p>
          </p:txBody>
        </p:sp>
        <p:sp>
          <p:nvSpPr>
            <p:cNvPr id="600" name="CustomShape 9"/>
            <p:cNvSpPr/>
            <p:nvPr/>
          </p:nvSpPr>
          <p:spPr>
            <a:xfrm flipV="1">
              <a:off x="5523120" y="5200560"/>
              <a:ext cx="1475280" cy="1800"/>
            </a:xfrm>
            <a:custGeom>
              <a:avLst/>
              <a:gdLst/>
              <a:ahLst/>
              <a:cxnLst/>
              <a:rect l="l" t="t" r="r" b="b"/>
              <a:pathLst>
                <a:path w="21600" h="21600">
                  <a:moveTo>
                    <a:pt x="0" y="0"/>
                  </a:moveTo>
                  <a:lnTo>
                    <a:pt x="21600" y="21600"/>
                  </a:lnTo>
                </a:path>
              </a:pathLst>
            </a:custGeom>
            <a:noFill/>
            <a:ln w="19080">
              <a:solidFill>
                <a:schemeClr val="accent6"/>
              </a:solidFill>
              <a:round/>
              <a:tailEnd type="triangle" w="med" len="med"/>
            </a:ln>
          </p:spPr>
          <p:style>
            <a:lnRef idx="1">
              <a:schemeClr val="accent1"/>
            </a:lnRef>
            <a:fillRef idx="0">
              <a:schemeClr val="accent1"/>
            </a:fillRef>
            <a:effectRef idx="0">
              <a:schemeClr val="accent1"/>
            </a:effectRef>
            <a:fontRef idx="minor"/>
          </p:style>
        </p:sp>
      </p:grpSp>
      <p:sp>
        <p:nvSpPr>
          <p:cNvPr id="11" name="CustomShape 6"/>
          <p:cNvSpPr/>
          <p:nvPr/>
        </p:nvSpPr>
        <p:spPr>
          <a:xfrm>
            <a:off x="950760" y="5635800"/>
            <a:ext cx="45712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grpSp>
        <p:nvGrpSpPr>
          <p:cNvPr id="12" name="Group 7"/>
          <p:cNvGrpSpPr/>
          <p:nvPr/>
        </p:nvGrpSpPr>
        <p:grpSpPr>
          <a:xfrm>
            <a:off x="5522760" y="5635800"/>
            <a:ext cx="6537240" cy="540720"/>
            <a:chOff x="5523120" y="5070600"/>
            <a:chExt cx="6537240" cy="540720"/>
          </a:xfrm>
        </p:grpSpPr>
        <p:sp>
          <p:nvSpPr>
            <p:cNvPr id="13" name="CustomShape 8"/>
            <p:cNvSpPr/>
            <p:nvPr/>
          </p:nvSpPr>
          <p:spPr>
            <a:xfrm>
              <a:off x="6999120" y="5070600"/>
              <a:ext cx="5061240" cy="5407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GB" sz="2400" spc="-1" dirty="0">
                  <a:solidFill>
                    <a:srgbClr val="212121"/>
                  </a:solidFill>
                  <a:latin typeface="Roboto Condensed"/>
                </a:rPr>
                <a:t>High for 10</a:t>
              </a:r>
              <a:r>
                <a:rPr lang="el-GR" sz="2400" spc="-1" dirty="0">
                  <a:solidFill>
                    <a:srgbClr val="212121"/>
                  </a:solidFill>
                  <a:latin typeface="Bahnschrift SemiBold Condensed" panose="020B0502040204020203" pitchFamily="34" charset="0"/>
                </a:rPr>
                <a:t>μ</a:t>
              </a:r>
              <a:r>
                <a:rPr lang="en-GB" sz="2400" spc="-1" dirty="0">
                  <a:solidFill>
                    <a:srgbClr val="212121"/>
                  </a:solidFill>
                  <a:latin typeface="Bahnschrift SemiBold Condensed" panose="020B0502040204020203" pitchFamily="34" charset="0"/>
                </a:rPr>
                <a:t>Sec.</a:t>
              </a:r>
              <a:endParaRPr lang="en-IN" sz="2400" b="0" strike="noStrike" spc="-1" dirty="0">
                <a:latin typeface="Arial"/>
              </a:endParaRPr>
            </a:p>
          </p:txBody>
        </p:sp>
        <p:sp>
          <p:nvSpPr>
            <p:cNvPr id="14" name="CustomShape 9"/>
            <p:cNvSpPr/>
            <p:nvPr/>
          </p:nvSpPr>
          <p:spPr>
            <a:xfrm flipV="1">
              <a:off x="5523120" y="5200560"/>
              <a:ext cx="1475280" cy="1800"/>
            </a:xfrm>
            <a:custGeom>
              <a:avLst/>
              <a:gdLst/>
              <a:ahLst/>
              <a:cxnLst/>
              <a:rect l="l" t="t" r="r" b="b"/>
              <a:pathLst>
                <a:path w="21600" h="21600">
                  <a:moveTo>
                    <a:pt x="0" y="0"/>
                  </a:moveTo>
                  <a:lnTo>
                    <a:pt x="21600" y="21600"/>
                  </a:lnTo>
                </a:path>
              </a:pathLst>
            </a:custGeom>
            <a:noFill/>
            <a:ln w="19080">
              <a:solidFill>
                <a:schemeClr val="accent6"/>
              </a:solidFill>
              <a:round/>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314241997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93">
                                            <p:txEl>
                                              <p:pRg st="0" end="0"/>
                                            </p:txEl>
                                          </p:spTgt>
                                        </p:tgtEl>
                                        <p:attrNameLst>
                                          <p:attrName>style.visibility</p:attrName>
                                        </p:attrNameLst>
                                      </p:cBhvr>
                                      <p:to>
                                        <p:strVal val="visible"/>
                                      </p:to>
                                    </p:set>
                                    <p:animEffect transition="in" filter="fade">
                                      <p:cBhvr additive="repl">
                                        <p:cTn id="7" dur="500"/>
                                        <p:tgtEl>
                                          <p:spTgt spid="5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94"/>
                                        </p:tgtEl>
                                        <p:attrNameLst>
                                          <p:attrName>style.visibility</p:attrName>
                                        </p:attrNameLst>
                                      </p:cBhvr>
                                      <p:to>
                                        <p:strVal val="visible"/>
                                      </p:to>
                                    </p:set>
                                    <p:animEffect transition="in" filter="fade">
                                      <p:cBhvr additive="repl">
                                        <p:cTn id="12" dur="500"/>
                                        <p:tgtEl>
                                          <p:spTgt spid="594"/>
                                        </p:tgtEl>
                                      </p:cBhvr>
                                    </p:animEffect>
                                  </p:childTnLst>
                                </p:cTn>
                              </p:par>
                              <p:par>
                                <p:cTn id="13" presetID="10" presetClass="entr" fill="hold" nodeType="withEffect">
                                  <p:stCondLst>
                                    <p:cond delay="0"/>
                                  </p:stCondLst>
                                  <p:childTnLst>
                                    <p:set>
                                      <p:cBhvr>
                                        <p:cTn id="14" dur="1" fill="hold">
                                          <p:stCondLst>
                                            <p:cond delay="0"/>
                                          </p:stCondLst>
                                        </p:cTn>
                                        <p:tgtEl>
                                          <p:spTgt spid="596"/>
                                        </p:tgtEl>
                                        <p:attrNameLst>
                                          <p:attrName>style.visibility</p:attrName>
                                        </p:attrNameLst>
                                      </p:cBhvr>
                                      <p:to>
                                        <p:strVal val="visible"/>
                                      </p:to>
                                    </p:set>
                                    <p:animEffect transition="in" filter="fade">
                                      <p:cBhvr additive="repl">
                                        <p:cTn id="15" dur="500"/>
                                        <p:tgtEl>
                                          <p:spTgt spid="596"/>
                                        </p:tgtEl>
                                      </p:cBhvr>
                                    </p:animEffect>
                                  </p:childTnLst>
                                </p:cTn>
                              </p:par>
                              <p:par>
                                <p:cTn id="16" presetID="10" presetClass="entr" fill="hold" nodeType="withEffect">
                                  <p:stCondLst>
                                    <p:cond delay="0"/>
                                  </p:stCondLst>
                                  <p:childTnLst>
                                    <p:set>
                                      <p:cBhvr>
                                        <p:cTn id="17" dur="1" fill="hold">
                                          <p:stCondLst>
                                            <p:cond delay="0"/>
                                          </p:stCondLst>
                                        </p:cTn>
                                        <p:tgtEl>
                                          <p:spTgt spid="595"/>
                                        </p:tgtEl>
                                        <p:attrNameLst>
                                          <p:attrName>style.visibility</p:attrName>
                                        </p:attrNameLst>
                                      </p:cBhvr>
                                      <p:to>
                                        <p:strVal val="visible"/>
                                      </p:to>
                                    </p:set>
                                    <p:animEffect transition="in" filter="fade">
                                      <p:cBhvr additive="repl">
                                        <p:cTn id="18" dur="500"/>
                                        <p:tgtEl>
                                          <p:spTgt spid="5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597"/>
                                        </p:tgtEl>
                                        <p:attrNameLst>
                                          <p:attrName>style.visibility</p:attrName>
                                        </p:attrNameLst>
                                      </p:cBhvr>
                                      <p:to>
                                        <p:strVal val="visible"/>
                                      </p:to>
                                    </p:set>
                                    <p:animEffect transition="in" filter="fade">
                                      <p:cBhvr additive="repl">
                                        <p:cTn id="23" dur="500"/>
                                        <p:tgtEl>
                                          <p:spTgt spid="597"/>
                                        </p:tgtEl>
                                      </p:cBhvr>
                                    </p:animEffect>
                                  </p:childTnLst>
                                </p:cTn>
                              </p:par>
                              <p:par>
                                <p:cTn id="24" presetID="10" presetClass="entr" fill="hold" nodeType="withEffect">
                                  <p:stCondLst>
                                    <p:cond delay="0"/>
                                  </p:stCondLst>
                                  <p:childTnLst>
                                    <p:set>
                                      <p:cBhvr>
                                        <p:cTn id="25" dur="1" fill="hold">
                                          <p:stCondLst>
                                            <p:cond delay="0"/>
                                          </p:stCondLst>
                                        </p:cTn>
                                        <p:tgtEl>
                                          <p:spTgt spid="598"/>
                                        </p:tgtEl>
                                        <p:attrNameLst>
                                          <p:attrName>style.visibility</p:attrName>
                                        </p:attrNameLst>
                                      </p:cBhvr>
                                      <p:to>
                                        <p:strVal val="visible"/>
                                      </p:to>
                                    </p:set>
                                    <p:animEffect transition="in" filter="fade">
                                      <p:cBhvr additive="repl">
                                        <p:cTn id="26" dur="500"/>
                                        <p:tgtEl>
                                          <p:spTgt spid="59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additive="repl">
                                        <p:cTn id="31" dur="500"/>
                                        <p:tgtEl>
                                          <p:spTgt spid="11"/>
                                        </p:tgtEl>
                                      </p:cBhvr>
                                    </p:animEffect>
                                  </p:childTnLst>
                                </p:cTn>
                              </p:par>
                              <p:par>
                                <p:cTn id="32" presetID="10" presetClass="entr"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additive="repl">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HC-SR04 Ultrasonic Sound Sensor – Code explanation (Cont.)</a:t>
            </a:r>
            <a:endParaRPr lang="en-IN" sz="3400" b="0" strike="noStrike" spc="-1">
              <a:latin typeface="Arial"/>
            </a:endParaRPr>
          </a:p>
        </p:txBody>
      </p:sp>
      <p:sp>
        <p:nvSpPr>
          <p:cNvPr id="602" name="CustomShape 2"/>
          <p:cNvSpPr/>
          <p:nvPr/>
        </p:nvSpPr>
        <p:spPr>
          <a:xfrm>
            <a:off x="631080" y="1192680"/>
            <a:ext cx="6400080" cy="435888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IN" sz="2000" b="0" strike="noStrike" spc="-1" dirty="0">
              <a:solidFill>
                <a:srgbClr val="333333"/>
              </a:solidFill>
              <a:latin typeface="Consolas"/>
              <a:ea typeface="DejaVu Sans"/>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duration</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pulseIn</a:t>
            </a:r>
            <a:r>
              <a:rPr lang="en-IN" sz="2000" b="0" strike="noStrike" spc="-1" dirty="0">
                <a:solidFill>
                  <a:srgbClr val="333333"/>
                </a:solidFill>
                <a:latin typeface="Consolas"/>
                <a:ea typeface="DejaVu Sans"/>
              </a:rPr>
              <a:t>(</a:t>
            </a:r>
            <a:r>
              <a:rPr lang="en-IN" sz="2000" b="0" strike="noStrike" spc="-1" dirty="0" err="1">
                <a:solidFill>
                  <a:srgbClr val="268BD2"/>
                </a:solidFill>
                <a:latin typeface="Consolas"/>
                <a:ea typeface="DejaVu Sans"/>
              </a:rPr>
              <a:t>echoPin</a:t>
            </a:r>
            <a:r>
              <a:rPr lang="en-IN" sz="2000" b="0" strike="noStrike" spc="-1" dirty="0">
                <a:solidFill>
                  <a:srgbClr val="333333"/>
                </a:solidFill>
                <a:latin typeface="Consolas"/>
                <a:ea typeface="DejaVu Sans"/>
              </a:rPr>
              <a:t>, HIGH);</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i="1" strike="noStrike" spc="-1" dirty="0">
                <a:solidFill>
                  <a:srgbClr val="93A1A1"/>
                </a:solidFill>
                <a:latin typeface="Consolas"/>
                <a:ea typeface="DejaVu Sans"/>
              </a:rPr>
              <a:t>// Convert the time into a distance</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cm</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duration</a:t>
            </a:r>
            <a:r>
              <a:rPr lang="en-IN" sz="2000" b="0" strike="noStrike" spc="-1" dirty="0">
                <a:solidFill>
                  <a:srgbClr val="859900"/>
                </a:solidFill>
                <a:latin typeface="Consolas"/>
                <a:ea typeface="DejaVu Sans"/>
              </a:rPr>
              <a:t>/</a:t>
            </a:r>
            <a:r>
              <a:rPr lang="en-IN" sz="2000" b="0" strike="noStrike" spc="-1" dirty="0">
                <a:solidFill>
                  <a:srgbClr val="D33682"/>
                </a:solidFill>
                <a:latin typeface="Consolas"/>
                <a:ea typeface="DejaVu Sans"/>
              </a:rPr>
              <a:t>2</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29.1</a:t>
            </a:r>
            <a:r>
              <a:rPr lang="en-IN" sz="2000" b="0" strike="noStrike" spc="-1" dirty="0">
                <a:solidFill>
                  <a:srgbClr val="333333"/>
                </a:solidFill>
                <a:latin typeface="Consolas"/>
                <a:ea typeface="DejaVu Sans"/>
              </a:rPr>
              <a:t>;</a:t>
            </a:r>
            <a:r>
              <a:rPr lang="en-IN" sz="2000" b="0" i="1" strike="noStrike" spc="-1" dirty="0">
                <a:solidFill>
                  <a:srgbClr val="93A1A1"/>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inches</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duration</a:t>
            </a:r>
            <a:r>
              <a:rPr lang="en-IN" sz="2000" b="0" strike="noStrike" spc="-1" dirty="0">
                <a:solidFill>
                  <a:srgbClr val="859900"/>
                </a:solidFill>
                <a:latin typeface="Consolas"/>
                <a:ea typeface="DejaVu Sans"/>
              </a:rPr>
              <a:t>/</a:t>
            </a:r>
            <a:r>
              <a:rPr lang="en-IN" sz="2000" b="0" strike="noStrike" spc="-1" dirty="0">
                <a:solidFill>
                  <a:srgbClr val="D33682"/>
                </a:solidFill>
                <a:latin typeface="Consolas"/>
                <a:ea typeface="DejaVu Sans"/>
              </a:rPr>
              <a:t>2</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74</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268BD2"/>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a:t>
            </a:r>
            <a:r>
              <a:rPr lang="en-IN" sz="2000" b="0" strike="noStrike" spc="-1" dirty="0">
                <a:solidFill>
                  <a:srgbClr val="333333"/>
                </a:solidFill>
                <a:latin typeface="Consolas"/>
                <a:ea typeface="DejaVu Sans"/>
              </a:rPr>
              <a:t>(</a:t>
            </a:r>
            <a:r>
              <a:rPr lang="en-IN" sz="2000" b="0" strike="noStrike" spc="-1" dirty="0">
                <a:solidFill>
                  <a:srgbClr val="268BD2"/>
                </a:solidFill>
                <a:latin typeface="Consolas"/>
                <a:ea typeface="DejaVu Sans"/>
              </a:rPr>
              <a:t>inches</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a:t>
            </a:r>
            <a:r>
              <a:rPr lang="en-IN" sz="2000" b="0" strike="noStrike" spc="-1" dirty="0">
                <a:solidFill>
                  <a:srgbClr val="333333"/>
                </a:solidFill>
                <a:latin typeface="Consolas"/>
                <a:ea typeface="DejaVu Sans"/>
              </a:rPr>
              <a:t>(</a:t>
            </a:r>
            <a:r>
              <a:rPr lang="en-IN" sz="2000" b="0" strike="noStrike" spc="-1" dirty="0">
                <a:solidFill>
                  <a:srgbClr val="2AA198"/>
                </a:solidFill>
                <a:latin typeface="Consolas"/>
                <a:ea typeface="DejaVu Sans"/>
              </a:rPr>
              <a:t>"in, "</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a:t>
            </a:r>
            <a:r>
              <a:rPr lang="en-IN" sz="2000" b="0" strike="noStrike" spc="-1" dirty="0">
                <a:solidFill>
                  <a:srgbClr val="333333"/>
                </a:solidFill>
                <a:latin typeface="Consolas"/>
                <a:ea typeface="DejaVu Sans"/>
              </a:rPr>
              <a:t>(</a:t>
            </a:r>
            <a:r>
              <a:rPr lang="en-IN" sz="2000" b="0" strike="noStrike" spc="-1" dirty="0">
                <a:solidFill>
                  <a:srgbClr val="268BD2"/>
                </a:solidFill>
                <a:latin typeface="Consolas"/>
                <a:ea typeface="DejaVu Sans"/>
              </a:rPr>
              <a:t>cm</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a:t>
            </a:r>
            <a:r>
              <a:rPr lang="en-IN" sz="2000" b="0" strike="noStrike" spc="-1" dirty="0">
                <a:solidFill>
                  <a:srgbClr val="333333"/>
                </a:solidFill>
                <a:latin typeface="Consolas"/>
                <a:ea typeface="DejaVu Sans"/>
              </a:rPr>
              <a:t>(</a:t>
            </a:r>
            <a:r>
              <a:rPr lang="en-IN" sz="2000" b="0" strike="noStrike" spc="-1" dirty="0">
                <a:solidFill>
                  <a:srgbClr val="2AA198"/>
                </a:solidFill>
                <a:latin typeface="Consolas"/>
                <a:ea typeface="DejaVu Sans"/>
              </a:rPr>
              <a:t>"cm"</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println</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delay</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250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p:txBody>
      </p:sp>
      <p:sp>
        <p:nvSpPr>
          <p:cNvPr id="603" name="CustomShape 3"/>
          <p:cNvSpPr/>
          <p:nvPr/>
        </p:nvSpPr>
        <p:spPr>
          <a:xfrm>
            <a:off x="131040" y="1192680"/>
            <a:ext cx="501120" cy="435888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ea typeface="DejaVu Sans"/>
              </a:rPr>
              <a:t>16</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17</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18</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19</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20</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21</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22</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23</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24</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25</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26</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27</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28</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29</a:t>
            </a:r>
            <a:endParaRPr lang="en-IN" sz="2000" b="0" strike="noStrike" spc="-1">
              <a:latin typeface="Arial"/>
            </a:endParaRPr>
          </a:p>
        </p:txBody>
      </p:sp>
      <p:sp>
        <p:nvSpPr>
          <p:cNvPr id="604" name="CustomShape 4"/>
          <p:cNvSpPr/>
          <p:nvPr/>
        </p:nvSpPr>
        <p:spPr>
          <a:xfrm>
            <a:off x="131040" y="863280"/>
            <a:ext cx="199296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ea typeface="DejaVu Sans"/>
              </a:rPr>
              <a:t>Distance-measure.ino</a:t>
            </a:r>
            <a:endParaRPr lang="en-IN" sz="1600" b="0" strike="noStrike" spc="-1">
              <a:latin typeface="Arial"/>
            </a:endParaRPr>
          </a:p>
        </p:txBody>
      </p:sp>
      <p:sp>
        <p:nvSpPr>
          <p:cNvPr id="605" name="CustomShape 5"/>
          <p:cNvSpPr/>
          <p:nvPr/>
        </p:nvSpPr>
        <p:spPr>
          <a:xfrm>
            <a:off x="951120" y="1576800"/>
            <a:ext cx="50284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grpSp>
        <p:nvGrpSpPr>
          <p:cNvPr id="606" name="Group 6"/>
          <p:cNvGrpSpPr/>
          <p:nvPr/>
        </p:nvGrpSpPr>
        <p:grpSpPr>
          <a:xfrm>
            <a:off x="5974560" y="863280"/>
            <a:ext cx="5932822" cy="1511324"/>
            <a:chOff x="5980692" y="790200"/>
            <a:chExt cx="6112428" cy="1918080"/>
          </a:xfrm>
        </p:grpSpPr>
        <p:sp>
          <p:nvSpPr>
            <p:cNvPr id="607" name="CustomShape 7"/>
            <p:cNvSpPr/>
            <p:nvPr/>
          </p:nvSpPr>
          <p:spPr>
            <a:xfrm>
              <a:off x="7031880" y="790200"/>
              <a:ext cx="5061240" cy="19180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ea typeface="DejaVu Sans"/>
                </a:rPr>
                <a:t>Reads a HIGH pulse on specified pin and returns the value of time in microsecond for transition from LOW to HIGH.</a:t>
              </a:r>
              <a:endParaRPr lang="en-IN" sz="2400" b="0" strike="noStrike" spc="-1" dirty="0">
                <a:latin typeface="Arial"/>
              </a:endParaRPr>
            </a:p>
          </p:txBody>
        </p:sp>
        <p:sp>
          <p:nvSpPr>
            <p:cNvPr id="608" name="CustomShape 8"/>
            <p:cNvSpPr/>
            <p:nvPr/>
          </p:nvSpPr>
          <p:spPr>
            <a:xfrm flipV="1">
              <a:off x="5980692" y="1437435"/>
              <a:ext cx="1051200" cy="322920"/>
            </a:xfrm>
            <a:custGeom>
              <a:avLst/>
              <a:gdLst/>
              <a:ahLst/>
              <a:cxnLst/>
              <a:rect l="l" t="t" r="r" b="b"/>
              <a:pathLst>
                <a:path w="21600" h="21600">
                  <a:moveTo>
                    <a:pt x="0" y="0"/>
                  </a:moveTo>
                  <a:lnTo>
                    <a:pt x="21600" y="21600"/>
                  </a:lnTo>
                </a:path>
              </a:pathLst>
            </a:custGeom>
            <a:noFill/>
            <a:ln w="19080">
              <a:solidFill>
                <a:schemeClr val="accent6"/>
              </a:solidFill>
              <a:round/>
              <a:tailEnd type="triangle" w="med" len="med"/>
            </a:ln>
          </p:spPr>
          <p:style>
            <a:lnRef idx="1">
              <a:schemeClr val="accent1"/>
            </a:lnRef>
            <a:fillRef idx="0">
              <a:schemeClr val="accent1"/>
            </a:fillRef>
            <a:effectRef idx="0">
              <a:schemeClr val="accent1"/>
            </a:effectRef>
            <a:fontRef idx="minor"/>
          </p:style>
        </p:sp>
      </p:grpSp>
      <p:sp>
        <p:nvSpPr>
          <p:cNvPr id="609" name="CustomShape 9"/>
          <p:cNvSpPr/>
          <p:nvPr/>
        </p:nvSpPr>
        <p:spPr>
          <a:xfrm>
            <a:off x="946080" y="2462040"/>
            <a:ext cx="50284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grpSp>
        <p:nvGrpSpPr>
          <p:cNvPr id="610" name="Group 10"/>
          <p:cNvGrpSpPr/>
          <p:nvPr/>
        </p:nvGrpSpPr>
        <p:grpSpPr>
          <a:xfrm>
            <a:off x="5963456" y="2746826"/>
            <a:ext cx="5943926" cy="781487"/>
            <a:chOff x="5963602" y="1453806"/>
            <a:chExt cx="6129518" cy="1438074"/>
          </a:xfrm>
        </p:grpSpPr>
        <p:sp>
          <p:nvSpPr>
            <p:cNvPr id="611" name="CustomShape 11"/>
            <p:cNvSpPr/>
            <p:nvPr/>
          </p:nvSpPr>
          <p:spPr>
            <a:xfrm>
              <a:off x="7031880" y="2071080"/>
              <a:ext cx="5061240" cy="82080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ea typeface="DejaVu Sans"/>
                </a:rPr>
                <a:t>Distance(m) = Speed (m/s)x Time (s)</a:t>
              </a:r>
              <a:endParaRPr lang="en-IN" sz="2400" b="0" strike="noStrike" spc="-1" dirty="0">
                <a:latin typeface="Arial"/>
              </a:endParaRPr>
            </a:p>
          </p:txBody>
        </p:sp>
        <p:sp>
          <p:nvSpPr>
            <p:cNvPr id="612" name="CustomShape 12"/>
            <p:cNvSpPr/>
            <p:nvPr/>
          </p:nvSpPr>
          <p:spPr>
            <a:xfrm>
              <a:off x="5963602" y="1453806"/>
              <a:ext cx="1054205" cy="664859"/>
            </a:xfrm>
            <a:custGeom>
              <a:avLst/>
              <a:gdLst/>
              <a:ahLst/>
              <a:cxnLst/>
              <a:rect l="l" t="t" r="r" b="b"/>
              <a:pathLst>
                <a:path w="21600" h="21600">
                  <a:moveTo>
                    <a:pt x="0" y="0"/>
                  </a:moveTo>
                  <a:lnTo>
                    <a:pt x="21600" y="21600"/>
                  </a:lnTo>
                </a:path>
              </a:pathLst>
            </a:custGeom>
            <a:noFill/>
            <a:ln w="19080">
              <a:solidFill>
                <a:schemeClr val="accent6"/>
              </a:solidFill>
              <a:round/>
              <a:tailEnd type="triangle" w="med" len="med"/>
            </a:ln>
          </p:spPr>
          <p:style>
            <a:lnRef idx="1">
              <a:schemeClr val="accent1"/>
            </a:lnRef>
            <a:fillRef idx="0">
              <a:schemeClr val="accent1"/>
            </a:fillRef>
            <a:effectRef idx="0">
              <a:schemeClr val="accent1"/>
            </a:effectRef>
            <a:fontRef idx="minor"/>
          </p:style>
        </p:sp>
      </p:grpSp>
      <p:sp>
        <p:nvSpPr>
          <p:cNvPr id="613" name="CustomShape 13"/>
          <p:cNvSpPr/>
          <p:nvPr/>
        </p:nvSpPr>
        <p:spPr>
          <a:xfrm>
            <a:off x="5796643" y="3993368"/>
            <a:ext cx="6110739" cy="1593472"/>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ea typeface="DejaVu Sans"/>
              </a:rPr>
              <a:t>But, Time of pulse we receive is in µs and distance we want to find is in cm.</a:t>
            </a:r>
            <a:endParaRPr lang="en-IN" sz="2400" b="0" strike="noStrike" spc="-1" dirty="0">
              <a:latin typeface="Arial"/>
            </a:endParaRPr>
          </a:p>
          <a:p>
            <a:pPr algn="just">
              <a:lnSpc>
                <a:spcPct val="100000"/>
              </a:lnSpc>
            </a:pPr>
            <a:r>
              <a:rPr lang="en-IN" sz="2400" b="0" strike="noStrike" spc="-1" dirty="0">
                <a:solidFill>
                  <a:srgbClr val="212121"/>
                </a:solidFill>
                <a:latin typeface="Roboto Condensed"/>
                <a:ea typeface="DejaVu Sans"/>
              </a:rPr>
              <a:t>Distance(cm) = Speed (cm/µs) x Time (µs)</a:t>
            </a:r>
            <a:endParaRPr lang="en-IN" sz="2400" b="0" strike="noStrike" spc="-1" dirty="0">
              <a:latin typeface="Arial"/>
            </a:endParaRPr>
          </a:p>
        </p:txBody>
      </p:sp>
      <p:sp>
        <p:nvSpPr>
          <p:cNvPr id="614" name="CustomShape 14"/>
          <p:cNvSpPr/>
          <p:nvPr/>
        </p:nvSpPr>
        <p:spPr>
          <a:xfrm>
            <a:off x="778948" y="5642763"/>
            <a:ext cx="10369016" cy="805223"/>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ea typeface="DejaVu Sans"/>
              </a:rPr>
              <a:t>Speed of sound is </a:t>
            </a:r>
            <a:r>
              <a:rPr lang="en-IN" sz="2400" b="1" strike="noStrike" spc="-1" dirty="0">
                <a:solidFill>
                  <a:srgbClr val="C00000"/>
                </a:solidFill>
                <a:latin typeface="Roboto Condensed"/>
                <a:ea typeface="DejaVu Sans"/>
              </a:rPr>
              <a:t>343 </a:t>
            </a:r>
            <a:r>
              <a:rPr lang="en-IN" sz="2400" b="1" strike="noStrike" spc="-1" dirty="0" err="1">
                <a:solidFill>
                  <a:srgbClr val="C00000"/>
                </a:solidFill>
                <a:latin typeface="Roboto Condensed"/>
                <a:ea typeface="DejaVu Sans"/>
              </a:rPr>
              <a:t>mtr</a:t>
            </a:r>
            <a:r>
              <a:rPr lang="en-IN" sz="2400" b="1" strike="noStrike" spc="-1" dirty="0">
                <a:solidFill>
                  <a:srgbClr val="C00000"/>
                </a:solidFill>
                <a:latin typeface="Roboto Condensed"/>
                <a:ea typeface="DejaVu Sans"/>
              </a:rPr>
              <a:t>/sec</a:t>
            </a:r>
            <a:r>
              <a:rPr lang="en-IN" sz="2400" b="0" strike="noStrike" spc="-1" dirty="0">
                <a:solidFill>
                  <a:srgbClr val="212121"/>
                </a:solidFill>
                <a:latin typeface="Roboto Condensed"/>
                <a:ea typeface="DejaVu Sans"/>
              </a:rPr>
              <a:t> which is converted into 0.0343 cm/µs.</a:t>
            </a:r>
            <a:endParaRPr lang="en-IN" sz="2400" b="0" strike="noStrike" spc="-1" dirty="0">
              <a:latin typeface="Arial"/>
            </a:endParaRPr>
          </a:p>
          <a:p>
            <a:pPr algn="just">
              <a:lnSpc>
                <a:spcPct val="100000"/>
              </a:lnSpc>
            </a:pPr>
            <a:r>
              <a:rPr lang="en-IN" sz="2400" b="0" strike="noStrike" spc="-1" dirty="0">
                <a:solidFill>
                  <a:srgbClr val="212121"/>
                </a:solidFill>
                <a:latin typeface="Roboto Condensed"/>
                <a:ea typeface="DejaVu Sans"/>
              </a:rPr>
              <a:t>So either we have to multiply 0.0343 or divide 29.1</a:t>
            </a:r>
            <a:endParaRPr lang="en-IN" sz="2400" b="0" strike="noStrike" spc="-1" dirty="0">
              <a:latin typeface="Arial"/>
            </a:endParaRPr>
          </a:p>
        </p:txBody>
      </p:sp>
    </p:spTree>
    <p:extLst>
      <p:ext uri="{BB962C8B-B14F-4D97-AF65-F5344CB8AC3E}">
        <p14:creationId xmlns:p14="http://schemas.microsoft.com/office/powerpoint/2010/main" val="368356886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04"/>
                                        </p:tgtEl>
                                        <p:attrNameLst>
                                          <p:attrName>style.visibility</p:attrName>
                                        </p:attrNameLst>
                                      </p:cBhvr>
                                      <p:to>
                                        <p:strVal val="visible"/>
                                      </p:to>
                                    </p:set>
                                    <p:animEffect transition="in" filter="fade">
                                      <p:cBhvr additive="repl">
                                        <p:cTn id="7" dur="500"/>
                                        <p:tgtEl>
                                          <p:spTgt spid="604"/>
                                        </p:tgtEl>
                                      </p:cBhvr>
                                    </p:animEffect>
                                  </p:childTnLst>
                                </p:cTn>
                              </p:par>
                              <p:par>
                                <p:cTn id="8" presetID="10" presetClass="entr" fill="hold" nodeType="withEffect">
                                  <p:stCondLst>
                                    <p:cond delay="0"/>
                                  </p:stCondLst>
                                  <p:childTnLst>
                                    <p:set>
                                      <p:cBhvr>
                                        <p:cTn id="9" dur="1" fill="hold">
                                          <p:stCondLst>
                                            <p:cond delay="0"/>
                                          </p:stCondLst>
                                        </p:cTn>
                                        <p:tgtEl>
                                          <p:spTgt spid="602"/>
                                        </p:tgtEl>
                                        <p:attrNameLst>
                                          <p:attrName>style.visibility</p:attrName>
                                        </p:attrNameLst>
                                      </p:cBhvr>
                                      <p:to>
                                        <p:strVal val="visible"/>
                                      </p:to>
                                    </p:set>
                                    <p:animEffect transition="in" filter="fade">
                                      <p:cBhvr additive="repl">
                                        <p:cTn id="10" dur="500"/>
                                        <p:tgtEl>
                                          <p:spTgt spid="602"/>
                                        </p:tgtEl>
                                      </p:cBhvr>
                                    </p:animEffect>
                                  </p:childTnLst>
                                </p:cTn>
                              </p:par>
                              <p:par>
                                <p:cTn id="11" presetID="10" presetClass="entr" fill="hold" nodeType="withEffect">
                                  <p:stCondLst>
                                    <p:cond delay="0"/>
                                  </p:stCondLst>
                                  <p:childTnLst>
                                    <p:set>
                                      <p:cBhvr>
                                        <p:cTn id="12" dur="1" fill="hold">
                                          <p:stCondLst>
                                            <p:cond delay="0"/>
                                          </p:stCondLst>
                                        </p:cTn>
                                        <p:tgtEl>
                                          <p:spTgt spid="603"/>
                                        </p:tgtEl>
                                        <p:attrNameLst>
                                          <p:attrName>style.visibility</p:attrName>
                                        </p:attrNameLst>
                                      </p:cBhvr>
                                      <p:to>
                                        <p:strVal val="visible"/>
                                      </p:to>
                                    </p:set>
                                    <p:animEffect transition="in" filter="fade">
                                      <p:cBhvr additive="repl">
                                        <p:cTn id="13" dur="500"/>
                                        <p:tgtEl>
                                          <p:spTgt spid="60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605"/>
                                        </p:tgtEl>
                                        <p:attrNameLst>
                                          <p:attrName>style.visibility</p:attrName>
                                        </p:attrNameLst>
                                      </p:cBhvr>
                                      <p:to>
                                        <p:strVal val="visible"/>
                                      </p:to>
                                    </p:set>
                                    <p:animEffect transition="in" filter="fade">
                                      <p:cBhvr additive="repl">
                                        <p:cTn id="18" dur="500"/>
                                        <p:tgtEl>
                                          <p:spTgt spid="605"/>
                                        </p:tgtEl>
                                      </p:cBhvr>
                                    </p:animEffect>
                                  </p:childTnLst>
                                </p:cTn>
                              </p:par>
                              <p:par>
                                <p:cTn id="19" presetID="10" presetClass="entr" fill="hold" nodeType="withEffect">
                                  <p:stCondLst>
                                    <p:cond delay="0"/>
                                  </p:stCondLst>
                                  <p:childTnLst>
                                    <p:set>
                                      <p:cBhvr>
                                        <p:cTn id="20" dur="1" fill="hold">
                                          <p:stCondLst>
                                            <p:cond delay="0"/>
                                          </p:stCondLst>
                                        </p:cTn>
                                        <p:tgtEl>
                                          <p:spTgt spid="606"/>
                                        </p:tgtEl>
                                        <p:attrNameLst>
                                          <p:attrName>style.visibility</p:attrName>
                                        </p:attrNameLst>
                                      </p:cBhvr>
                                      <p:to>
                                        <p:strVal val="visible"/>
                                      </p:to>
                                    </p:set>
                                    <p:animEffect transition="in" filter="fade">
                                      <p:cBhvr additive="repl">
                                        <p:cTn id="21" dur="500"/>
                                        <p:tgtEl>
                                          <p:spTgt spid="60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fill="hold" nodeType="clickEffect">
                                  <p:stCondLst>
                                    <p:cond delay="0"/>
                                  </p:stCondLst>
                                  <p:childTnLst>
                                    <p:set>
                                      <p:cBhvr>
                                        <p:cTn id="25" dur="1" fill="hold">
                                          <p:stCondLst>
                                            <p:cond delay="0"/>
                                          </p:stCondLst>
                                        </p:cTn>
                                        <p:tgtEl>
                                          <p:spTgt spid="609"/>
                                        </p:tgtEl>
                                        <p:attrNameLst>
                                          <p:attrName>style.visibility</p:attrName>
                                        </p:attrNameLst>
                                      </p:cBhvr>
                                      <p:to>
                                        <p:strVal val="visible"/>
                                      </p:to>
                                    </p:set>
                                    <p:animEffect transition="in" filter="fade">
                                      <p:cBhvr additive="repl">
                                        <p:cTn id="26" dur="500"/>
                                        <p:tgtEl>
                                          <p:spTgt spid="609"/>
                                        </p:tgtEl>
                                      </p:cBhvr>
                                    </p:animEffect>
                                  </p:childTnLst>
                                </p:cTn>
                              </p:par>
                              <p:par>
                                <p:cTn id="27" presetID="10" presetClass="entr" fill="hold" nodeType="withEffect">
                                  <p:stCondLst>
                                    <p:cond delay="0"/>
                                  </p:stCondLst>
                                  <p:childTnLst>
                                    <p:set>
                                      <p:cBhvr>
                                        <p:cTn id="28" dur="1" fill="hold">
                                          <p:stCondLst>
                                            <p:cond delay="0"/>
                                          </p:stCondLst>
                                        </p:cTn>
                                        <p:tgtEl>
                                          <p:spTgt spid="610"/>
                                        </p:tgtEl>
                                        <p:attrNameLst>
                                          <p:attrName>style.visibility</p:attrName>
                                        </p:attrNameLst>
                                      </p:cBhvr>
                                      <p:to>
                                        <p:strVal val="visible"/>
                                      </p:to>
                                    </p:set>
                                    <p:animEffect transition="in" filter="fade">
                                      <p:cBhvr additive="repl">
                                        <p:cTn id="29" dur="500"/>
                                        <p:tgtEl>
                                          <p:spTgt spid="610"/>
                                        </p:tgtEl>
                                      </p:cBhvr>
                                    </p:animEffect>
                                  </p:childTnLst>
                                </p:cTn>
                              </p:par>
                              <p:par>
                                <p:cTn id="30" presetID="10" presetClass="entr" fill="hold" nodeType="withEffect">
                                  <p:stCondLst>
                                    <p:cond delay="0"/>
                                  </p:stCondLst>
                                  <p:childTnLst>
                                    <p:set>
                                      <p:cBhvr>
                                        <p:cTn id="31" dur="1" fill="hold">
                                          <p:stCondLst>
                                            <p:cond delay="0"/>
                                          </p:stCondLst>
                                        </p:cTn>
                                        <p:tgtEl>
                                          <p:spTgt spid="613"/>
                                        </p:tgtEl>
                                        <p:attrNameLst>
                                          <p:attrName>style.visibility</p:attrName>
                                        </p:attrNameLst>
                                      </p:cBhvr>
                                      <p:to>
                                        <p:strVal val="visible"/>
                                      </p:to>
                                    </p:set>
                                    <p:animEffect transition="in" filter="fade">
                                      <p:cBhvr additive="repl">
                                        <p:cTn id="32" dur="500"/>
                                        <p:tgtEl>
                                          <p:spTgt spid="613"/>
                                        </p:tgtEl>
                                      </p:cBhvr>
                                    </p:animEffect>
                                  </p:childTnLst>
                                </p:cTn>
                              </p:par>
                              <p:par>
                                <p:cTn id="33" presetID="10" presetClass="entr" fill="hold" nodeType="withEffect">
                                  <p:stCondLst>
                                    <p:cond delay="0"/>
                                  </p:stCondLst>
                                  <p:childTnLst>
                                    <p:set>
                                      <p:cBhvr>
                                        <p:cTn id="34" dur="1" fill="hold">
                                          <p:stCondLst>
                                            <p:cond delay="0"/>
                                          </p:stCondLst>
                                        </p:cTn>
                                        <p:tgtEl>
                                          <p:spTgt spid="614"/>
                                        </p:tgtEl>
                                        <p:attrNameLst>
                                          <p:attrName>style.visibility</p:attrName>
                                        </p:attrNameLst>
                                      </p:cBhvr>
                                      <p:to>
                                        <p:strVal val="visible"/>
                                      </p:to>
                                    </p:set>
                                    <p:animEffect transition="in" filter="fade">
                                      <p:cBhvr additive="repl">
                                        <p:cTn id="35" dur="500"/>
                                        <p:tgtEl>
                                          <p:spTgt spid="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UART Communication</a:t>
            </a:r>
            <a:endParaRPr lang="en-IN" dirty="0"/>
          </a:p>
        </p:txBody>
      </p:sp>
      <p:sp>
        <p:nvSpPr>
          <p:cNvPr id="3" name="Content Placeholder 2"/>
          <p:cNvSpPr>
            <a:spLocks noGrp="1"/>
          </p:cNvSpPr>
          <p:nvPr>
            <p:ph idx="1"/>
          </p:nvPr>
        </p:nvSpPr>
        <p:spPr>
          <a:xfrm>
            <a:off x="131180" y="876144"/>
            <a:ext cx="11929641" cy="4722223"/>
          </a:xfrm>
        </p:spPr>
        <p:txBody>
          <a:bodyPr/>
          <a:lstStyle/>
          <a:p>
            <a:r>
              <a:rPr lang="en-GB" b="1" dirty="0" smtClean="0">
                <a:solidFill>
                  <a:srgbClr val="C00000"/>
                </a:solidFill>
              </a:rPr>
              <a:t>Key Components: </a:t>
            </a:r>
          </a:p>
          <a:p>
            <a:pPr lvl="1"/>
            <a:r>
              <a:rPr lang="en-GB" sz="2400" dirty="0" smtClean="0"/>
              <a:t>1)The Transmitter   2)The Receiver    3)The Baud Rate</a:t>
            </a:r>
          </a:p>
          <a:p>
            <a:r>
              <a:rPr lang="en-GB" dirty="0"/>
              <a:t>The transmitter collects data from a source, formats it into serial bits, and sends it via a TX (Transmit) pin. </a:t>
            </a:r>
            <a:endParaRPr lang="en-GB" dirty="0" smtClean="0"/>
          </a:p>
          <a:p>
            <a:r>
              <a:rPr lang="en-GB" dirty="0" smtClean="0"/>
              <a:t>The </a:t>
            </a:r>
            <a:r>
              <a:rPr lang="en-GB" dirty="0"/>
              <a:t>receiver receives it via a RX (Receive) pin, processes incoming serial data and converts it into parallel data for the host system. </a:t>
            </a:r>
            <a:endParaRPr lang="en-GB" dirty="0" smtClean="0"/>
          </a:p>
          <a:p>
            <a:pPr algn="l"/>
            <a:r>
              <a:rPr lang="en-IN" b="1" dirty="0" smtClean="0">
                <a:solidFill>
                  <a:srgbClr val="C00000"/>
                </a:solidFill>
              </a:rPr>
              <a:t>Baud Rate :</a:t>
            </a:r>
            <a:r>
              <a:rPr lang="en-GB" dirty="0"/>
              <a:t>The baud rate is specified in bits per second (bps) and represents the number of bits transmitted in one second. </a:t>
            </a:r>
            <a:endParaRPr lang="en-GB" dirty="0" smtClean="0"/>
          </a:p>
          <a:p>
            <a:pPr algn="l"/>
            <a:r>
              <a:rPr lang="en-GB" dirty="0"/>
              <a:t>The baud rate determines the speed of data transmission</a:t>
            </a:r>
            <a:r>
              <a:rPr lang="en-GB" dirty="0" smtClean="0"/>
              <a:t>.</a:t>
            </a:r>
            <a:r>
              <a:rPr lang="en-GB" dirty="0"/>
              <a:t> </a:t>
            </a:r>
            <a:endParaRPr lang="en-GB" dirty="0" smtClean="0"/>
          </a:p>
          <a:p>
            <a:pPr algn="l"/>
            <a:r>
              <a:rPr lang="en-GB" dirty="0" smtClean="0">
                <a:solidFill>
                  <a:srgbClr val="C00000"/>
                </a:solidFill>
              </a:rPr>
              <a:t>In </a:t>
            </a:r>
            <a:r>
              <a:rPr lang="en-GB" dirty="0">
                <a:solidFill>
                  <a:srgbClr val="C00000"/>
                </a:solidFill>
              </a:rPr>
              <a:t>UART, both the transmitting and receiving devices must agree on the same baud rate to ensure successful communication</a:t>
            </a:r>
            <a:r>
              <a:rPr lang="en-GB" dirty="0" smtClean="0">
                <a:solidFill>
                  <a:srgbClr val="C00000"/>
                </a:solidFill>
              </a:rPr>
              <a:t>.</a:t>
            </a:r>
            <a:endParaRPr lang="en-IN" dirty="0" smtClean="0">
              <a:solidFill>
                <a:srgbClr val="C00000"/>
              </a:solidFill>
            </a:endParaRPr>
          </a:p>
        </p:txBody>
      </p:sp>
    </p:spTree>
    <p:extLst>
      <p:ext uri="{BB962C8B-B14F-4D97-AF65-F5344CB8AC3E}">
        <p14:creationId xmlns:p14="http://schemas.microsoft.com/office/powerpoint/2010/main" val="260856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HC-SR04 Ultrasonic Sound Sensor – Output</a:t>
            </a:r>
            <a:endParaRPr lang="en-IN" sz="3400" b="0" strike="noStrike" spc="-1">
              <a:latin typeface="Arial"/>
            </a:endParaRPr>
          </a:p>
        </p:txBody>
      </p:sp>
      <p:pic>
        <p:nvPicPr>
          <p:cNvPr id="618" name="Picture 6"/>
          <p:cNvPicPr/>
          <p:nvPr/>
        </p:nvPicPr>
        <p:blipFill>
          <a:blip r:embed="rId2"/>
          <a:srcRect l="5807" t="1713" r="4537" b="1597"/>
          <a:stretch/>
        </p:blipFill>
        <p:spPr>
          <a:xfrm>
            <a:off x="8640" y="1436760"/>
            <a:ext cx="4346280" cy="5119920"/>
          </a:xfrm>
          <a:prstGeom prst="rect">
            <a:avLst/>
          </a:prstGeom>
          <a:ln>
            <a:noFill/>
          </a:ln>
        </p:spPr>
      </p:pic>
      <p:pic>
        <p:nvPicPr>
          <p:cNvPr id="619" name="Picture 2"/>
          <p:cNvPicPr/>
          <p:nvPr/>
        </p:nvPicPr>
        <p:blipFill>
          <a:blip r:embed="rId3"/>
          <a:srcRect b="24121"/>
          <a:stretch/>
        </p:blipFill>
        <p:spPr>
          <a:xfrm>
            <a:off x="3216600" y="704880"/>
            <a:ext cx="2742480" cy="1964880"/>
          </a:xfrm>
          <a:prstGeom prst="rect">
            <a:avLst/>
          </a:prstGeom>
          <a:ln>
            <a:noFill/>
          </a:ln>
        </p:spPr>
      </p:pic>
      <p:pic>
        <p:nvPicPr>
          <p:cNvPr id="620" name="Picture 7"/>
          <p:cNvPicPr/>
          <p:nvPr/>
        </p:nvPicPr>
        <p:blipFill>
          <a:blip r:embed="rId4"/>
          <a:srcRect l="7177" t="1183" r="4491" b="2128"/>
          <a:stretch/>
        </p:blipFill>
        <p:spPr>
          <a:xfrm>
            <a:off x="6095700" y="1436760"/>
            <a:ext cx="4342680" cy="5132520"/>
          </a:xfrm>
          <a:prstGeom prst="rect">
            <a:avLst/>
          </a:prstGeom>
          <a:ln>
            <a:noFill/>
          </a:ln>
        </p:spPr>
      </p:pic>
      <p:pic>
        <p:nvPicPr>
          <p:cNvPr id="621" name="Picture 3"/>
          <p:cNvPicPr/>
          <p:nvPr/>
        </p:nvPicPr>
        <p:blipFill>
          <a:blip r:embed="rId5"/>
          <a:srcRect b="22387"/>
          <a:stretch/>
        </p:blipFill>
        <p:spPr>
          <a:xfrm>
            <a:off x="9176040" y="704880"/>
            <a:ext cx="2828160" cy="1921320"/>
          </a:xfrm>
          <a:prstGeom prst="rect">
            <a:avLst/>
          </a:prstGeom>
          <a:ln>
            <a:noFill/>
          </a:ln>
        </p:spPr>
      </p:pic>
    </p:spTree>
    <p:extLst>
      <p:ext uri="{BB962C8B-B14F-4D97-AF65-F5344CB8AC3E}">
        <p14:creationId xmlns:p14="http://schemas.microsoft.com/office/powerpoint/2010/main" val="195172861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animEffect transition="in" filter="fade">
                                      <p:cBhvr additive="repl">
                                        <p:cTn id="7" dur="500"/>
                                        <p:tgtEl>
                                          <p:spTgt spid="618"/>
                                        </p:tgtEl>
                                      </p:cBhvr>
                                    </p:animEffect>
                                  </p:childTnLst>
                                </p:cTn>
                              </p:par>
                              <p:par>
                                <p:cTn id="8" presetID="10" presetClass="entr" fill="hold" nodeType="withEffect">
                                  <p:stCondLst>
                                    <p:cond delay="0"/>
                                  </p:stCondLst>
                                  <p:childTnLst>
                                    <p:set>
                                      <p:cBhvr>
                                        <p:cTn id="9" dur="1" fill="hold">
                                          <p:stCondLst>
                                            <p:cond delay="0"/>
                                          </p:stCondLst>
                                        </p:cTn>
                                        <p:tgtEl>
                                          <p:spTgt spid="619"/>
                                        </p:tgtEl>
                                        <p:attrNameLst>
                                          <p:attrName>style.visibility</p:attrName>
                                        </p:attrNameLst>
                                      </p:cBhvr>
                                      <p:to>
                                        <p:strVal val="visible"/>
                                      </p:to>
                                    </p:set>
                                    <p:animEffect transition="in" filter="fade">
                                      <p:cBhvr additive="repl">
                                        <p:cTn id="10" dur="500"/>
                                        <p:tgtEl>
                                          <p:spTgt spid="6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620"/>
                                        </p:tgtEl>
                                        <p:attrNameLst>
                                          <p:attrName>style.visibility</p:attrName>
                                        </p:attrNameLst>
                                      </p:cBhvr>
                                      <p:to>
                                        <p:strVal val="visible"/>
                                      </p:to>
                                    </p:set>
                                    <p:animEffect transition="in" filter="fade">
                                      <p:cBhvr additive="repl">
                                        <p:cTn id="15" dur="500"/>
                                        <p:tgtEl>
                                          <p:spTgt spid="620"/>
                                        </p:tgtEl>
                                      </p:cBhvr>
                                    </p:animEffect>
                                  </p:childTnLst>
                                </p:cTn>
                              </p:par>
                              <p:par>
                                <p:cTn id="16" presetID="10" presetClass="entr" fill="hold" nodeType="withEffect">
                                  <p:stCondLst>
                                    <p:cond delay="0"/>
                                  </p:stCondLst>
                                  <p:childTnLst>
                                    <p:set>
                                      <p:cBhvr>
                                        <p:cTn id="17" dur="1" fill="hold">
                                          <p:stCondLst>
                                            <p:cond delay="0"/>
                                          </p:stCondLst>
                                        </p:cTn>
                                        <p:tgtEl>
                                          <p:spTgt spid="621"/>
                                        </p:tgtEl>
                                        <p:attrNameLst>
                                          <p:attrName>style.visibility</p:attrName>
                                        </p:attrNameLst>
                                      </p:cBhvr>
                                      <p:to>
                                        <p:strVal val="visible"/>
                                      </p:to>
                                    </p:set>
                                    <p:animEffect transition="in" filter="fade">
                                      <p:cBhvr additive="repl">
                                        <p:cTn id="18" dur="5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Heartbeat Sensor</a:t>
            </a:r>
            <a:endParaRPr lang="en-IN" sz="3400" b="0" strike="noStrike" spc="-1">
              <a:latin typeface="Arial"/>
            </a:endParaRPr>
          </a:p>
        </p:txBody>
      </p:sp>
      <p:sp>
        <p:nvSpPr>
          <p:cNvPr id="654" name="CustomShape 2"/>
          <p:cNvSpPr/>
          <p:nvPr/>
        </p:nvSpPr>
        <p:spPr>
          <a:xfrm>
            <a:off x="131040" y="863280"/>
            <a:ext cx="5326331"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Heartbeat sensor is having typical application in health care domain.</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This is mainly used in wearable devices to monitor the heart beat </a:t>
            </a:r>
            <a:r>
              <a:rPr lang="en-IN" sz="2800" spc="-1" dirty="0" smtClean="0">
                <a:solidFill>
                  <a:srgbClr val="212121"/>
                </a:solidFill>
                <a:latin typeface="Roboto Condensed"/>
              </a:rPr>
              <a:t>or </a:t>
            </a:r>
            <a:r>
              <a:rPr lang="en-IN" sz="2800" b="0" strike="noStrike" spc="-1" dirty="0" smtClean="0">
                <a:solidFill>
                  <a:srgbClr val="212121"/>
                </a:solidFill>
                <a:latin typeface="Roboto Condensed"/>
              </a:rPr>
              <a:t>heart </a:t>
            </a:r>
            <a:r>
              <a:rPr lang="en-IN" sz="2800" b="0" strike="noStrike" spc="-1" dirty="0">
                <a:solidFill>
                  <a:srgbClr val="212121"/>
                </a:solidFill>
                <a:latin typeface="Roboto Condensed"/>
              </a:rPr>
              <a:t>rate of the person.</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The sensor is inexpensive and generates square waves for each pulse. </a:t>
            </a:r>
            <a:endParaRPr lang="en-IN" sz="2800" b="0" strike="noStrike" spc="-1" dirty="0" smtClean="0">
              <a:solidFill>
                <a:srgbClr val="212121"/>
              </a:solidFill>
              <a:latin typeface="Roboto Condensed"/>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smtClean="0">
                <a:solidFill>
                  <a:srgbClr val="212121"/>
                </a:solidFill>
                <a:latin typeface="Roboto Condensed"/>
              </a:rPr>
              <a:t>The </a:t>
            </a:r>
            <a:r>
              <a:rPr lang="en-IN" sz="2800" b="0" strike="noStrike" spc="-1" dirty="0">
                <a:solidFill>
                  <a:srgbClr val="212121"/>
                </a:solidFill>
                <a:latin typeface="Roboto Condensed"/>
              </a:rPr>
              <a:t>averaging of pulses gives analog voltage according to the heartbeat</a:t>
            </a:r>
            <a:r>
              <a:rPr lang="en-IN" sz="2800" b="0" strike="noStrike" spc="-1" dirty="0" smtClean="0">
                <a:solidFill>
                  <a:srgbClr val="212121"/>
                </a:solidFill>
                <a:latin typeface="Roboto Condensed"/>
              </a:rPr>
              <a:t>.</a:t>
            </a:r>
            <a:endParaRPr lang="en-IN" sz="2800" b="0" strike="noStrike" spc="-1" dirty="0">
              <a:latin typeface="Arial"/>
            </a:endParaRPr>
          </a:p>
        </p:txBody>
      </p:sp>
      <p:pic>
        <p:nvPicPr>
          <p:cNvPr id="655" name="Picture 2"/>
          <p:cNvPicPr/>
          <p:nvPr/>
        </p:nvPicPr>
        <p:blipFill>
          <a:blip r:embed="rId2"/>
          <a:stretch/>
        </p:blipFill>
        <p:spPr>
          <a:xfrm>
            <a:off x="8306550" y="863280"/>
            <a:ext cx="3035160" cy="3035160"/>
          </a:xfrm>
          <a:prstGeom prst="rect">
            <a:avLst/>
          </a:prstGeom>
          <a:ln>
            <a:noFill/>
          </a:ln>
        </p:spPr>
      </p:pic>
      <p:pic>
        <p:nvPicPr>
          <p:cNvPr id="656" name="Picture 4"/>
          <p:cNvPicPr/>
          <p:nvPr/>
        </p:nvPicPr>
        <p:blipFill>
          <a:blip r:embed="rId3">
            <a:clrChange>
              <a:clrFrom>
                <a:srgbClr val="FFFFFF"/>
              </a:clrFrom>
              <a:clrTo>
                <a:srgbClr val="FFFFFF">
                  <a:alpha val="0"/>
                </a:srgbClr>
              </a:clrTo>
            </a:clrChange>
          </a:blip>
          <a:stretch/>
        </p:blipFill>
        <p:spPr>
          <a:xfrm>
            <a:off x="5987182" y="1308600"/>
            <a:ext cx="2742480" cy="2742480"/>
          </a:xfrm>
          <a:prstGeom prst="rect">
            <a:avLst/>
          </a:prstGeom>
          <a:ln>
            <a:noFill/>
          </a:ln>
        </p:spPr>
      </p:pic>
      <p:sp>
        <p:nvSpPr>
          <p:cNvPr id="2" name="Rectangle 1"/>
          <p:cNvSpPr/>
          <p:nvPr/>
        </p:nvSpPr>
        <p:spPr>
          <a:xfrm>
            <a:off x="5681662" y="4649040"/>
            <a:ext cx="6096000" cy="1669688"/>
          </a:xfrm>
          <a:prstGeom prst="rect">
            <a:avLst/>
          </a:prstGeom>
        </p:spPr>
        <p:txBody>
          <a:bodyPr>
            <a:spAutoFit/>
          </a:bodyPr>
          <a:lstStyle/>
          <a:p>
            <a:pPr marL="457920" indent="-457200" algn="just">
              <a:lnSpc>
                <a:spcPct val="90000"/>
              </a:lnSpc>
              <a:spcBef>
                <a:spcPts val="1001"/>
              </a:spcBef>
              <a:buClr>
                <a:srgbClr val="B84742"/>
              </a:buClr>
              <a:buFont typeface="Wingdings" panose="05000000000000000000" pitchFamily="2" charset="2"/>
              <a:buChar char="§"/>
            </a:pPr>
            <a:r>
              <a:rPr lang="en-IN" sz="2800" spc="-1" dirty="0" err="1">
                <a:solidFill>
                  <a:srgbClr val="212121"/>
                </a:solidFill>
              </a:rPr>
              <a:t>Pinout</a:t>
            </a:r>
            <a:r>
              <a:rPr lang="en-IN" sz="2800" spc="-1" dirty="0">
                <a:solidFill>
                  <a:srgbClr val="212121"/>
                </a:solidFill>
              </a:rPr>
              <a:t> of heartbeat sensor module are</a:t>
            </a:r>
            <a:endParaRPr lang="en-IN" sz="2800" spc="-1" dirty="0">
              <a:latin typeface="Arial"/>
            </a:endParaRPr>
          </a:p>
          <a:p>
            <a:pPr marL="809640" lvl="1" indent="-351720" algn="just">
              <a:lnSpc>
                <a:spcPct val="90000"/>
              </a:lnSpc>
              <a:spcBef>
                <a:spcPts val="499"/>
              </a:spcBef>
              <a:buClr>
                <a:srgbClr val="B84742"/>
              </a:buClr>
              <a:buFont typeface="Wingdings" panose="05000000000000000000" pitchFamily="2" charset="2"/>
              <a:buChar char="v"/>
            </a:pPr>
            <a:r>
              <a:rPr lang="en-IN" sz="2400" spc="-1" dirty="0" err="1">
                <a:solidFill>
                  <a:srgbClr val="212121"/>
                </a:solidFill>
              </a:rPr>
              <a:t>Vcc</a:t>
            </a:r>
            <a:r>
              <a:rPr lang="en-IN" sz="2400" spc="-1" dirty="0">
                <a:solidFill>
                  <a:srgbClr val="212121"/>
                </a:solidFill>
              </a:rPr>
              <a:t> – Connected to 5V</a:t>
            </a:r>
            <a:endParaRPr lang="en-IN" sz="2400" spc="-1" dirty="0">
              <a:latin typeface="Arial"/>
            </a:endParaRPr>
          </a:p>
          <a:p>
            <a:pPr marL="809640" lvl="1" indent="-351720" algn="just">
              <a:lnSpc>
                <a:spcPct val="90000"/>
              </a:lnSpc>
              <a:spcBef>
                <a:spcPts val="499"/>
              </a:spcBef>
              <a:buClr>
                <a:srgbClr val="B84742"/>
              </a:buClr>
              <a:buFont typeface="Wingdings" panose="05000000000000000000" pitchFamily="2" charset="2"/>
              <a:buChar char="v"/>
            </a:pPr>
            <a:r>
              <a:rPr lang="en-IN" sz="2400" spc="-1" dirty="0" err="1">
                <a:solidFill>
                  <a:srgbClr val="212121"/>
                </a:solidFill>
              </a:rPr>
              <a:t>Gnd</a:t>
            </a:r>
            <a:r>
              <a:rPr lang="en-IN" sz="2400" spc="-1" dirty="0">
                <a:solidFill>
                  <a:srgbClr val="212121"/>
                </a:solidFill>
              </a:rPr>
              <a:t> – Connected to ground</a:t>
            </a:r>
            <a:endParaRPr lang="en-IN" sz="2400" spc="-1" dirty="0">
              <a:latin typeface="Arial"/>
            </a:endParaRPr>
          </a:p>
          <a:p>
            <a:pPr marL="809640" lvl="1" indent="-351720" algn="just">
              <a:lnSpc>
                <a:spcPct val="90000"/>
              </a:lnSpc>
              <a:spcBef>
                <a:spcPts val="499"/>
              </a:spcBef>
              <a:buClr>
                <a:srgbClr val="B84742"/>
              </a:buClr>
              <a:buFont typeface="Wingdings" panose="05000000000000000000" pitchFamily="2" charset="2"/>
              <a:buChar char="v"/>
            </a:pPr>
            <a:r>
              <a:rPr lang="en-IN" sz="2400" spc="-1" dirty="0">
                <a:solidFill>
                  <a:srgbClr val="212121"/>
                </a:solidFill>
              </a:rPr>
              <a:t>A0 – Analog output pin</a:t>
            </a:r>
            <a:endParaRPr lang="en-IN" sz="2400" spc="-1" dirty="0">
              <a:latin typeface="Arial"/>
            </a:endParaRPr>
          </a:p>
        </p:txBody>
      </p:sp>
    </p:spTree>
    <p:extLst>
      <p:ext uri="{BB962C8B-B14F-4D97-AF65-F5344CB8AC3E}">
        <p14:creationId xmlns:p14="http://schemas.microsoft.com/office/powerpoint/2010/main" val="305383129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4">
                                            <p:txEl>
                                              <p:pRg st="0" end="0"/>
                                            </p:txEl>
                                          </p:spTgt>
                                        </p:tgtEl>
                                        <p:attrNameLst>
                                          <p:attrName>style.visibility</p:attrName>
                                        </p:attrNameLst>
                                      </p:cBhvr>
                                      <p:to>
                                        <p:strVal val="visible"/>
                                      </p:to>
                                    </p:set>
                                  </p:childTnLst>
                                </p:cTn>
                              </p:par>
                              <p:par>
                                <p:cTn id="7" presetID="10" presetClass="entr" fill="hold" nodeType="withEffect">
                                  <p:stCondLst>
                                    <p:cond delay="0"/>
                                  </p:stCondLst>
                                  <p:childTnLst>
                                    <p:set>
                                      <p:cBhvr>
                                        <p:cTn id="8" dur="1" fill="hold">
                                          <p:stCondLst>
                                            <p:cond delay="0"/>
                                          </p:stCondLst>
                                        </p:cTn>
                                        <p:tgtEl>
                                          <p:spTgt spid="655"/>
                                        </p:tgtEl>
                                        <p:attrNameLst>
                                          <p:attrName>style.visibility</p:attrName>
                                        </p:attrNameLst>
                                      </p:cBhvr>
                                      <p:to>
                                        <p:strVal val="visible"/>
                                      </p:to>
                                    </p:set>
                                    <p:animEffect transition="in" filter="fade">
                                      <p:cBhvr additive="repl">
                                        <p:cTn id="9" dur="500"/>
                                        <p:tgtEl>
                                          <p:spTgt spid="655"/>
                                        </p:tgtEl>
                                      </p:cBhvr>
                                    </p:animEffect>
                                  </p:childTnLst>
                                </p:cTn>
                              </p:par>
                              <p:par>
                                <p:cTn id="10" presetID="10" presetClass="entr" fill="hold" nodeType="withEffect">
                                  <p:stCondLst>
                                    <p:cond delay="0"/>
                                  </p:stCondLst>
                                  <p:childTnLst>
                                    <p:set>
                                      <p:cBhvr>
                                        <p:cTn id="11" dur="1" fill="hold">
                                          <p:stCondLst>
                                            <p:cond delay="0"/>
                                          </p:stCondLst>
                                        </p:cTn>
                                        <p:tgtEl>
                                          <p:spTgt spid="656"/>
                                        </p:tgtEl>
                                        <p:attrNameLst>
                                          <p:attrName>style.visibility</p:attrName>
                                        </p:attrNameLst>
                                      </p:cBhvr>
                                      <p:to>
                                        <p:strVal val="visible"/>
                                      </p:to>
                                    </p:set>
                                    <p:animEffect transition="in" filter="fade">
                                      <p:cBhvr additive="repl">
                                        <p:cTn id="12" dur="500"/>
                                        <p:tgtEl>
                                          <p:spTgt spid="65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5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5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7" name="Picture 5"/>
          <p:cNvPicPr/>
          <p:nvPr/>
        </p:nvPicPr>
        <p:blipFill>
          <a:blip r:embed="rId2"/>
          <a:stretch/>
        </p:blipFill>
        <p:spPr>
          <a:xfrm rot="5400000">
            <a:off x="8224200" y="2356920"/>
            <a:ext cx="4325760" cy="3347280"/>
          </a:xfrm>
          <a:prstGeom prst="rect">
            <a:avLst/>
          </a:prstGeom>
          <a:ln>
            <a:noFill/>
          </a:ln>
        </p:spPr>
      </p:pic>
      <p:sp>
        <p:nvSpPr>
          <p:cNvPr id="668"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Heartbeat Sensor – Interfacing with Arduino</a:t>
            </a:r>
            <a:endParaRPr lang="en-IN" sz="3400" b="0" strike="noStrike" spc="-1">
              <a:latin typeface="Arial"/>
            </a:endParaRPr>
          </a:p>
        </p:txBody>
      </p:sp>
      <p:sp>
        <p:nvSpPr>
          <p:cNvPr id="669" name="CustomShape 2"/>
          <p:cNvSpPr/>
          <p:nvPr/>
        </p:nvSpPr>
        <p:spPr>
          <a:xfrm>
            <a:off x="131040" y="863280"/>
            <a:ext cx="507492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The interfacing of Heartbeat sensor with Arduino Uno is as shown in the figure.</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IN" sz="2800" b="0" strike="noStrike" spc="-1" dirty="0">
                <a:solidFill>
                  <a:srgbClr val="212121"/>
                </a:solidFill>
                <a:latin typeface="Roboto Condensed"/>
              </a:rPr>
              <a:t>Here, </a:t>
            </a:r>
            <a:r>
              <a:rPr lang="en-IN" sz="2800" b="0" strike="noStrike" spc="-1" dirty="0" err="1">
                <a:solidFill>
                  <a:srgbClr val="212121"/>
                </a:solidFill>
                <a:latin typeface="Roboto Condensed"/>
              </a:rPr>
              <a:t>Vcc</a:t>
            </a:r>
            <a:r>
              <a:rPr lang="en-IN" sz="2800" b="0" strike="noStrike" spc="-1" dirty="0">
                <a:solidFill>
                  <a:srgbClr val="212121"/>
                </a:solidFill>
                <a:latin typeface="Roboto Condensed"/>
              </a:rPr>
              <a:t> and </a:t>
            </a:r>
            <a:r>
              <a:rPr lang="en-IN" sz="2800" b="0" strike="noStrike" spc="-1" dirty="0" err="1">
                <a:solidFill>
                  <a:srgbClr val="212121"/>
                </a:solidFill>
                <a:latin typeface="Roboto Condensed"/>
              </a:rPr>
              <a:t>Gnd</a:t>
            </a:r>
            <a:r>
              <a:rPr lang="en-IN" sz="2800" b="0" strike="noStrike" spc="-1" dirty="0">
                <a:solidFill>
                  <a:srgbClr val="212121"/>
                </a:solidFill>
                <a:latin typeface="Roboto Condensed"/>
              </a:rPr>
              <a:t> pins of heartbeat sensor are connected to 5V and GND of Arduino board.</a:t>
            </a:r>
            <a:endParaRPr lang="en-IN" sz="2800" b="0" strike="noStrike" spc="-1" dirty="0">
              <a:latin typeface="Arial"/>
            </a:endParaRPr>
          </a:p>
          <a:p>
            <a:pPr marL="457920" indent="-457200" algn="just">
              <a:lnSpc>
                <a:spcPct val="90000"/>
              </a:lnSpc>
              <a:spcBef>
                <a:spcPts val="1001"/>
              </a:spcBef>
              <a:buClr>
                <a:srgbClr val="B84742"/>
              </a:buClr>
              <a:buFont typeface="Wingdings" panose="05000000000000000000" pitchFamily="2" charset="2"/>
              <a:buChar char="§"/>
            </a:pPr>
            <a:r>
              <a:rPr lang="en-US" sz="2800" spc="-1" dirty="0">
                <a:solidFill>
                  <a:srgbClr val="212121"/>
                </a:solidFill>
                <a:latin typeface="Roboto Condensed"/>
              </a:rPr>
              <a:t>We want to take the input from the sensor in an analog format so the </a:t>
            </a:r>
            <a:r>
              <a:rPr lang="en-US" sz="2800" b="1" spc="-1" dirty="0">
                <a:solidFill>
                  <a:srgbClr val="B84742"/>
                </a:solidFill>
                <a:latin typeface="Roboto Condensed"/>
              </a:rPr>
              <a:t>signal pin </a:t>
            </a:r>
            <a:r>
              <a:rPr lang="en-US" sz="2800" spc="-1" dirty="0">
                <a:solidFill>
                  <a:srgbClr val="212121"/>
                </a:solidFill>
                <a:latin typeface="Roboto Condensed"/>
              </a:rPr>
              <a:t>of the sensor is connected to one of the </a:t>
            </a:r>
            <a:r>
              <a:rPr lang="en-US" sz="2800" b="1" spc="-1" dirty="0">
                <a:solidFill>
                  <a:srgbClr val="B84742"/>
                </a:solidFill>
                <a:latin typeface="Roboto Condensed"/>
              </a:rPr>
              <a:t>analog pins of Arduino </a:t>
            </a:r>
            <a:r>
              <a:rPr lang="en-US" sz="2800" spc="-1" dirty="0">
                <a:solidFill>
                  <a:srgbClr val="212121"/>
                </a:solidFill>
                <a:latin typeface="Roboto Condensed"/>
              </a:rPr>
              <a:t>i.e. A0.</a:t>
            </a:r>
            <a:endParaRPr lang="en-IN" sz="2800" b="0" strike="noStrike" spc="-1" dirty="0">
              <a:latin typeface="Arial"/>
            </a:endParaRPr>
          </a:p>
        </p:txBody>
      </p:sp>
      <p:grpSp>
        <p:nvGrpSpPr>
          <p:cNvPr id="670" name="Group 3"/>
          <p:cNvGrpSpPr/>
          <p:nvPr/>
        </p:nvGrpSpPr>
        <p:grpSpPr>
          <a:xfrm>
            <a:off x="6959520" y="4186440"/>
            <a:ext cx="2064600" cy="891000"/>
            <a:chOff x="6959520" y="4186440"/>
            <a:chExt cx="2064600" cy="891000"/>
          </a:xfrm>
        </p:grpSpPr>
        <p:sp>
          <p:nvSpPr>
            <p:cNvPr id="671" name="Line 4"/>
            <p:cNvSpPr/>
            <p:nvPr/>
          </p:nvSpPr>
          <p:spPr>
            <a:xfrm>
              <a:off x="6959520" y="4186440"/>
              <a:ext cx="360" cy="890640"/>
            </a:xfrm>
            <a:prstGeom prst="line">
              <a:avLst/>
            </a:prstGeom>
            <a:ln w="22320">
              <a:solidFill>
                <a:srgbClr val="FFC000"/>
              </a:solidFill>
              <a:round/>
            </a:ln>
          </p:spPr>
          <p:style>
            <a:lnRef idx="1">
              <a:schemeClr val="accent1"/>
            </a:lnRef>
            <a:fillRef idx="0">
              <a:schemeClr val="accent1"/>
            </a:fillRef>
            <a:effectRef idx="0">
              <a:schemeClr val="accent1"/>
            </a:effectRef>
            <a:fontRef idx="minor"/>
          </p:style>
        </p:sp>
        <p:sp>
          <p:nvSpPr>
            <p:cNvPr id="672" name="Line 5"/>
            <p:cNvSpPr/>
            <p:nvPr/>
          </p:nvSpPr>
          <p:spPr>
            <a:xfrm>
              <a:off x="6969600" y="5077080"/>
              <a:ext cx="2054520" cy="360"/>
            </a:xfrm>
            <a:prstGeom prst="line">
              <a:avLst/>
            </a:prstGeom>
            <a:ln w="22320">
              <a:solidFill>
                <a:srgbClr val="FFC000"/>
              </a:solidFill>
              <a:round/>
            </a:ln>
          </p:spPr>
          <p:style>
            <a:lnRef idx="1">
              <a:schemeClr val="accent1"/>
            </a:lnRef>
            <a:fillRef idx="0">
              <a:schemeClr val="accent1"/>
            </a:fillRef>
            <a:effectRef idx="0">
              <a:schemeClr val="accent1"/>
            </a:effectRef>
            <a:fontRef idx="minor"/>
          </p:style>
        </p:sp>
      </p:grpSp>
      <p:grpSp>
        <p:nvGrpSpPr>
          <p:cNvPr id="673" name="Group 6"/>
          <p:cNvGrpSpPr/>
          <p:nvPr/>
        </p:nvGrpSpPr>
        <p:grpSpPr>
          <a:xfrm>
            <a:off x="6451560" y="4186440"/>
            <a:ext cx="2559960" cy="208080"/>
            <a:chOff x="6451560" y="4186440"/>
            <a:chExt cx="2559960" cy="208080"/>
          </a:xfrm>
        </p:grpSpPr>
        <p:sp>
          <p:nvSpPr>
            <p:cNvPr id="674" name="Line 7"/>
            <p:cNvSpPr/>
            <p:nvPr/>
          </p:nvSpPr>
          <p:spPr>
            <a:xfrm>
              <a:off x="6451560" y="4394160"/>
              <a:ext cx="2559960" cy="360"/>
            </a:xfrm>
            <a:prstGeom prst="line">
              <a:avLst/>
            </a:prstGeom>
            <a:ln w="22320">
              <a:solidFill>
                <a:srgbClr val="FF0000"/>
              </a:solidFill>
              <a:round/>
            </a:ln>
          </p:spPr>
          <p:style>
            <a:lnRef idx="1">
              <a:schemeClr val="accent1"/>
            </a:lnRef>
            <a:fillRef idx="0">
              <a:schemeClr val="accent1"/>
            </a:fillRef>
            <a:effectRef idx="0">
              <a:schemeClr val="accent1"/>
            </a:effectRef>
            <a:fontRef idx="minor"/>
          </p:style>
        </p:sp>
        <p:sp>
          <p:nvSpPr>
            <p:cNvPr id="675" name="Line 8"/>
            <p:cNvSpPr/>
            <p:nvPr/>
          </p:nvSpPr>
          <p:spPr>
            <a:xfrm flipV="1">
              <a:off x="6451560" y="4186440"/>
              <a:ext cx="360" cy="207720"/>
            </a:xfrm>
            <a:prstGeom prst="line">
              <a:avLst/>
            </a:prstGeom>
            <a:ln w="22320">
              <a:solidFill>
                <a:srgbClr val="FF0000"/>
              </a:solidFill>
              <a:round/>
            </a:ln>
          </p:spPr>
          <p:style>
            <a:lnRef idx="1">
              <a:schemeClr val="accent1"/>
            </a:lnRef>
            <a:fillRef idx="0">
              <a:schemeClr val="accent1"/>
            </a:fillRef>
            <a:effectRef idx="0">
              <a:schemeClr val="accent1"/>
            </a:effectRef>
            <a:fontRef idx="minor"/>
          </p:style>
        </p:sp>
      </p:grpSp>
      <p:grpSp>
        <p:nvGrpSpPr>
          <p:cNvPr id="676" name="Group 9"/>
          <p:cNvGrpSpPr/>
          <p:nvPr/>
        </p:nvGrpSpPr>
        <p:grpSpPr>
          <a:xfrm>
            <a:off x="6705360" y="4186440"/>
            <a:ext cx="2293920" cy="343440"/>
            <a:chOff x="6705360" y="4186440"/>
            <a:chExt cx="2293920" cy="343440"/>
          </a:xfrm>
        </p:grpSpPr>
        <p:sp>
          <p:nvSpPr>
            <p:cNvPr id="677" name="Line 10"/>
            <p:cNvSpPr/>
            <p:nvPr/>
          </p:nvSpPr>
          <p:spPr>
            <a:xfrm>
              <a:off x="6705360" y="4529520"/>
              <a:ext cx="2293920" cy="360"/>
            </a:xfrm>
            <a:prstGeom prst="line">
              <a:avLst/>
            </a:prstGeom>
            <a:ln w="22320">
              <a:solidFill>
                <a:schemeClr val="tx1"/>
              </a:solidFill>
              <a:round/>
            </a:ln>
          </p:spPr>
          <p:style>
            <a:lnRef idx="1">
              <a:schemeClr val="accent1"/>
            </a:lnRef>
            <a:fillRef idx="0">
              <a:schemeClr val="accent1"/>
            </a:fillRef>
            <a:effectRef idx="0">
              <a:schemeClr val="accent1"/>
            </a:effectRef>
            <a:fontRef idx="minor"/>
          </p:style>
        </p:sp>
        <p:sp>
          <p:nvSpPr>
            <p:cNvPr id="678" name="Line 11"/>
            <p:cNvSpPr/>
            <p:nvPr/>
          </p:nvSpPr>
          <p:spPr>
            <a:xfrm flipV="1">
              <a:off x="6705360" y="4186440"/>
              <a:ext cx="360" cy="343080"/>
            </a:xfrm>
            <a:prstGeom prst="line">
              <a:avLst/>
            </a:prstGeom>
            <a:ln w="22320">
              <a:solidFill>
                <a:schemeClr val="tx1"/>
              </a:solidFill>
              <a:round/>
            </a:ln>
          </p:spPr>
          <p:style>
            <a:lnRef idx="1">
              <a:schemeClr val="accent1"/>
            </a:lnRef>
            <a:fillRef idx="0">
              <a:schemeClr val="accent1"/>
            </a:fillRef>
            <a:effectRef idx="0">
              <a:schemeClr val="accent1"/>
            </a:effectRef>
            <a:fontRef idx="minor"/>
          </p:style>
        </p:sp>
      </p:grpSp>
      <p:pic>
        <p:nvPicPr>
          <p:cNvPr id="679" name="Picture 4"/>
          <p:cNvPicPr/>
          <p:nvPr/>
        </p:nvPicPr>
        <p:blipFill>
          <a:blip r:embed="rId3"/>
          <a:srcRect b="24531"/>
          <a:stretch/>
        </p:blipFill>
        <p:spPr>
          <a:xfrm>
            <a:off x="5749560" y="1926360"/>
            <a:ext cx="2094840" cy="2285280"/>
          </a:xfrm>
          <a:prstGeom prst="rect">
            <a:avLst/>
          </a:prstGeom>
          <a:ln>
            <a:noFill/>
          </a:ln>
        </p:spPr>
      </p:pic>
    </p:spTree>
    <p:extLst>
      <p:ext uri="{BB962C8B-B14F-4D97-AF65-F5344CB8AC3E}">
        <p14:creationId xmlns:p14="http://schemas.microsoft.com/office/powerpoint/2010/main" val="322321785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69">
                                            <p:txEl>
                                              <p:pRg st="0" end="0"/>
                                            </p:txEl>
                                          </p:spTgt>
                                        </p:tgtEl>
                                        <p:attrNameLst>
                                          <p:attrName>style.visibility</p:attrName>
                                        </p:attrNameLst>
                                      </p:cBhvr>
                                      <p:to>
                                        <p:strVal val="visible"/>
                                      </p:to>
                                    </p:set>
                                    <p:animEffect transition="in" filter="fade">
                                      <p:cBhvr additive="repl">
                                        <p:cTn id="7" dur="500"/>
                                        <p:tgtEl>
                                          <p:spTgt spid="669">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679"/>
                                        </p:tgtEl>
                                        <p:attrNameLst>
                                          <p:attrName>style.visibility</p:attrName>
                                        </p:attrNameLst>
                                      </p:cBhvr>
                                      <p:to>
                                        <p:strVal val="visible"/>
                                      </p:to>
                                    </p:set>
                                    <p:animEffect transition="in" filter="fade">
                                      <p:cBhvr additive="repl">
                                        <p:cTn id="10" dur="500"/>
                                        <p:tgtEl>
                                          <p:spTgt spid="679"/>
                                        </p:tgtEl>
                                      </p:cBhvr>
                                    </p:animEffect>
                                  </p:childTnLst>
                                </p:cTn>
                              </p:par>
                              <p:par>
                                <p:cTn id="11" presetID="10" presetClass="entr" fill="hold" nodeType="withEffect">
                                  <p:stCondLst>
                                    <p:cond delay="0"/>
                                  </p:stCondLst>
                                  <p:childTnLst>
                                    <p:set>
                                      <p:cBhvr>
                                        <p:cTn id="12" dur="1" fill="hold">
                                          <p:stCondLst>
                                            <p:cond delay="0"/>
                                          </p:stCondLst>
                                        </p:cTn>
                                        <p:tgtEl>
                                          <p:spTgt spid="667"/>
                                        </p:tgtEl>
                                        <p:attrNameLst>
                                          <p:attrName>style.visibility</p:attrName>
                                        </p:attrNameLst>
                                      </p:cBhvr>
                                      <p:to>
                                        <p:strVal val="visible"/>
                                      </p:to>
                                    </p:set>
                                    <p:animEffect transition="in" filter="fade">
                                      <p:cBhvr additive="repl">
                                        <p:cTn id="13" dur="500"/>
                                        <p:tgtEl>
                                          <p:spTgt spid="66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669">
                                            <p:txEl>
                                              <p:pRg st="1" end="1"/>
                                            </p:txEl>
                                          </p:spTgt>
                                        </p:tgtEl>
                                        <p:attrNameLst>
                                          <p:attrName>style.visibility</p:attrName>
                                        </p:attrNameLst>
                                      </p:cBhvr>
                                      <p:to>
                                        <p:strVal val="visible"/>
                                      </p:to>
                                    </p:set>
                                    <p:animEffect transition="in" filter="fade">
                                      <p:cBhvr additive="repl">
                                        <p:cTn id="18" dur="500"/>
                                        <p:tgtEl>
                                          <p:spTgt spid="669">
                                            <p:txEl>
                                              <p:pRg st="1" end="1"/>
                                            </p:txEl>
                                          </p:spTgt>
                                        </p:tgtEl>
                                      </p:cBhvr>
                                    </p:animEffect>
                                  </p:childTnLst>
                                </p:cTn>
                              </p:par>
                              <p:par>
                                <p:cTn id="19" presetID="10" presetClass="entr" fill="hold" nodeType="withEffect">
                                  <p:stCondLst>
                                    <p:cond delay="0"/>
                                  </p:stCondLst>
                                  <p:childTnLst>
                                    <p:set>
                                      <p:cBhvr>
                                        <p:cTn id="20" dur="1" fill="hold">
                                          <p:stCondLst>
                                            <p:cond delay="0"/>
                                          </p:stCondLst>
                                        </p:cTn>
                                        <p:tgtEl>
                                          <p:spTgt spid="673"/>
                                        </p:tgtEl>
                                        <p:attrNameLst>
                                          <p:attrName>style.visibility</p:attrName>
                                        </p:attrNameLst>
                                      </p:cBhvr>
                                      <p:to>
                                        <p:strVal val="visible"/>
                                      </p:to>
                                    </p:set>
                                    <p:animEffect transition="in" filter="fade">
                                      <p:cBhvr additive="repl">
                                        <p:cTn id="21" dur="500"/>
                                        <p:tgtEl>
                                          <p:spTgt spid="673"/>
                                        </p:tgtEl>
                                      </p:cBhvr>
                                    </p:animEffect>
                                  </p:childTnLst>
                                </p:cTn>
                              </p:par>
                              <p:par>
                                <p:cTn id="22" presetID="10" presetClass="entr" fill="hold" nodeType="withEffect">
                                  <p:stCondLst>
                                    <p:cond delay="0"/>
                                  </p:stCondLst>
                                  <p:childTnLst>
                                    <p:set>
                                      <p:cBhvr>
                                        <p:cTn id="23" dur="1" fill="hold">
                                          <p:stCondLst>
                                            <p:cond delay="0"/>
                                          </p:stCondLst>
                                        </p:cTn>
                                        <p:tgtEl>
                                          <p:spTgt spid="676"/>
                                        </p:tgtEl>
                                        <p:attrNameLst>
                                          <p:attrName>style.visibility</p:attrName>
                                        </p:attrNameLst>
                                      </p:cBhvr>
                                      <p:to>
                                        <p:strVal val="visible"/>
                                      </p:to>
                                    </p:set>
                                    <p:animEffect transition="in" filter="fade">
                                      <p:cBhvr additive="repl">
                                        <p:cTn id="24" dur="500"/>
                                        <p:tgtEl>
                                          <p:spTgt spid="67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69">
                                            <p:txEl>
                                              <p:pRg st="2" end="2"/>
                                            </p:txEl>
                                          </p:spTgt>
                                        </p:tgtEl>
                                        <p:attrNameLst>
                                          <p:attrName>style.visibility</p:attrName>
                                        </p:attrNameLst>
                                      </p:cBhvr>
                                      <p:to>
                                        <p:strVal val="visible"/>
                                      </p:to>
                                    </p:set>
                                  </p:childTnLst>
                                </p:cTn>
                              </p:par>
                              <p:par>
                                <p:cTn id="29" presetID="10" presetClass="entr" fill="hold" nodeType="withEffect">
                                  <p:stCondLst>
                                    <p:cond delay="0"/>
                                  </p:stCondLst>
                                  <p:childTnLst>
                                    <p:set>
                                      <p:cBhvr>
                                        <p:cTn id="30" dur="1" fill="hold">
                                          <p:stCondLst>
                                            <p:cond delay="0"/>
                                          </p:stCondLst>
                                        </p:cTn>
                                        <p:tgtEl>
                                          <p:spTgt spid="670"/>
                                        </p:tgtEl>
                                        <p:attrNameLst>
                                          <p:attrName>style.visibility</p:attrName>
                                        </p:attrNameLst>
                                      </p:cBhvr>
                                      <p:to>
                                        <p:strVal val="visible"/>
                                      </p:to>
                                    </p:set>
                                    <p:animEffect transition="in" filter="fade">
                                      <p:cBhvr additive="repl">
                                        <p:cTn id="31" dur="500"/>
                                        <p:tgtEl>
                                          <p:spTgt spid="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dirty="0">
                <a:solidFill>
                  <a:srgbClr val="373737"/>
                </a:solidFill>
                <a:latin typeface="Roboto Condensed"/>
              </a:rPr>
              <a:t>Heartbeat Sensor – Working principle</a:t>
            </a:r>
            <a:endParaRPr lang="en-IN" sz="3400" b="0" strike="noStrike" spc="-1" dirty="0">
              <a:latin typeface="Arial"/>
            </a:endParaRPr>
          </a:p>
        </p:txBody>
      </p:sp>
      <p:sp>
        <p:nvSpPr>
          <p:cNvPr id="65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620" indent="-342900" algn="just">
              <a:lnSpc>
                <a:spcPct val="90000"/>
              </a:lnSpc>
              <a:spcBef>
                <a:spcPts val="1001"/>
              </a:spcBef>
              <a:buClr>
                <a:srgbClr val="B84742"/>
              </a:buClr>
              <a:buFont typeface="Wingdings" panose="05000000000000000000" pitchFamily="2" charset="2"/>
              <a:buChar char="§"/>
            </a:pPr>
            <a:r>
              <a:rPr lang="en-IN" sz="2400" b="0" strike="noStrike" spc="-1" dirty="0">
                <a:solidFill>
                  <a:srgbClr val="212121"/>
                </a:solidFill>
                <a:latin typeface="Roboto Condensed"/>
              </a:rPr>
              <a:t>The sensor senses the heartbeat as per blood circulation in the body.</a:t>
            </a:r>
            <a:endParaRPr lang="en-IN" sz="2400" b="0" strike="noStrike" spc="-1" dirty="0">
              <a:latin typeface="Arial"/>
            </a:endParaRPr>
          </a:p>
          <a:p>
            <a:pPr marL="343620" indent="-342900" algn="just">
              <a:lnSpc>
                <a:spcPct val="90000"/>
              </a:lnSpc>
              <a:spcBef>
                <a:spcPts val="1001"/>
              </a:spcBef>
              <a:buClr>
                <a:srgbClr val="B84742"/>
              </a:buClr>
              <a:buFont typeface="Wingdings" panose="05000000000000000000" pitchFamily="2" charset="2"/>
              <a:buChar char="§"/>
            </a:pPr>
            <a:r>
              <a:rPr lang="en-IN" sz="2400" b="0" strike="noStrike" spc="-1" dirty="0">
                <a:solidFill>
                  <a:srgbClr val="212121"/>
                </a:solidFill>
                <a:latin typeface="Roboto Condensed"/>
              </a:rPr>
              <a:t>It generates the output pulse signal according to the rate at which heart beats.</a:t>
            </a:r>
            <a:endParaRPr lang="en-IN" sz="2400" b="0" strike="noStrike" spc="-1" dirty="0">
              <a:latin typeface="Arial"/>
            </a:endParaRPr>
          </a:p>
          <a:p>
            <a:pPr marL="343620" indent="-342900" algn="just">
              <a:lnSpc>
                <a:spcPct val="90000"/>
              </a:lnSpc>
              <a:spcBef>
                <a:spcPts val="1001"/>
              </a:spcBef>
              <a:buClr>
                <a:srgbClr val="B84742"/>
              </a:buClr>
              <a:buFont typeface="Wingdings" panose="05000000000000000000" pitchFamily="2" charset="2"/>
              <a:buChar char="§"/>
            </a:pPr>
            <a:r>
              <a:rPr lang="en-IN" sz="2400" b="0" strike="noStrike" spc="-1" dirty="0">
                <a:solidFill>
                  <a:srgbClr val="212121"/>
                </a:solidFill>
                <a:latin typeface="Roboto Condensed"/>
              </a:rPr>
              <a:t>The output pulses are considered as PWM waves. Hence they are converted into analog signals.</a:t>
            </a:r>
            <a:endParaRPr lang="en-IN" sz="2400" b="0" strike="noStrike" spc="-1" dirty="0">
              <a:latin typeface="Arial"/>
            </a:endParaRPr>
          </a:p>
          <a:p>
            <a:pPr marL="343620" indent="-342900" algn="just">
              <a:lnSpc>
                <a:spcPct val="90000"/>
              </a:lnSpc>
              <a:spcBef>
                <a:spcPts val="1001"/>
              </a:spcBef>
              <a:buClr>
                <a:srgbClr val="B84742"/>
              </a:buClr>
              <a:buFont typeface="Wingdings" panose="05000000000000000000" pitchFamily="2" charset="2"/>
              <a:buChar char="§"/>
            </a:pPr>
            <a:r>
              <a:rPr lang="en-US" sz="2400" spc="-1" dirty="0"/>
              <a:t>This </a:t>
            </a:r>
            <a:r>
              <a:rPr lang="en-US" sz="2800" b="1" spc="-1" dirty="0">
                <a:solidFill>
                  <a:srgbClr val="B84742"/>
                </a:solidFill>
                <a:latin typeface="Roboto Condensed"/>
              </a:rPr>
              <a:t>analog signal </a:t>
            </a:r>
            <a:r>
              <a:rPr lang="en-US" sz="2400" spc="-1" dirty="0"/>
              <a:t>is converted </a:t>
            </a:r>
            <a:r>
              <a:rPr lang="en-US" sz="2800" b="1" spc="-1" dirty="0">
                <a:solidFill>
                  <a:srgbClr val="B84742"/>
                </a:solidFill>
                <a:latin typeface="Roboto Condensed"/>
              </a:rPr>
              <a:t>to digital </a:t>
            </a:r>
            <a:r>
              <a:rPr lang="en-US" sz="2400" spc="-1" dirty="0"/>
              <a:t>which gives the output beat rate.</a:t>
            </a:r>
            <a:endParaRPr lang="en-IN" sz="2400" b="0" strike="noStrike" spc="-1" dirty="0">
              <a:latin typeface="Arial"/>
            </a:endParaRPr>
          </a:p>
        </p:txBody>
      </p:sp>
      <p:sp>
        <p:nvSpPr>
          <p:cNvPr id="659" name="CustomShape 3"/>
          <p:cNvSpPr/>
          <p:nvPr/>
        </p:nvSpPr>
        <p:spPr>
          <a:xfrm>
            <a:off x="4047480" y="4186800"/>
            <a:ext cx="926640" cy="118440"/>
          </a:xfrm>
          <a:prstGeom prst="rightArrow">
            <a:avLst>
              <a:gd name="adj1" fmla="val 50000"/>
              <a:gd name="adj2" fmla="val 50000"/>
            </a:avLst>
          </a:prstGeom>
          <a:solidFill>
            <a:schemeClr val="accent6"/>
          </a:solidFill>
          <a:ln>
            <a:round/>
          </a:ln>
        </p:spPr>
        <p:style>
          <a:lnRef idx="2">
            <a:schemeClr val="accent1">
              <a:shade val="50000"/>
            </a:schemeClr>
          </a:lnRef>
          <a:fillRef idx="1">
            <a:schemeClr val="accent1"/>
          </a:fillRef>
          <a:effectRef idx="0">
            <a:schemeClr val="accent1"/>
          </a:effectRef>
          <a:fontRef idx="minor"/>
        </p:style>
      </p:sp>
      <p:sp>
        <p:nvSpPr>
          <p:cNvPr id="660" name="CustomShape 4"/>
          <p:cNvSpPr/>
          <p:nvPr/>
        </p:nvSpPr>
        <p:spPr>
          <a:xfrm>
            <a:off x="7914960" y="4186800"/>
            <a:ext cx="926640" cy="118440"/>
          </a:xfrm>
          <a:prstGeom prst="rightArrow">
            <a:avLst>
              <a:gd name="adj1" fmla="val 50000"/>
              <a:gd name="adj2" fmla="val 50000"/>
            </a:avLst>
          </a:prstGeom>
          <a:solidFill>
            <a:schemeClr val="accent6"/>
          </a:solidFill>
          <a:ln>
            <a:round/>
          </a:ln>
        </p:spPr>
        <p:style>
          <a:lnRef idx="2">
            <a:schemeClr val="accent1">
              <a:shade val="50000"/>
            </a:schemeClr>
          </a:lnRef>
          <a:fillRef idx="1">
            <a:schemeClr val="accent1"/>
          </a:fillRef>
          <a:effectRef idx="0">
            <a:schemeClr val="accent1"/>
          </a:effectRef>
          <a:fontRef idx="minor"/>
        </p:style>
      </p:sp>
      <p:sp>
        <p:nvSpPr>
          <p:cNvPr id="661" name="CustomShape 5"/>
          <p:cNvSpPr/>
          <p:nvPr/>
        </p:nvSpPr>
        <p:spPr>
          <a:xfrm>
            <a:off x="1738080" y="5202360"/>
            <a:ext cx="1992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ea typeface="DejaVu Sans"/>
              </a:rPr>
              <a:t>Heartbeat input</a:t>
            </a:r>
            <a:endParaRPr lang="en-IN" sz="1800" b="0" strike="noStrike" spc="-1">
              <a:latin typeface="Arial"/>
            </a:endParaRPr>
          </a:p>
        </p:txBody>
      </p:sp>
      <p:sp>
        <p:nvSpPr>
          <p:cNvPr id="662" name="CustomShape 6"/>
          <p:cNvSpPr/>
          <p:nvPr/>
        </p:nvSpPr>
        <p:spPr>
          <a:xfrm>
            <a:off x="4824360" y="5202360"/>
            <a:ext cx="3241080" cy="6386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ea typeface="DejaVu Sans"/>
              </a:rPr>
              <a:t>Generation of Digital Pulse</a:t>
            </a:r>
            <a:endParaRPr lang="en-IN" sz="1800" b="0" strike="noStrike" spc="-1">
              <a:latin typeface="Arial"/>
            </a:endParaRPr>
          </a:p>
          <a:p>
            <a:pPr algn="ctr">
              <a:lnSpc>
                <a:spcPct val="100000"/>
              </a:lnSpc>
            </a:pPr>
            <a:r>
              <a:rPr lang="en-IN" sz="1800" b="0" strike="noStrike" spc="-1">
                <a:solidFill>
                  <a:srgbClr val="212121"/>
                </a:solidFill>
                <a:latin typeface="Roboto Condensed"/>
                <a:ea typeface="DejaVu Sans"/>
              </a:rPr>
              <a:t>as output</a:t>
            </a:r>
            <a:endParaRPr lang="en-IN" sz="1800" b="0" strike="noStrike" spc="-1">
              <a:latin typeface="Arial"/>
            </a:endParaRPr>
          </a:p>
        </p:txBody>
      </p:sp>
      <p:sp>
        <p:nvSpPr>
          <p:cNvPr id="663" name="CustomShape 7"/>
          <p:cNvSpPr/>
          <p:nvPr/>
        </p:nvSpPr>
        <p:spPr>
          <a:xfrm>
            <a:off x="8770680" y="5205600"/>
            <a:ext cx="23785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ea typeface="DejaVu Sans"/>
              </a:rPr>
              <a:t>Calculates the BPM</a:t>
            </a:r>
            <a:endParaRPr lang="en-IN" sz="1800" b="0" strike="noStrike" spc="-1">
              <a:latin typeface="Arial"/>
            </a:endParaRPr>
          </a:p>
        </p:txBody>
      </p:sp>
      <p:pic>
        <p:nvPicPr>
          <p:cNvPr id="664" name="Picture 2"/>
          <p:cNvPicPr/>
          <p:nvPr/>
        </p:nvPicPr>
        <p:blipFill>
          <a:blip r:embed="rId2"/>
          <a:srcRect l="19839" t="28888" r="23849" b="27150"/>
          <a:stretch/>
        </p:blipFill>
        <p:spPr>
          <a:xfrm>
            <a:off x="1857240" y="3341880"/>
            <a:ext cx="1755000" cy="1808640"/>
          </a:xfrm>
          <a:prstGeom prst="rect">
            <a:avLst/>
          </a:prstGeom>
          <a:ln>
            <a:noFill/>
          </a:ln>
        </p:spPr>
      </p:pic>
      <p:pic>
        <p:nvPicPr>
          <p:cNvPr id="665" name="Picture 8"/>
          <p:cNvPicPr/>
          <p:nvPr/>
        </p:nvPicPr>
        <p:blipFill>
          <a:blip r:embed="rId3"/>
          <a:srcRect r="2868"/>
          <a:stretch/>
        </p:blipFill>
        <p:spPr>
          <a:xfrm>
            <a:off x="5409360" y="3560760"/>
            <a:ext cx="2070720" cy="1370880"/>
          </a:xfrm>
          <a:prstGeom prst="rect">
            <a:avLst/>
          </a:prstGeom>
          <a:ln>
            <a:noFill/>
          </a:ln>
        </p:spPr>
      </p:pic>
      <p:pic>
        <p:nvPicPr>
          <p:cNvPr id="666" name="Picture 4"/>
          <p:cNvPicPr/>
          <p:nvPr/>
        </p:nvPicPr>
        <p:blipFill>
          <a:blip r:embed="rId4"/>
          <a:srcRect l="48415" t="19331" r="20929" b="15540"/>
          <a:stretch/>
        </p:blipFill>
        <p:spPr>
          <a:xfrm>
            <a:off x="9276840" y="3560760"/>
            <a:ext cx="1366200" cy="1370880"/>
          </a:xfrm>
          <a:prstGeom prst="rect">
            <a:avLst/>
          </a:prstGeom>
          <a:ln>
            <a:noFill/>
          </a:ln>
        </p:spPr>
      </p:pic>
    </p:spTree>
    <p:extLst>
      <p:ext uri="{BB962C8B-B14F-4D97-AF65-F5344CB8AC3E}">
        <p14:creationId xmlns:p14="http://schemas.microsoft.com/office/powerpoint/2010/main" val="51863207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58">
                                            <p:txEl>
                                              <p:pRg st="0" end="0"/>
                                            </p:txEl>
                                          </p:spTgt>
                                        </p:tgtEl>
                                        <p:attrNameLst>
                                          <p:attrName>style.visibility</p:attrName>
                                        </p:attrNameLst>
                                      </p:cBhvr>
                                      <p:to>
                                        <p:strVal val="visible"/>
                                      </p:to>
                                    </p:set>
                                    <p:animEffect transition="in" filter="fade">
                                      <p:cBhvr additive="repl">
                                        <p:cTn id="7" dur="500"/>
                                        <p:tgtEl>
                                          <p:spTgt spid="6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58">
                                            <p:txEl>
                                              <p:pRg st="1" end="1"/>
                                            </p:txEl>
                                          </p:spTgt>
                                        </p:tgtEl>
                                        <p:attrNameLst>
                                          <p:attrName>style.visibility</p:attrName>
                                        </p:attrNameLst>
                                      </p:cBhvr>
                                      <p:to>
                                        <p:strVal val="visible"/>
                                      </p:to>
                                    </p:set>
                                    <p:animEffect transition="in" filter="fade">
                                      <p:cBhvr additive="repl">
                                        <p:cTn id="12" dur="500"/>
                                        <p:tgtEl>
                                          <p:spTgt spid="6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664"/>
                                        </p:tgtEl>
                                        <p:attrNameLst>
                                          <p:attrName>style.visibility</p:attrName>
                                        </p:attrNameLst>
                                      </p:cBhvr>
                                      <p:to>
                                        <p:strVal val="visible"/>
                                      </p:to>
                                    </p:set>
                                    <p:animEffect transition="in" filter="fade">
                                      <p:cBhvr additive="repl">
                                        <p:cTn id="17" dur="500"/>
                                        <p:tgtEl>
                                          <p:spTgt spid="664"/>
                                        </p:tgtEl>
                                      </p:cBhvr>
                                    </p:animEffect>
                                  </p:childTnLst>
                                </p:cTn>
                              </p:par>
                              <p:par>
                                <p:cTn id="18" presetID="10" presetClass="entr" fill="hold" nodeType="withEffect">
                                  <p:stCondLst>
                                    <p:cond delay="0"/>
                                  </p:stCondLst>
                                  <p:childTnLst>
                                    <p:set>
                                      <p:cBhvr>
                                        <p:cTn id="19" dur="1" fill="hold">
                                          <p:stCondLst>
                                            <p:cond delay="0"/>
                                          </p:stCondLst>
                                        </p:cTn>
                                        <p:tgtEl>
                                          <p:spTgt spid="661"/>
                                        </p:tgtEl>
                                        <p:attrNameLst>
                                          <p:attrName>style.visibility</p:attrName>
                                        </p:attrNameLst>
                                      </p:cBhvr>
                                      <p:to>
                                        <p:strVal val="visible"/>
                                      </p:to>
                                    </p:set>
                                    <p:animEffect transition="in" filter="fade">
                                      <p:cBhvr additive="repl">
                                        <p:cTn id="20" dur="500"/>
                                        <p:tgtEl>
                                          <p:spTgt spid="66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658">
                                            <p:txEl>
                                              <p:pRg st="2" end="2"/>
                                            </p:txEl>
                                          </p:spTgt>
                                        </p:tgtEl>
                                        <p:attrNameLst>
                                          <p:attrName>style.visibility</p:attrName>
                                        </p:attrNameLst>
                                      </p:cBhvr>
                                      <p:to>
                                        <p:strVal val="visible"/>
                                      </p:to>
                                    </p:set>
                                    <p:animEffect transition="in" filter="fade">
                                      <p:cBhvr additive="repl">
                                        <p:cTn id="25" dur="500"/>
                                        <p:tgtEl>
                                          <p:spTgt spid="658">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658">
                                            <p:txEl>
                                              <p:pRg st="3" end="3"/>
                                            </p:txEl>
                                          </p:spTgt>
                                        </p:tgtEl>
                                        <p:attrNameLst>
                                          <p:attrName>style.visibility</p:attrName>
                                        </p:attrNameLst>
                                      </p:cBhvr>
                                      <p:to>
                                        <p:strVal val="visible"/>
                                      </p:to>
                                    </p:set>
                                    <p:animEffect transition="in" filter="fade">
                                      <p:cBhvr additive="repl">
                                        <p:cTn id="30" dur="500"/>
                                        <p:tgtEl>
                                          <p:spTgt spid="65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659"/>
                                        </p:tgtEl>
                                        <p:attrNameLst>
                                          <p:attrName>style.visibility</p:attrName>
                                        </p:attrNameLst>
                                      </p:cBhvr>
                                      <p:to>
                                        <p:strVal val="visible"/>
                                      </p:to>
                                    </p:set>
                                    <p:animEffect transition="in" filter="fade">
                                      <p:cBhvr additive="repl">
                                        <p:cTn id="35" dur="500"/>
                                        <p:tgtEl>
                                          <p:spTgt spid="659"/>
                                        </p:tgtEl>
                                      </p:cBhvr>
                                    </p:animEffect>
                                  </p:childTnLst>
                                </p:cTn>
                              </p:par>
                              <p:par>
                                <p:cTn id="36" presetID="10" presetClass="entr" fill="hold" nodeType="withEffect">
                                  <p:stCondLst>
                                    <p:cond delay="0"/>
                                  </p:stCondLst>
                                  <p:childTnLst>
                                    <p:set>
                                      <p:cBhvr>
                                        <p:cTn id="37" dur="1" fill="hold">
                                          <p:stCondLst>
                                            <p:cond delay="0"/>
                                          </p:stCondLst>
                                        </p:cTn>
                                        <p:tgtEl>
                                          <p:spTgt spid="665"/>
                                        </p:tgtEl>
                                        <p:attrNameLst>
                                          <p:attrName>style.visibility</p:attrName>
                                        </p:attrNameLst>
                                      </p:cBhvr>
                                      <p:to>
                                        <p:strVal val="visible"/>
                                      </p:to>
                                    </p:set>
                                    <p:animEffect transition="in" filter="fade">
                                      <p:cBhvr additive="repl">
                                        <p:cTn id="38" dur="500"/>
                                        <p:tgtEl>
                                          <p:spTgt spid="665"/>
                                        </p:tgtEl>
                                      </p:cBhvr>
                                    </p:animEffect>
                                  </p:childTnLst>
                                </p:cTn>
                              </p:par>
                              <p:par>
                                <p:cTn id="39" presetID="10" presetClass="entr" fill="hold" nodeType="withEffect">
                                  <p:stCondLst>
                                    <p:cond delay="0"/>
                                  </p:stCondLst>
                                  <p:childTnLst>
                                    <p:set>
                                      <p:cBhvr>
                                        <p:cTn id="40" dur="1" fill="hold">
                                          <p:stCondLst>
                                            <p:cond delay="0"/>
                                          </p:stCondLst>
                                        </p:cTn>
                                        <p:tgtEl>
                                          <p:spTgt spid="662"/>
                                        </p:tgtEl>
                                        <p:attrNameLst>
                                          <p:attrName>style.visibility</p:attrName>
                                        </p:attrNameLst>
                                      </p:cBhvr>
                                      <p:to>
                                        <p:strVal val="visible"/>
                                      </p:to>
                                    </p:set>
                                    <p:animEffect transition="in" filter="fade">
                                      <p:cBhvr additive="repl">
                                        <p:cTn id="41" dur="500"/>
                                        <p:tgtEl>
                                          <p:spTgt spid="66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fill="hold" nodeType="clickEffect">
                                  <p:stCondLst>
                                    <p:cond delay="0"/>
                                  </p:stCondLst>
                                  <p:childTnLst>
                                    <p:set>
                                      <p:cBhvr>
                                        <p:cTn id="45" dur="1" fill="hold">
                                          <p:stCondLst>
                                            <p:cond delay="0"/>
                                          </p:stCondLst>
                                        </p:cTn>
                                        <p:tgtEl>
                                          <p:spTgt spid="660"/>
                                        </p:tgtEl>
                                        <p:attrNameLst>
                                          <p:attrName>style.visibility</p:attrName>
                                        </p:attrNameLst>
                                      </p:cBhvr>
                                      <p:to>
                                        <p:strVal val="visible"/>
                                      </p:to>
                                    </p:set>
                                    <p:animEffect transition="in" filter="fade">
                                      <p:cBhvr additive="repl">
                                        <p:cTn id="46" dur="500"/>
                                        <p:tgtEl>
                                          <p:spTgt spid="660"/>
                                        </p:tgtEl>
                                      </p:cBhvr>
                                    </p:animEffect>
                                  </p:childTnLst>
                                </p:cTn>
                              </p:par>
                              <p:par>
                                <p:cTn id="47" presetID="10" presetClass="entr" fill="hold" nodeType="withEffect">
                                  <p:stCondLst>
                                    <p:cond delay="0"/>
                                  </p:stCondLst>
                                  <p:childTnLst>
                                    <p:set>
                                      <p:cBhvr>
                                        <p:cTn id="48" dur="1" fill="hold">
                                          <p:stCondLst>
                                            <p:cond delay="0"/>
                                          </p:stCondLst>
                                        </p:cTn>
                                        <p:tgtEl>
                                          <p:spTgt spid="663"/>
                                        </p:tgtEl>
                                        <p:attrNameLst>
                                          <p:attrName>style.visibility</p:attrName>
                                        </p:attrNameLst>
                                      </p:cBhvr>
                                      <p:to>
                                        <p:strVal val="visible"/>
                                      </p:to>
                                    </p:set>
                                    <p:animEffect transition="in" filter="fade">
                                      <p:cBhvr additive="repl">
                                        <p:cTn id="49" dur="500"/>
                                        <p:tgtEl>
                                          <p:spTgt spid="663"/>
                                        </p:tgtEl>
                                      </p:cBhvr>
                                    </p:animEffect>
                                  </p:childTnLst>
                                </p:cTn>
                              </p:par>
                              <p:par>
                                <p:cTn id="50" presetID="10" presetClass="entr" fill="hold" nodeType="withEffect">
                                  <p:stCondLst>
                                    <p:cond delay="0"/>
                                  </p:stCondLst>
                                  <p:childTnLst>
                                    <p:set>
                                      <p:cBhvr>
                                        <p:cTn id="51" dur="1" fill="hold">
                                          <p:stCondLst>
                                            <p:cond delay="0"/>
                                          </p:stCondLst>
                                        </p:cTn>
                                        <p:tgtEl>
                                          <p:spTgt spid="666"/>
                                        </p:tgtEl>
                                        <p:attrNameLst>
                                          <p:attrName>style.visibility</p:attrName>
                                        </p:attrNameLst>
                                      </p:cBhvr>
                                      <p:to>
                                        <p:strVal val="visible"/>
                                      </p:to>
                                    </p:set>
                                    <p:animEffect transition="in" filter="fade">
                                      <p:cBhvr additive="repl">
                                        <p:cTn id="52" dur="5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dirty="0">
                <a:solidFill>
                  <a:srgbClr val="373737"/>
                </a:solidFill>
                <a:latin typeface="Roboto Condensed"/>
              </a:rPr>
              <a:t>Heartbeat Sensor – Working principle</a:t>
            </a:r>
            <a:endParaRPr lang="en-IN" sz="3400" b="0" strike="noStrike" spc="-1" dirty="0">
              <a:latin typeface="Arial"/>
            </a:endParaRPr>
          </a:p>
        </p:txBody>
      </p:sp>
      <p:sp>
        <p:nvSpPr>
          <p:cNvPr id="65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620" indent="-342900" algn="just">
              <a:lnSpc>
                <a:spcPct val="90000"/>
              </a:lnSpc>
              <a:spcBef>
                <a:spcPts val="1001"/>
              </a:spcBef>
              <a:buClr>
                <a:srgbClr val="B84742"/>
              </a:buClr>
              <a:buFont typeface="Wingdings" panose="05000000000000000000" pitchFamily="2" charset="2"/>
              <a:buChar char="§"/>
            </a:pPr>
            <a:r>
              <a:rPr lang="en-US" sz="2400" spc="-1" dirty="0">
                <a:solidFill>
                  <a:srgbClr val="212121"/>
                </a:solidFill>
                <a:latin typeface="Roboto Condensed"/>
              </a:rPr>
              <a:t>When a heartbeat occurs, blood is pumped through the human body and gets squeezed into the capillary tissues. </a:t>
            </a:r>
          </a:p>
          <a:p>
            <a:pPr marL="343620" indent="-342900" algn="just">
              <a:lnSpc>
                <a:spcPct val="90000"/>
              </a:lnSpc>
              <a:spcBef>
                <a:spcPts val="1001"/>
              </a:spcBef>
              <a:buClr>
                <a:srgbClr val="B84742"/>
              </a:buClr>
              <a:buFont typeface="Wingdings" panose="05000000000000000000" pitchFamily="2" charset="2"/>
              <a:buChar char="§"/>
            </a:pPr>
            <a:r>
              <a:rPr lang="en-US" sz="2400" spc="-1" dirty="0">
                <a:solidFill>
                  <a:srgbClr val="212121"/>
                </a:solidFill>
                <a:latin typeface="Roboto Condensed"/>
              </a:rPr>
              <a:t>Consequently, the </a:t>
            </a:r>
            <a:r>
              <a:rPr lang="en-US" sz="2400" spc="-1" dirty="0">
                <a:solidFill>
                  <a:srgbClr val="C00000"/>
                </a:solidFill>
                <a:latin typeface="Roboto Condensed"/>
              </a:rPr>
              <a:t>volume</a:t>
            </a:r>
            <a:r>
              <a:rPr lang="en-US" sz="2400" spc="-1" dirty="0">
                <a:solidFill>
                  <a:srgbClr val="212121"/>
                </a:solidFill>
                <a:latin typeface="Roboto Condensed"/>
              </a:rPr>
              <a:t> of these capillary tissues </a:t>
            </a:r>
            <a:r>
              <a:rPr lang="en-US" sz="2400" spc="-1" dirty="0">
                <a:solidFill>
                  <a:srgbClr val="C00000"/>
                </a:solidFill>
                <a:latin typeface="Roboto Condensed"/>
              </a:rPr>
              <a:t>increases</a:t>
            </a:r>
            <a:r>
              <a:rPr lang="en-US" sz="2400" spc="-1" dirty="0">
                <a:solidFill>
                  <a:srgbClr val="212121"/>
                </a:solidFill>
                <a:latin typeface="Roboto Condensed"/>
              </a:rPr>
              <a:t>. </a:t>
            </a:r>
          </a:p>
          <a:p>
            <a:pPr marL="343620" indent="-342900" algn="just">
              <a:lnSpc>
                <a:spcPct val="90000"/>
              </a:lnSpc>
              <a:spcBef>
                <a:spcPts val="1001"/>
              </a:spcBef>
              <a:buClr>
                <a:srgbClr val="B84742"/>
              </a:buClr>
              <a:buFont typeface="Wingdings" panose="05000000000000000000" pitchFamily="2" charset="2"/>
              <a:buChar char="§"/>
            </a:pPr>
            <a:r>
              <a:rPr lang="en-US" sz="2400" spc="-1" dirty="0">
                <a:solidFill>
                  <a:srgbClr val="212121"/>
                </a:solidFill>
                <a:latin typeface="Roboto Condensed"/>
              </a:rPr>
              <a:t>But in between the two consecutive heartbeats, this volume inside capillary tissues decreases.</a:t>
            </a:r>
          </a:p>
          <a:p>
            <a:pPr marL="457920" indent="-457200" algn="just">
              <a:lnSpc>
                <a:spcPct val="90000"/>
              </a:lnSpc>
              <a:spcBef>
                <a:spcPts val="1001"/>
              </a:spcBef>
              <a:buClr>
                <a:srgbClr val="B84742"/>
              </a:buClr>
              <a:buFont typeface="Wingdings" panose="05000000000000000000" pitchFamily="2" charset="2"/>
              <a:buChar char="§"/>
            </a:pPr>
            <a:r>
              <a:rPr lang="en-US" sz="2800" b="1" spc="-1" dirty="0">
                <a:solidFill>
                  <a:srgbClr val="B84742"/>
                </a:solidFill>
                <a:latin typeface="Roboto Condensed"/>
              </a:rPr>
              <a:t>This change in volume between the heartbeats affects the amount of light that will transmit through these tissues. </a:t>
            </a:r>
          </a:p>
          <a:p>
            <a:pPr marL="343620" indent="-342900" algn="just">
              <a:lnSpc>
                <a:spcPct val="90000"/>
              </a:lnSpc>
              <a:spcBef>
                <a:spcPts val="1001"/>
              </a:spcBef>
              <a:buClr>
                <a:srgbClr val="B84742"/>
              </a:buClr>
              <a:buFont typeface="Wingdings" panose="05000000000000000000" pitchFamily="2" charset="2"/>
              <a:buChar char="§"/>
            </a:pPr>
            <a:r>
              <a:rPr lang="en-US" sz="2400" spc="-1" dirty="0">
                <a:solidFill>
                  <a:srgbClr val="212121"/>
                </a:solidFill>
                <a:latin typeface="Roboto Condensed"/>
              </a:rPr>
              <a:t>This can be measured with the help of a microcontroller.</a:t>
            </a:r>
            <a:endParaRPr lang="en-IN" sz="2400" spc="-1" dirty="0">
              <a:solidFill>
                <a:srgbClr val="212121"/>
              </a:solidFill>
              <a:latin typeface="Roboto Condensed"/>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439" y="4000500"/>
            <a:ext cx="7079207" cy="2857500"/>
          </a:xfrm>
          <a:prstGeom prst="rect">
            <a:avLst/>
          </a:prstGeom>
        </p:spPr>
      </p:pic>
      <p:sp>
        <p:nvSpPr>
          <p:cNvPr id="3" name="Down Arrow 2"/>
          <p:cNvSpPr/>
          <p:nvPr/>
        </p:nvSpPr>
        <p:spPr>
          <a:xfrm>
            <a:off x="4462818" y="4107976"/>
            <a:ext cx="573206" cy="14603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8685893" y="3120362"/>
            <a:ext cx="3238500" cy="2447925"/>
          </a:xfrm>
          <a:prstGeom prst="rect">
            <a:avLst/>
          </a:prstGeom>
        </p:spPr>
      </p:pic>
    </p:spTree>
    <p:extLst>
      <p:ext uri="{BB962C8B-B14F-4D97-AF65-F5344CB8AC3E}">
        <p14:creationId xmlns:p14="http://schemas.microsoft.com/office/powerpoint/2010/main" val="3723496259"/>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58">
                                            <p:txEl>
                                              <p:pRg st="0" end="0"/>
                                            </p:txEl>
                                          </p:spTgt>
                                        </p:tgtEl>
                                        <p:attrNameLst>
                                          <p:attrName>style.visibility</p:attrName>
                                        </p:attrNameLst>
                                      </p:cBhvr>
                                      <p:to>
                                        <p:strVal val="visible"/>
                                      </p:to>
                                    </p:set>
                                    <p:animEffect transition="in" filter="fade">
                                      <p:cBhvr additive="repl">
                                        <p:cTn id="7" dur="500"/>
                                        <p:tgtEl>
                                          <p:spTgt spid="6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658">
                                            <p:txEl>
                                              <p:pRg st="1" end="1"/>
                                            </p:txEl>
                                          </p:spTgt>
                                        </p:tgtEl>
                                        <p:attrNameLst>
                                          <p:attrName>style.visibility</p:attrName>
                                        </p:attrNameLst>
                                      </p:cBhvr>
                                      <p:to>
                                        <p:strVal val="visible"/>
                                      </p:to>
                                    </p:set>
                                    <p:animEffect transition="in" filter="fade">
                                      <p:cBhvr additive="repl">
                                        <p:cTn id="18" dur="500"/>
                                        <p:tgtEl>
                                          <p:spTgt spid="65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658">
                                            <p:txEl>
                                              <p:pRg st="2" end="2"/>
                                            </p:txEl>
                                          </p:spTgt>
                                        </p:tgtEl>
                                        <p:attrNameLst>
                                          <p:attrName>style.visibility</p:attrName>
                                        </p:attrNameLst>
                                      </p:cBhvr>
                                      <p:to>
                                        <p:strVal val="visible"/>
                                      </p:to>
                                    </p:set>
                                    <p:animEffect transition="in" filter="fade">
                                      <p:cBhvr additive="repl">
                                        <p:cTn id="23" dur="500"/>
                                        <p:tgtEl>
                                          <p:spTgt spid="658">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658">
                                            <p:txEl>
                                              <p:pRg st="3" end="3"/>
                                            </p:txEl>
                                          </p:spTgt>
                                        </p:tgtEl>
                                        <p:attrNameLst>
                                          <p:attrName>style.visibility</p:attrName>
                                        </p:attrNameLst>
                                      </p:cBhvr>
                                      <p:to>
                                        <p:strVal val="visible"/>
                                      </p:to>
                                    </p:set>
                                    <p:animEffect transition="in" filter="fade">
                                      <p:cBhvr additive="repl">
                                        <p:cTn id="32" dur="500"/>
                                        <p:tgtEl>
                                          <p:spTgt spid="658">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658">
                                            <p:txEl>
                                              <p:pRg st="4" end="4"/>
                                            </p:txEl>
                                          </p:spTgt>
                                        </p:tgtEl>
                                        <p:attrNameLst>
                                          <p:attrName>style.visibility</p:attrName>
                                        </p:attrNameLst>
                                      </p:cBhvr>
                                      <p:to>
                                        <p:strVal val="visible"/>
                                      </p:to>
                                    </p:set>
                                    <p:animEffect transition="in" filter="fade">
                                      <p:cBhvr additive="repl">
                                        <p:cTn id="37" dur="500"/>
                                        <p:tgtEl>
                                          <p:spTgt spid="6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dirty="0">
                <a:solidFill>
                  <a:srgbClr val="373737"/>
                </a:solidFill>
                <a:latin typeface="Roboto Condensed"/>
              </a:rPr>
              <a:t>Heartbeat Sensor – Working principle</a:t>
            </a:r>
            <a:endParaRPr lang="en-IN" sz="3400" b="0" strike="noStrike" spc="-1" dirty="0">
              <a:latin typeface="Arial"/>
            </a:endParaRPr>
          </a:p>
        </p:txBody>
      </p:sp>
      <p:sp>
        <p:nvSpPr>
          <p:cNvPr id="65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457920" indent="-457200" algn="just">
              <a:lnSpc>
                <a:spcPct val="90000"/>
              </a:lnSpc>
              <a:spcBef>
                <a:spcPts val="1001"/>
              </a:spcBef>
              <a:buClr>
                <a:srgbClr val="B84742"/>
              </a:buClr>
              <a:buFont typeface="Wingdings" panose="05000000000000000000" pitchFamily="2" charset="2"/>
              <a:buChar char="§"/>
            </a:pPr>
            <a:r>
              <a:rPr lang="en-US" sz="3200" spc="-1" dirty="0">
                <a:solidFill>
                  <a:srgbClr val="212121"/>
                </a:solidFill>
                <a:latin typeface="Roboto Condensed"/>
              </a:rPr>
              <a:t>The pulse sensor module has a light that helps in measuring the pulse rate.</a:t>
            </a:r>
          </a:p>
          <a:p>
            <a:pPr marL="457920" indent="-457200" algn="just">
              <a:lnSpc>
                <a:spcPct val="90000"/>
              </a:lnSpc>
              <a:spcBef>
                <a:spcPts val="1001"/>
              </a:spcBef>
              <a:buClr>
                <a:srgbClr val="B84742"/>
              </a:buClr>
              <a:buFont typeface="Wingdings" panose="05000000000000000000" pitchFamily="2" charset="2"/>
              <a:buChar char="§"/>
            </a:pPr>
            <a:r>
              <a:rPr lang="en-US" sz="3200" spc="-1" dirty="0">
                <a:solidFill>
                  <a:srgbClr val="212121"/>
                </a:solidFill>
                <a:latin typeface="Roboto Condensed"/>
              </a:rPr>
              <a:t> </a:t>
            </a:r>
            <a:r>
              <a:rPr lang="en-US" sz="3200" b="1" spc="-1" dirty="0">
                <a:solidFill>
                  <a:srgbClr val="B84742"/>
                </a:solidFill>
                <a:latin typeface="Roboto Condensed"/>
              </a:rPr>
              <a:t>When we place the finger on the pulse sensor, the light reflected will change based on the volume of blood inside the capillary blood vessels.</a:t>
            </a:r>
          </a:p>
          <a:p>
            <a:pPr marL="457920" indent="-457200" algn="just">
              <a:lnSpc>
                <a:spcPct val="90000"/>
              </a:lnSpc>
              <a:spcBef>
                <a:spcPts val="1001"/>
              </a:spcBef>
              <a:buClr>
                <a:srgbClr val="B84742"/>
              </a:buClr>
              <a:buFont typeface="Wingdings" panose="05000000000000000000" pitchFamily="2" charset="2"/>
              <a:buChar char="§"/>
            </a:pPr>
            <a:r>
              <a:rPr lang="en-US" sz="3200" spc="-1" dirty="0">
                <a:solidFill>
                  <a:srgbClr val="212121"/>
                </a:solidFill>
                <a:latin typeface="Roboto Condensed"/>
              </a:rPr>
              <a:t>This variation in light transmission and reflection can be obtained as a pulse from the output of the pulse sensor. </a:t>
            </a:r>
          </a:p>
          <a:p>
            <a:pPr marL="457920" indent="-457200" algn="just">
              <a:lnSpc>
                <a:spcPct val="90000"/>
              </a:lnSpc>
              <a:spcBef>
                <a:spcPts val="1001"/>
              </a:spcBef>
              <a:buClr>
                <a:srgbClr val="B84742"/>
              </a:buClr>
              <a:buFont typeface="Wingdings" panose="05000000000000000000" pitchFamily="2" charset="2"/>
              <a:buChar char="§"/>
            </a:pPr>
            <a:r>
              <a:rPr lang="en-US" sz="3200" spc="-1" dirty="0">
                <a:solidFill>
                  <a:srgbClr val="212121"/>
                </a:solidFill>
                <a:latin typeface="Roboto Condensed"/>
              </a:rPr>
              <a:t>This pulse can be then conditioned to measure heartbeat and then programmed accordingly to read as heartbeat count using Arduino.</a:t>
            </a:r>
            <a:endParaRPr lang="en-IN" sz="3200" spc="-1" dirty="0">
              <a:solidFill>
                <a:srgbClr val="212121"/>
              </a:solidFill>
              <a:latin typeface="Roboto Condensed"/>
            </a:endParaRPr>
          </a:p>
        </p:txBody>
      </p:sp>
    </p:spTree>
    <p:extLst>
      <p:ext uri="{BB962C8B-B14F-4D97-AF65-F5344CB8AC3E}">
        <p14:creationId xmlns:p14="http://schemas.microsoft.com/office/powerpoint/2010/main" val="176492985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Heartbeat Sensor – Code explanation</a:t>
            </a:r>
            <a:endParaRPr lang="en-IN" sz="3400" b="0" strike="noStrike" spc="-1">
              <a:latin typeface="Arial"/>
            </a:endParaRPr>
          </a:p>
        </p:txBody>
      </p:sp>
      <p:sp>
        <p:nvSpPr>
          <p:cNvPr id="681"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a:solidFill>
                  <a:srgbClr val="212121"/>
                </a:solidFill>
                <a:latin typeface="Roboto Condensed"/>
              </a:rPr>
              <a:t>The code in Arduino for Heartbeat sensor can be written as following:</a:t>
            </a:r>
            <a:endParaRPr lang="en-IN" sz="2400" b="0" strike="noStrike" spc="-1">
              <a:latin typeface="Arial"/>
            </a:endParaRPr>
          </a:p>
        </p:txBody>
      </p:sp>
      <p:sp>
        <p:nvSpPr>
          <p:cNvPr id="682" name="CustomShape 3"/>
          <p:cNvSpPr/>
          <p:nvPr/>
        </p:nvSpPr>
        <p:spPr>
          <a:xfrm>
            <a:off x="631080" y="1650600"/>
            <a:ext cx="6396840" cy="40539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err="1">
                <a:solidFill>
                  <a:srgbClr val="073642"/>
                </a:solidFill>
                <a:latin typeface="Consolas"/>
                <a:ea typeface="DejaVu Sans"/>
              </a:rPr>
              <a:t>int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UpperThreshold</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518</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err="1">
                <a:solidFill>
                  <a:srgbClr val="073642"/>
                </a:solidFill>
                <a:latin typeface="Consolas"/>
                <a:ea typeface="DejaVu Sans"/>
              </a:rPr>
              <a:t>int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LowerThreshold</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490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err="1">
                <a:solidFill>
                  <a:srgbClr val="073642"/>
                </a:solidFill>
                <a:latin typeface="Consolas"/>
                <a:ea typeface="DejaVu Sans"/>
              </a:rPr>
              <a:t>int</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reading</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float</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BPM</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0.0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bool</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IgnoreReading</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B58900"/>
                </a:solidFill>
                <a:latin typeface="Consolas"/>
                <a:ea typeface="DejaVu Sans"/>
              </a:rPr>
              <a:t>false</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bool</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FirstPulseDetected</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B58900"/>
                </a:solidFill>
                <a:latin typeface="Consolas"/>
                <a:ea typeface="DejaVu Sans"/>
              </a:rPr>
              <a:t>false</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unsigned</a:t>
            </a:r>
            <a:r>
              <a:rPr lang="en-IN" sz="2000" b="0" strike="noStrike" spc="-1" dirty="0">
                <a:solidFill>
                  <a:srgbClr val="333333"/>
                </a:solidFill>
                <a:latin typeface="Consolas"/>
                <a:ea typeface="DejaVu Sans"/>
              </a:rPr>
              <a:t> </a:t>
            </a:r>
            <a:r>
              <a:rPr lang="en-IN" sz="2000" b="1" strike="noStrike" spc="-1" dirty="0">
                <a:solidFill>
                  <a:srgbClr val="073642"/>
                </a:solidFill>
                <a:latin typeface="Consolas"/>
                <a:ea typeface="DejaVu Sans"/>
              </a:rPr>
              <a:t>long</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FirstPulseTime</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unsigned</a:t>
            </a:r>
            <a:r>
              <a:rPr lang="en-IN" sz="2000" b="0" strike="noStrike" spc="-1" dirty="0">
                <a:solidFill>
                  <a:srgbClr val="333333"/>
                </a:solidFill>
                <a:latin typeface="Consolas"/>
                <a:ea typeface="DejaVu Sans"/>
              </a:rPr>
              <a:t> </a:t>
            </a:r>
            <a:r>
              <a:rPr lang="en-IN" sz="2000" b="1" strike="noStrike" spc="-1" dirty="0">
                <a:solidFill>
                  <a:srgbClr val="073642"/>
                </a:solidFill>
                <a:latin typeface="Consolas"/>
                <a:ea typeface="DejaVu Sans"/>
              </a:rPr>
              <a:t>long</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SecondPulseTime</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1" strike="noStrike" spc="-1" dirty="0">
                <a:solidFill>
                  <a:srgbClr val="073642"/>
                </a:solidFill>
                <a:latin typeface="Consolas"/>
                <a:ea typeface="DejaVu Sans"/>
              </a:rPr>
              <a:t>unsigned</a:t>
            </a:r>
            <a:r>
              <a:rPr lang="en-IN" sz="2000" b="0" strike="noStrike" spc="-1" dirty="0">
                <a:solidFill>
                  <a:srgbClr val="333333"/>
                </a:solidFill>
                <a:latin typeface="Consolas"/>
                <a:ea typeface="DejaVu Sans"/>
              </a:rPr>
              <a:t> </a:t>
            </a:r>
            <a:r>
              <a:rPr lang="en-IN" sz="2000" b="1" strike="noStrike" spc="-1" dirty="0">
                <a:solidFill>
                  <a:srgbClr val="073642"/>
                </a:solidFill>
                <a:latin typeface="Consolas"/>
                <a:ea typeface="DejaVu Sans"/>
              </a:rPr>
              <a:t>long</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PulseInterval</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dirty="0"/>
              <a:t/>
            </a:r>
            <a:br>
              <a:rPr dirty="0"/>
            </a:b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setup</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begin</a:t>
            </a:r>
            <a:r>
              <a:rPr lang="en-IN" sz="2000" b="0" strike="noStrike" spc="-1" dirty="0">
                <a:solidFill>
                  <a:srgbClr val="333333"/>
                </a:solidFill>
                <a:latin typeface="Consolas"/>
                <a:ea typeface="DejaVu Sans"/>
              </a:rPr>
              <a:t>(</a:t>
            </a:r>
            <a:r>
              <a:rPr lang="en-IN" sz="2000" b="0" strike="noStrike" spc="-1" dirty="0">
                <a:solidFill>
                  <a:srgbClr val="D33682"/>
                </a:solidFill>
                <a:latin typeface="Consolas"/>
                <a:ea typeface="DejaVu Sans"/>
              </a:rPr>
              <a:t>9600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p:txBody>
      </p:sp>
      <p:sp>
        <p:nvSpPr>
          <p:cNvPr id="683" name="CustomShape 4"/>
          <p:cNvSpPr/>
          <p:nvPr/>
        </p:nvSpPr>
        <p:spPr>
          <a:xfrm>
            <a:off x="131040" y="1650600"/>
            <a:ext cx="501120" cy="40539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ea typeface="DejaVu Sans"/>
              </a:rPr>
              <a:t>1</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3</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4</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5</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6</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7</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8</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9</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10</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11</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12</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13</a:t>
            </a:r>
            <a:endParaRPr lang="en-IN" sz="2000" b="0" strike="noStrike" spc="-1">
              <a:latin typeface="Arial"/>
            </a:endParaRPr>
          </a:p>
        </p:txBody>
      </p:sp>
      <p:sp>
        <p:nvSpPr>
          <p:cNvPr id="684" name="CustomShape 5"/>
          <p:cNvSpPr/>
          <p:nvPr/>
        </p:nvSpPr>
        <p:spPr>
          <a:xfrm>
            <a:off x="131040" y="1321560"/>
            <a:ext cx="197640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ea typeface="DejaVu Sans"/>
              </a:rPr>
              <a:t>Heartbeat</a:t>
            </a:r>
            <a:r>
              <a:rPr lang="en-IN" sz="1600" b="0" strike="noStrike" spc="-1">
                <a:solidFill>
                  <a:srgbClr val="FFFFFF"/>
                </a:solidFill>
                <a:latin typeface="Consolas"/>
                <a:ea typeface="DejaVu Sans"/>
              </a:rPr>
              <a:t>_</a:t>
            </a:r>
            <a:r>
              <a:rPr lang="en-IN" sz="1600" b="0" strike="noStrike" spc="-1">
                <a:solidFill>
                  <a:srgbClr val="FFFFFF"/>
                </a:solidFill>
                <a:latin typeface="Roboto Condensed"/>
                <a:ea typeface="DejaVu Sans"/>
              </a:rPr>
              <a:t>sensor.ino</a:t>
            </a:r>
            <a:endParaRPr lang="en-IN" sz="1600" b="0" strike="noStrike" spc="-1">
              <a:latin typeface="Arial"/>
            </a:endParaRPr>
          </a:p>
        </p:txBody>
      </p:sp>
      <p:pic>
        <p:nvPicPr>
          <p:cNvPr id="2" name="Picture 1"/>
          <p:cNvPicPr>
            <a:picLocks noChangeAspect="1"/>
          </p:cNvPicPr>
          <p:nvPr/>
        </p:nvPicPr>
        <p:blipFill>
          <a:blip r:embed="rId2">
            <a:clrChange>
              <a:clrFrom>
                <a:srgbClr val="FEFFFF"/>
              </a:clrFrom>
              <a:clrTo>
                <a:srgbClr val="FEFFFF">
                  <a:alpha val="0"/>
                </a:srgbClr>
              </a:clrTo>
            </a:clrChange>
          </a:blip>
          <a:stretch>
            <a:fillRect/>
          </a:stretch>
        </p:blipFill>
        <p:spPr>
          <a:xfrm>
            <a:off x="6003540" y="1888304"/>
            <a:ext cx="5715000" cy="3162300"/>
          </a:xfrm>
          <a:prstGeom prst="rect">
            <a:avLst/>
          </a:prstGeom>
        </p:spPr>
      </p:pic>
    </p:spTree>
    <p:extLst>
      <p:ext uri="{BB962C8B-B14F-4D97-AF65-F5344CB8AC3E}">
        <p14:creationId xmlns:p14="http://schemas.microsoft.com/office/powerpoint/2010/main" val="9669522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81">
                                            <p:txEl>
                                              <p:pRg st="0" end="0"/>
                                            </p:txEl>
                                          </p:spTgt>
                                        </p:tgtEl>
                                        <p:attrNameLst>
                                          <p:attrName>style.visibility</p:attrName>
                                        </p:attrNameLst>
                                      </p:cBhvr>
                                      <p:to>
                                        <p:strVal val="visible"/>
                                      </p:to>
                                    </p:set>
                                    <p:animEffect transition="in" filter="fade">
                                      <p:cBhvr additive="repl">
                                        <p:cTn id="7" dur="500"/>
                                        <p:tgtEl>
                                          <p:spTgt spid="6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82"/>
                                        </p:tgtEl>
                                        <p:attrNameLst>
                                          <p:attrName>style.visibility</p:attrName>
                                        </p:attrNameLst>
                                      </p:cBhvr>
                                      <p:to>
                                        <p:strVal val="visible"/>
                                      </p:to>
                                    </p:set>
                                    <p:animEffect transition="in" filter="fade">
                                      <p:cBhvr additive="repl">
                                        <p:cTn id="12" dur="500"/>
                                        <p:tgtEl>
                                          <p:spTgt spid="682"/>
                                        </p:tgtEl>
                                      </p:cBhvr>
                                    </p:animEffect>
                                  </p:childTnLst>
                                </p:cTn>
                              </p:par>
                              <p:par>
                                <p:cTn id="13" presetID="10" presetClass="entr" fill="hold" nodeType="withEffect">
                                  <p:stCondLst>
                                    <p:cond delay="0"/>
                                  </p:stCondLst>
                                  <p:childTnLst>
                                    <p:set>
                                      <p:cBhvr>
                                        <p:cTn id="14" dur="1" fill="hold">
                                          <p:stCondLst>
                                            <p:cond delay="0"/>
                                          </p:stCondLst>
                                        </p:cTn>
                                        <p:tgtEl>
                                          <p:spTgt spid="684"/>
                                        </p:tgtEl>
                                        <p:attrNameLst>
                                          <p:attrName>style.visibility</p:attrName>
                                        </p:attrNameLst>
                                      </p:cBhvr>
                                      <p:to>
                                        <p:strVal val="visible"/>
                                      </p:to>
                                    </p:set>
                                    <p:animEffect transition="in" filter="fade">
                                      <p:cBhvr additive="repl">
                                        <p:cTn id="15" dur="500"/>
                                        <p:tgtEl>
                                          <p:spTgt spid="684"/>
                                        </p:tgtEl>
                                      </p:cBhvr>
                                    </p:animEffect>
                                  </p:childTnLst>
                                </p:cTn>
                              </p:par>
                              <p:par>
                                <p:cTn id="16" presetID="10" presetClass="entr" fill="hold" nodeType="withEffect">
                                  <p:stCondLst>
                                    <p:cond delay="0"/>
                                  </p:stCondLst>
                                  <p:childTnLst>
                                    <p:set>
                                      <p:cBhvr>
                                        <p:cTn id="17" dur="1" fill="hold">
                                          <p:stCondLst>
                                            <p:cond delay="0"/>
                                          </p:stCondLst>
                                        </p:cTn>
                                        <p:tgtEl>
                                          <p:spTgt spid="683"/>
                                        </p:tgtEl>
                                        <p:attrNameLst>
                                          <p:attrName>style.visibility</p:attrName>
                                        </p:attrNameLst>
                                      </p:cBhvr>
                                      <p:to>
                                        <p:strVal val="visible"/>
                                      </p:to>
                                    </p:set>
                                    <p:animEffect transition="in" filter="fade">
                                      <p:cBhvr additive="repl">
                                        <p:cTn id="18" dur="500"/>
                                        <p:tgtEl>
                                          <p:spTgt spid="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Heartbeat Sensor – Code explanation (Cont.)</a:t>
            </a:r>
            <a:endParaRPr lang="en-IN" sz="3400" b="0" strike="noStrike" spc="-1">
              <a:latin typeface="Arial"/>
            </a:endParaRPr>
          </a:p>
        </p:txBody>
      </p:sp>
      <p:sp>
        <p:nvSpPr>
          <p:cNvPr id="686" name="CustomShape 2"/>
          <p:cNvSpPr/>
          <p:nvPr/>
        </p:nvSpPr>
        <p:spPr>
          <a:xfrm>
            <a:off x="602663" y="1060520"/>
            <a:ext cx="10597815" cy="526162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a:solidFill>
                  <a:srgbClr val="073642"/>
                </a:solidFill>
                <a:latin typeface="Consolas"/>
                <a:ea typeface="DejaVu Sans"/>
              </a:rPr>
              <a:t>void</a:t>
            </a: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loop</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reading</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analogRead</a:t>
            </a:r>
            <a:r>
              <a:rPr lang="en-IN" sz="2000" b="0" strike="noStrike" spc="-1" dirty="0">
                <a:solidFill>
                  <a:srgbClr val="333333"/>
                </a:solidFill>
                <a:latin typeface="Consolas"/>
                <a:ea typeface="DejaVu Sans"/>
              </a:rPr>
              <a:t>(</a:t>
            </a:r>
            <a:r>
              <a:rPr lang="en-IN" sz="2000" spc="-1" dirty="0">
                <a:solidFill>
                  <a:srgbClr val="D33682"/>
                </a:solidFill>
                <a:latin typeface="Consolas"/>
                <a:ea typeface="DejaVu Sans"/>
              </a:rPr>
              <a:t>A0</a:t>
            </a:r>
            <a:r>
              <a:rPr lang="en-IN" sz="2000" b="0" strike="noStrike" spc="-1" dirty="0">
                <a:solidFill>
                  <a:srgbClr val="333333"/>
                </a:solidFill>
                <a:latin typeface="Consolas"/>
                <a:ea typeface="DejaVu Sans"/>
              </a:rPr>
              <a:t>);</a:t>
            </a: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if</a:t>
            </a:r>
            <a:r>
              <a:rPr lang="en-IN" sz="2000" b="0" strike="noStrike" spc="-1" dirty="0">
                <a:solidFill>
                  <a:srgbClr val="333333"/>
                </a:solidFill>
                <a:latin typeface="Consolas"/>
                <a:ea typeface="DejaVu Sans"/>
              </a:rPr>
              <a:t>(</a:t>
            </a:r>
            <a:r>
              <a:rPr lang="en-IN" sz="2000" b="0" strike="noStrike" spc="-1" dirty="0">
                <a:solidFill>
                  <a:srgbClr val="268BD2"/>
                </a:solidFill>
                <a:latin typeface="Consolas"/>
                <a:ea typeface="DejaVu Sans"/>
              </a:rPr>
              <a:t>reading</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&gt;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UpperThreshold</a:t>
            </a:r>
            <a:r>
              <a:rPr lang="en-IN" sz="2000" b="0" strike="noStrike" spc="-1" dirty="0">
                <a:solidFill>
                  <a:srgbClr val="268BD2"/>
                </a:solidFill>
                <a:latin typeface="Consolas"/>
                <a:ea typeface="DejaVu Sans"/>
              </a:rPr>
              <a:t> </a:t>
            </a:r>
            <a:r>
              <a:rPr lang="en-IN" sz="2000" b="0" strike="noStrike" spc="-1" dirty="0">
                <a:solidFill>
                  <a:srgbClr val="859900"/>
                </a:solidFill>
                <a:latin typeface="Consolas"/>
                <a:ea typeface="DejaVu Sans"/>
              </a:rPr>
              <a:t>&amp;&amp;</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IgnoreReading</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B58900"/>
                </a:solidFill>
                <a:latin typeface="Consolas"/>
                <a:ea typeface="DejaVu Sans"/>
              </a:rPr>
              <a:t>false</a:t>
            </a:r>
            <a:r>
              <a:rPr lang="en-IN" sz="2000" b="0" strike="noStrike" spc="-1" dirty="0">
                <a:solidFill>
                  <a:srgbClr val="333333"/>
                </a:solidFill>
                <a:latin typeface="Consolas"/>
                <a:ea typeface="DejaVu Sans"/>
              </a:rPr>
              <a:t>)</a:t>
            </a:r>
          </a:p>
          <a:p>
            <a:pPr>
              <a:lnSpc>
                <a:spcPct val="100000"/>
              </a:lnSpc>
            </a:pPr>
            <a:r>
              <a:rPr lang="en-IN" sz="2000" spc="-1" dirty="0">
                <a:solidFill>
                  <a:srgbClr val="333333"/>
                </a:solidFill>
                <a:latin typeface="Consolas"/>
                <a:ea typeface="DejaVu Sans"/>
              </a:rPr>
              <a:t>	</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if</a:t>
            </a:r>
            <a:r>
              <a:rPr lang="en-IN" sz="2000" b="0" strike="noStrike" spc="-1" dirty="0">
                <a:solidFill>
                  <a:srgbClr val="333333"/>
                </a:solidFill>
                <a:latin typeface="Consolas"/>
                <a:ea typeface="DejaVu Sans"/>
              </a:rPr>
              <a:t>(</a:t>
            </a:r>
            <a:r>
              <a:rPr lang="en-IN" sz="2000" b="0" strike="noStrike" spc="-1" dirty="0" err="1">
                <a:solidFill>
                  <a:srgbClr val="268BD2"/>
                </a:solidFill>
                <a:latin typeface="Consolas"/>
                <a:ea typeface="DejaVu Sans"/>
              </a:rPr>
              <a:t>FirstPulseDetected</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B58900"/>
                </a:solidFill>
                <a:latin typeface="Consolas"/>
                <a:ea typeface="DejaVu Sans"/>
              </a:rPr>
              <a:t>false</a:t>
            </a:r>
            <a:r>
              <a:rPr lang="en-IN" sz="2000" b="0" strike="noStrike" spc="-1" dirty="0">
                <a:solidFill>
                  <a:srgbClr val="333333"/>
                </a:solidFill>
                <a:latin typeface="Consolas"/>
                <a:ea typeface="DejaVu Sans"/>
              </a:rPr>
              <a:t>)</a:t>
            </a:r>
          </a:p>
          <a:p>
            <a:pPr>
              <a:lnSpc>
                <a:spcPct val="100000"/>
              </a:lnSpc>
            </a:pPr>
            <a:r>
              <a:rPr lang="en-IN" sz="2000" spc="-1" dirty="0">
                <a:solidFill>
                  <a:srgbClr val="333333"/>
                </a:solidFill>
                <a:latin typeface="Consolas"/>
                <a:ea typeface="DejaVu Sans"/>
              </a:rPr>
              <a:t>		</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FirstPulseTime</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millis</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FirstPulseDetected</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B58900"/>
                </a:solidFill>
                <a:latin typeface="Consolas"/>
                <a:ea typeface="DejaVu Sans"/>
              </a:rPr>
              <a:t>true</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else</a:t>
            </a:r>
          </a:p>
          <a:p>
            <a:pPr>
              <a:lnSpc>
                <a:spcPct val="100000"/>
              </a:lnSpc>
            </a:pP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SecondPulseTime</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millis</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PulseInterval</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SecondPulseTime</a:t>
            </a:r>
            <a:r>
              <a:rPr lang="en-IN" sz="2000"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err="1">
                <a:solidFill>
                  <a:srgbClr val="268BD2"/>
                </a:solidFill>
                <a:latin typeface="Consolas"/>
                <a:ea typeface="DejaVu Sans"/>
              </a:rPr>
              <a:t>FirstPulseTime</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FirstPulseTime</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SecondPulseTime</a:t>
            </a:r>
            <a:r>
              <a:rPr lang="en-IN" sz="2000" b="0" strike="noStrike" spc="-1" dirty="0" smtClean="0">
                <a:solidFill>
                  <a:srgbClr val="333333"/>
                </a:solidFill>
                <a:latin typeface="Consolas"/>
                <a:ea typeface="DejaVu Sans"/>
              </a:rPr>
              <a:t>;</a:t>
            </a:r>
          </a:p>
          <a:p>
            <a:r>
              <a:rPr lang="en-IN" sz="2000" b="0" strike="noStrike" spc="-1" dirty="0" smtClean="0">
                <a:latin typeface="Arial"/>
              </a:rPr>
              <a:t>			</a:t>
            </a:r>
            <a:r>
              <a:rPr lang="en-IN" sz="2000" spc="-1" dirty="0" err="1">
                <a:solidFill>
                  <a:srgbClr val="268BD2"/>
                </a:solidFill>
                <a:latin typeface="Consolas"/>
                <a:ea typeface="DejaVu Sans"/>
              </a:rPr>
              <a:t>FirstPulseDetected</a:t>
            </a:r>
            <a:r>
              <a:rPr lang="en-IN" sz="2000" spc="-1" dirty="0">
                <a:solidFill>
                  <a:srgbClr val="333333"/>
                </a:solidFill>
                <a:latin typeface="Consolas"/>
                <a:ea typeface="DejaVu Sans"/>
              </a:rPr>
              <a:t> </a:t>
            </a:r>
            <a:r>
              <a:rPr lang="en-IN" sz="2000" spc="-1" dirty="0">
                <a:solidFill>
                  <a:srgbClr val="859900"/>
                </a:solidFill>
                <a:latin typeface="Consolas"/>
                <a:ea typeface="DejaVu Sans"/>
              </a:rPr>
              <a:t>=</a:t>
            </a:r>
            <a:r>
              <a:rPr lang="en-IN" sz="2000" spc="-1" dirty="0">
                <a:solidFill>
                  <a:srgbClr val="333333"/>
                </a:solidFill>
                <a:latin typeface="Consolas"/>
                <a:ea typeface="DejaVu Sans"/>
              </a:rPr>
              <a:t> </a:t>
            </a:r>
            <a:r>
              <a:rPr lang="en-IN" sz="2000" spc="-1" dirty="0" smtClean="0">
                <a:solidFill>
                  <a:srgbClr val="B58900"/>
                </a:solidFill>
                <a:latin typeface="Consolas"/>
                <a:ea typeface="DejaVu Sans"/>
              </a:rPr>
              <a:t>false</a:t>
            </a:r>
            <a:r>
              <a:rPr lang="en-IN" sz="2000" spc="-1" dirty="0" smtClean="0">
                <a:solidFill>
                  <a:srgbClr val="333333"/>
                </a:solidFill>
                <a:latin typeface="Consolas"/>
                <a:ea typeface="DejaVu Sans"/>
              </a:rPr>
              <a:t>;</a:t>
            </a:r>
            <a:r>
              <a:rPr lang="en-IN" sz="2000" b="0" strike="noStrike" spc="-1" dirty="0">
                <a:solidFill>
                  <a:srgbClr val="333333"/>
                </a:solidFill>
                <a:latin typeface="Consolas"/>
                <a:ea typeface="DejaVu Sans"/>
              </a:rPr>
              <a:t>    		}</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IgnoreReading</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B58900"/>
                </a:solidFill>
                <a:latin typeface="Consolas"/>
                <a:ea typeface="DejaVu Sans"/>
              </a:rPr>
              <a:t>true</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spc="-1" dirty="0">
                <a:solidFill>
                  <a:srgbClr val="333333"/>
                </a:solidFill>
                <a:latin typeface="Consolas"/>
              </a:rPr>
              <a:t> //Heart beat leading edge detection</a:t>
            </a:r>
            <a:endParaRPr lang="en-IN" sz="2000" b="0" strike="noStrike" spc="-1" dirty="0">
              <a:latin typeface="Arial"/>
            </a:endParaRPr>
          </a:p>
          <a:p>
            <a:pPr>
              <a:lnSpc>
                <a:spcPct val="100000"/>
              </a:lnSpc>
            </a:pPr>
            <a:endParaRPr lang="en-IN" sz="2000" b="0" strike="noStrike" spc="-1" dirty="0">
              <a:latin typeface="Arial"/>
            </a:endParaRPr>
          </a:p>
        </p:txBody>
      </p:sp>
      <p:sp>
        <p:nvSpPr>
          <p:cNvPr id="687" name="CustomShape 3"/>
          <p:cNvSpPr/>
          <p:nvPr/>
        </p:nvSpPr>
        <p:spPr>
          <a:xfrm>
            <a:off x="101543" y="1061601"/>
            <a:ext cx="501120" cy="5260542"/>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29</a:t>
            </a:r>
            <a:endParaRPr lang="en-IN" sz="2000" b="1" spc="-1" dirty="0">
              <a:solidFill>
                <a:srgbClr val="585858"/>
              </a:solidFill>
              <a:latin typeface="Consolas"/>
              <a:ea typeface="DejaVu Sans"/>
            </a:endParaRPr>
          </a:p>
          <a:p>
            <a:pPr algn="r">
              <a:lnSpc>
                <a:spcPct val="100000"/>
              </a:lnSpc>
            </a:pPr>
            <a:r>
              <a:rPr lang="en-IN" sz="2000" b="1" strike="noStrike" spc="-1" dirty="0" smtClean="0">
                <a:solidFill>
                  <a:srgbClr val="585858"/>
                </a:solidFill>
                <a:latin typeface="Consolas"/>
                <a:ea typeface="DejaVu Sans"/>
              </a:rPr>
              <a:t>30</a:t>
            </a:r>
            <a:endParaRPr lang="en-IN" sz="2000" b="0" strike="noStrike" spc="-1" dirty="0">
              <a:latin typeface="Arial"/>
            </a:endParaRPr>
          </a:p>
        </p:txBody>
      </p:sp>
      <p:sp>
        <p:nvSpPr>
          <p:cNvPr id="688" name="CustomShape 4"/>
          <p:cNvSpPr/>
          <p:nvPr/>
        </p:nvSpPr>
        <p:spPr>
          <a:xfrm>
            <a:off x="101543" y="732201"/>
            <a:ext cx="19742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ea typeface="DejaVu Sans"/>
              </a:rPr>
              <a:t>Heartbeat</a:t>
            </a:r>
            <a:r>
              <a:rPr lang="en-IN" sz="1600" b="0" strike="noStrike" spc="-1">
                <a:solidFill>
                  <a:srgbClr val="FFFFFF"/>
                </a:solidFill>
                <a:latin typeface="Consolas"/>
                <a:ea typeface="DejaVu Sans"/>
              </a:rPr>
              <a:t>_</a:t>
            </a:r>
            <a:r>
              <a:rPr lang="en-IN" sz="1600" b="0" strike="noStrike" spc="-1">
                <a:solidFill>
                  <a:srgbClr val="FFFFFF"/>
                </a:solidFill>
                <a:latin typeface="Roboto Condensed"/>
                <a:ea typeface="DejaVu Sans"/>
              </a:rPr>
              <a:t>sensor.ino</a:t>
            </a:r>
            <a:endParaRPr lang="en-IN" sz="1600" b="0" strike="noStrike" spc="-1">
              <a:latin typeface="Arial"/>
            </a:endParaRPr>
          </a:p>
        </p:txBody>
      </p:sp>
      <p:grpSp>
        <p:nvGrpSpPr>
          <p:cNvPr id="4" name="Group 3"/>
          <p:cNvGrpSpPr/>
          <p:nvPr/>
        </p:nvGrpSpPr>
        <p:grpSpPr>
          <a:xfrm>
            <a:off x="2889109" y="2103866"/>
            <a:ext cx="9165240" cy="1552320"/>
            <a:chOff x="2721960" y="2261182"/>
            <a:chExt cx="9470040" cy="1552320"/>
          </a:xfrm>
        </p:grpSpPr>
        <p:sp>
          <p:nvSpPr>
            <p:cNvPr id="689" name="CustomShape 5"/>
            <p:cNvSpPr/>
            <p:nvPr/>
          </p:nvSpPr>
          <p:spPr>
            <a:xfrm>
              <a:off x="2721960" y="3108779"/>
              <a:ext cx="5028480" cy="27360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691" name="CustomShape 7"/>
            <p:cNvSpPr/>
            <p:nvPr/>
          </p:nvSpPr>
          <p:spPr>
            <a:xfrm>
              <a:off x="8001000" y="2261182"/>
              <a:ext cx="4191000" cy="15523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err="1">
                  <a:solidFill>
                    <a:srgbClr val="212121"/>
                  </a:solidFill>
                  <a:latin typeface="Roboto Condensed"/>
                  <a:ea typeface="DejaVu Sans"/>
                </a:rPr>
                <a:t>millis</a:t>
              </a:r>
              <a:r>
                <a:rPr lang="en-IN" sz="2400" b="0" strike="noStrike" spc="-1" dirty="0">
                  <a:solidFill>
                    <a:srgbClr val="212121"/>
                  </a:solidFill>
                  <a:latin typeface="Roboto Condensed"/>
                  <a:ea typeface="DejaVu Sans"/>
                </a:rPr>
                <a:t>( ) function gives the time in millisecond  from where the Arduino board powered or reset.</a:t>
              </a:r>
              <a:endParaRPr lang="en-IN" sz="2400" b="0" strike="noStrike" spc="-1" dirty="0">
                <a:latin typeface="Arial"/>
              </a:endParaRPr>
            </a:p>
          </p:txBody>
        </p:sp>
        <p:cxnSp>
          <p:nvCxnSpPr>
            <p:cNvPr id="3" name="Straight Arrow Connector 2"/>
            <p:cNvCxnSpPr/>
            <p:nvPr/>
          </p:nvCxnSpPr>
          <p:spPr>
            <a:xfrm flipV="1">
              <a:off x="7397087" y="2743200"/>
              <a:ext cx="600501" cy="365579"/>
            </a:xfrm>
            <a:prstGeom prst="straightConnector1">
              <a:avLst/>
            </a:prstGeom>
            <a:ln>
              <a:solidFill>
                <a:srgbClr val="B8474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05115993"/>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88"/>
                                        </p:tgtEl>
                                        <p:attrNameLst>
                                          <p:attrName>style.visibility</p:attrName>
                                        </p:attrNameLst>
                                      </p:cBhvr>
                                      <p:to>
                                        <p:strVal val="visible"/>
                                      </p:to>
                                    </p:set>
                                    <p:animEffect transition="in" filter="fade">
                                      <p:cBhvr additive="repl">
                                        <p:cTn id="7" dur="500"/>
                                        <p:tgtEl>
                                          <p:spTgt spid="688"/>
                                        </p:tgtEl>
                                      </p:cBhvr>
                                    </p:animEffect>
                                  </p:childTnLst>
                                </p:cTn>
                              </p:par>
                              <p:par>
                                <p:cTn id="8" presetID="10" presetClass="entr" fill="hold" nodeType="withEffect">
                                  <p:stCondLst>
                                    <p:cond delay="0"/>
                                  </p:stCondLst>
                                  <p:childTnLst>
                                    <p:set>
                                      <p:cBhvr>
                                        <p:cTn id="9" dur="1" fill="hold">
                                          <p:stCondLst>
                                            <p:cond delay="0"/>
                                          </p:stCondLst>
                                        </p:cTn>
                                        <p:tgtEl>
                                          <p:spTgt spid="687"/>
                                        </p:tgtEl>
                                        <p:attrNameLst>
                                          <p:attrName>style.visibility</p:attrName>
                                        </p:attrNameLst>
                                      </p:cBhvr>
                                      <p:to>
                                        <p:strVal val="visible"/>
                                      </p:to>
                                    </p:set>
                                    <p:animEffect transition="in" filter="fade">
                                      <p:cBhvr additive="repl">
                                        <p:cTn id="10" dur="500"/>
                                        <p:tgtEl>
                                          <p:spTgt spid="687"/>
                                        </p:tgtEl>
                                      </p:cBhvr>
                                    </p:animEffect>
                                  </p:childTnLst>
                                </p:cTn>
                              </p:par>
                              <p:par>
                                <p:cTn id="11" presetID="10" presetClass="entr" fill="hold" nodeType="withEffect">
                                  <p:stCondLst>
                                    <p:cond delay="0"/>
                                  </p:stCondLst>
                                  <p:childTnLst>
                                    <p:set>
                                      <p:cBhvr>
                                        <p:cTn id="12" dur="1" fill="hold">
                                          <p:stCondLst>
                                            <p:cond delay="0"/>
                                          </p:stCondLst>
                                        </p:cTn>
                                        <p:tgtEl>
                                          <p:spTgt spid="686"/>
                                        </p:tgtEl>
                                        <p:attrNameLst>
                                          <p:attrName>style.visibility</p:attrName>
                                        </p:attrNameLst>
                                      </p:cBhvr>
                                      <p:to>
                                        <p:strVal val="visible"/>
                                      </p:to>
                                    </p:set>
                                    <p:animEffect transition="in" filter="fade">
                                      <p:cBhvr additive="repl">
                                        <p:cTn id="13" dur="500"/>
                                        <p:tgtEl>
                                          <p:spTgt spid="68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Heartbeat Sensor – Code explanation (Cont.)</a:t>
            </a:r>
            <a:endParaRPr lang="en-IN" sz="3400" b="0" strike="noStrike" spc="-1">
              <a:latin typeface="Arial"/>
            </a:endParaRPr>
          </a:p>
        </p:txBody>
      </p:sp>
      <p:sp>
        <p:nvSpPr>
          <p:cNvPr id="694" name="CustomShape 2"/>
          <p:cNvSpPr/>
          <p:nvPr/>
        </p:nvSpPr>
        <p:spPr>
          <a:xfrm>
            <a:off x="631080" y="1192680"/>
            <a:ext cx="6400080" cy="313848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if</a:t>
            </a:r>
            <a:r>
              <a:rPr lang="en-IN" sz="2000" b="0" strike="noStrike" spc="-1" dirty="0">
                <a:solidFill>
                  <a:srgbClr val="333333"/>
                </a:solidFill>
                <a:latin typeface="Consolas"/>
                <a:ea typeface="DejaVu Sans"/>
              </a:rPr>
              <a:t>(</a:t>
            </a:r>
            <a:r>
              <a:rPr lang="en-IN" sz="2000" b="0" strike="noStrike" spc="-1" dirty="0">
                <a:solidFill>
                  <a:srgbClr val="268BD2"/>
                </a:solidFill>
                <a:latin typeface="Consolas"/>
                <a:ea typeface="DejaVu Sans"/>
              </a:rPr>
              <a:t>reading</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&lt;</a:t>
            </a: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LowerThreshold</a:t>
            </a:r>
            <a:r>
              <a:rPr lang="en-IN" sz="2000" b="0" strike="noStrike" spc="-1" dirty="0">
                <a:solidFill>
                  <a:srgbClr val="333333"/>
                </a:solidFill>
                <a:latin typeface="Consolas"/>
                <a:ea typeface="DejaVu Sans"/>
              </a:rPr>
              <a:t>)</a:t>
            </a:r>
          </a:p>
          <a:p>
            <a:pPr>
              <a:lnSpc>
                <a:spcPct val="100000"/>
              </a:lnSpc>
            </a:pPr>
            <a:r>
              <a:rPr lang="en-IN" sz="2000" spc="-1" dirty="0">
                <a:solidFill>
                  <a:srgbClr val="333333"/>
                </a:solidFill>
                <a:latin typeface="Consolas"/>
                <a:ea typeface="DejaVu Sans"/>
              </a:rPr>
              <a:t>	</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IgnoreReading</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B58900"/>
                </a:solidFill>
                <a:latin typeface="Consolas"/>
                <a:ea typeface="DejaVu Sans"/>
              </a:rPr>
              <a:t>false</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spc="-1" dirty="0">
                <a:solidFill>
                  <a:srgbClr val="333333"/>
                </a:solidFill>
                <a:latin typeface="Consolas"/>
                <a:ea typeface="DejaVu Sans"/>
              </a:rPr>
              <a:t>//Hear beat trailing edge detection</a:t>
            </a:r>
            <a:r>
              <a:rPr dirty="0"/>
              <a:t/>
            </a:r>
            <a:br>
              <a:rPr dirty="0"/>
            </a:br>
            <a:r>
              <a:rPr lang="en-IN" sz="2000" b="0" strike="noStrike" spc="-1" dirty="0">
                <a:solidFill>
                  <a:srgbClr val="333333"/>
                </a:solidFill>
                <a:latin typeface="Consolas"/>
                <a:ea typeface="DejaVu Sans"/>
              </a:rPr>
              <a:t>  </a:t>
            </a:r>
            <a:r>
              <a:rPr lang="en-IN" sz="2000" b="0" strike="noStrike" spc="-1" dirty="0">
                <a:solidFill>
                  <a:srgbClr val="268BD2"/>
                </a:solidFill>
                <a:latin typeface="Consolas"/>
                <a:ea typeface="DejaVu Sans"/>
              </a:rPr>
              <a:t>BPM</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1.0</a:t>
            </a:r>
            <a:r>
              <a:rPr lang="en-IN" sz="2000" b="0" strike="noStrike" spc="-1" dirty="0">
                <a:solidFill>
                  <a:srgbClr val="859900"/>
                </a:solidFill>
                <a:latin typeface="Consolas"/>
                <a:ea typeface="DejaVu Sans"/>
              </a:rPr>
              <a:t>/</a:t>
            </a:r>
            <a:r>
              <a:rPr lang="en-IN" sz="2000" b="0" strike="noStrike" spc="-1" dirty="0" err="1">
                <a:solidFill>
                  <a:srgbClr val="268BD2"/>
                </a:solidFill>
                <a:latin typeface="Consolas"/>
                <a:ea typeface="DejaVu Sans"/>
              </a:rPr>
              <a:t>PulseInterval</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60.0</a:t>
            </a:r>
            <a:r>
              <a:rPr lang="en-IN" sz="2000" b="0" strike="noStrike" spc="-1" dirty="0">
                <a:solidFill>
                  <a:srgbClr val="333333"/>
                </a:solidFill>
                <a:latin typeface="Consolas"/>
                <a:ea typeface="DejaVu Sans"/>
              </a:rPr>
              <a:t> </a:t>
            </a:r>
            <a:r>
              <a:rPr lang="en-IN" sz="2000" b="0" strike="noStrike" spc="-1" dirty="0">
                <a:solidFill>
                  <a:srgbClr val="859900"/>
                </a:solidFill>
                <a:latin typeface="Consolas"/>
                <a:ea typeface="DejaVu Sans"/>
              </a:rPr>
              <a:t>*</a:t>
            </a:r>
            <a:r>
              <a:rPr lang="en-IN" sz="2000" b="0" strike="noStrike" spc="-1" dirty="0">
                <a:solidFill>
                  <a:srgbClr val="333333"/>
                </a:solidFill>
                <a:latin typeface="Consolas"/>
                <a:ea typeface="DejaVu Sans"/>
              </a:rPr>
              <a:t> </a:t>
            </a:r>
            <a:r>
              <a:rPr lang="en-IN" sz="2000" b="0" strike="noStrike" spc="-1" dirty="0">
                <a:solidFill>
                  <a:srgbClr val="D33682"/>
                </a:solidFill>
                <a:latin typeface="Consolas"/>
                <a:ea typeface="DejaVu Sans"/>
              </a:rPr>
              <a:t>1000</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a:t>
            </a:r>
            <a:r>
              <a:rPr lang="en-IN" sz="2000" b="0" strike="noStrike" spc="-1" dirty="0">
                <a:solidFill>
                  <a:srgbClr val="333333"/>
                </a:solidFill>
                <a:latin typeface="Consolas"/>
                <a:ea typeface="DejaVu Sans"/>
              </a:rPr>
              <a:t>(</a:t>
            </a:r>
            <a:r>
              <a:rPr lang="en-IN" sz="2000" b="0" strike="noStrike" spc="-1" dirty="0">
                <a:solidFill>
                  <a:srgbClr val="268BD2"/>
                </a:solidFill>
                <a:latin typeface="Consolas"/>
                <a:ea typeface="DejaVu Sans"/>
              </a:rPr>
              <a:t>BPM</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println</a:t>
            </a:r>
            <a:r>
              <a:rPr lang="en-IN" sz="2000" b="0" strike="noStrike" spc="-1" dirty="0">
                <a:solidFill>
                  <a:srgbClr val="333333"/>
                </a:solidFill>
                <a:latin typeface="Consolas"/>
                <a:ea typeface="DejaVu Sans"/>
              </a:rPr>
              <a:t>(</a:t>
            </a:r>
            <a:r>
              <a:rPr lang="en-IN" sz="2000" b="0" strike="noStrike" spc="-1" dirty="0">
                <a:solidFill>
                  <a:srgbClr val="2AA198"/>
                </a:solidFill>
                <a:latin typeface="Consolas"/>
                <a:ea typeface="DejaVu Sans"/>
              </a:rPr>
              <a:t>" BPM"</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  </a:t>
            </a:r>
            <a:r>
              <a:rPr lang="en-IN" sz="2000" b="0" strike="noStrike" spc="-1" dirty="0" err="1">
                <a:solidFill>
                  <a:srgbClr val="268BD2"/>
                </a:solidFill>
                <a:latin typeface="Consolas"/>
                <a:ea typeface="DejaVu Sans"/>
              </a:rPr>
              <a:t>Serial</a:t>
            </a:r>
            <a:r>
              <a:rPr lang="en-IN" sz="2000" b="0" strike="noStrike" spc="-1" dirty="0" err="1">
                <a:solidFill>
                  <a:srgbClr val="333333"/>
                </a:solidFill>
                <a:latin typeface="Consolas"/>
                <a:ea typeface="DejaVu Sans"/>
              </a:rPr>
              <a:t>.</a:t>
            </a:r>
            <a:r>
              <a:rPr lang="en-IN" sz="2000" b="0" strike="noStrike" spc="-1" dirty="0" err="1">
                <a:solidFill>
                  <a:srgbClr val="268BD2"/>
                </a:solidFill>
                <a:latin typeface="Consolas"/>
                <a:ea typeface="DejaVu Sans"/>
              </a:rPr>
              <a:t>flush</a:t>
            </a:r>
            <a:r>
              <a:rPr lang="en-IN" sz="2000" b="0" strike="noStrike" spc="-1" dirty="0">
                <a:solidFill>
                  <a:srgbClr val="333333"/>
                </a:solidFill>
                <a:latin typeface="Consolas"/>
                <a:ea typeface="DejaVu Sans"/>
              </a:rPr>
              <a:t>();</a:t>
            </a:r>
            <a:endParaRPr lang="en-IN" sz="2000" b="0" strike="noStrike" spc="-1" dirty="0">
              <a:latin typeface="Arial"/>
            </a:endParaRPr>
          </a:p>
          <a:p>
            <a:pPr>
              <a:lnSpc>
                <a:spcPct val="100000"/>
              </a:lnSpc>
            </a:pPr>
            <a:r>
              <a:rPr lang="en-IN" sz="2000" b="0" strike="noStrike" spc="-1" dirty="0">
                <a:solidFill>
                  <a:srgbClr val="333333"/>
                </a:solidFill>
                <a:latin typeface="Consolas"/>
                <a:ea typeface="DejaVu Sans"/>
              </a:rPr>
              <a:t>}</a:t>
            </a:r>
            <a:endParaRPr lang="en-IN" sz="2000" b="0" strike="noStrike" spc="-1" dirty="0">
              <a:latin typeface="Arial"/>
            </a:endParaRPr>
          </a:p>
        </p:txBody>
      </p:sp>
      <p:sp>
        <p:nvSpPr>
          <p:cNvPr id="695" name="CustomShape 3"/>
          <p:cNvSpPr/>
          <p:nvPr/>
        </p:nvSpPr>
        <p:spPr>
          <a:xfrm>
            <a:off x="131040" y="1192680"/>
            <a:ext cx="501120" cy="31215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smtClean="0">
                <a:solidFill>
                  <a:srgbClr val="585858"/>
                </a:solidFill>
                <a:latin typeface="Consolas"/>
                <a:ea typeface="DejaVu Sans"/>
              </a:rPr>
              <a:t>31</a:t>
            </a:r>
          </a:p>
          <a:p>
            <a:pPr algn="r">
              <a:lnSpc>
                <a:spcPct val="100000"/>
              </a:lnSpc>
            </a:pPr>
            <a:r>
              <a:rPr lang="en-IN" sz="2000" b="1" strike="noStrike" spc="-1" dirty="0" smtClean="0">
                <a:solidFill>
                  <a:srgbClr val="585858"/>
                </a:solidFill>
                <a:latin typeface="Consolas"/>
                <a:ea typeface="DejaVu Sans"/>
              </a:rPr>
              <a:t>32</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33</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34</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35</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36</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38</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39</a:t>
            </a:r>
            <a:endParaRPr lang="en-IN" sz="2000" b="1" strike="noStrike" spc="-1" dirty="0">
              <a:solidFill>
                <a:srgbClr val="585858"/>
              </a:solidFill>
              <a:latin typeface="Consolas"/>
              <a:ea typeface="DejaVu Sans"/>
            </a:endParaRPr>
          </a:p>
          <a:p>
            <a:pPr algn="r">
              <a:lnSpc>
                <a:spcPct val="100000"/>
              </a:lnSpc>
            </a:pPr>
            <a:r>
              <a:rPr lang="en-IN" sz="2000" b="1" spc="-1" dirty="0" smtClean="0">
                <a:solidFill>
                  <a:srgbClr val="585858"/>
                </a:solidFill>
                <a:latin typeface="Consolas"/>
                <a:ea typeface="DejaVu Sans"/>
              </a:rPr>
              <a:t>40</a:t>
            </a:r>
            <a:endParaRPr lang="en-IN" sz="2000" b="0" strike="noStrike" spc="-1" dirty="0">
              <a:latin typeface="Arial"/>
            </a:endParaRPr>
          </a:p>
        </p:txBody>
      </p:sp>
      <p:sp>
        <p:nvSpPr>
          <p:cNvPr id="696" name="CustomShape 4"/>
          <p:cNvSpPr/>
          <p:nvPr/>
        </p:nvSpPr>
        <p:spPr>
          <a:xfrm>
            <a:off x="131040" y="863280"/>
            <a:ext cx="19742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ea typeface="DejaVu Sans"/>
              </a:rPr>
              <a:t>Heartbeat</a:t>
            </a:r>
            <a:r>
              <a:rPr lang="en-IN" sz="1600" b="0" strike="noStrike" spc="-1">
                <a:solidFill>
                  <a:srgbClr val="FFFFFF"/>
                </a:solidFill>
                <a:latin typeface="Consolas"/>
                <a:ea typeface="DejaVu Sans"/>
              </a:rPr>
              <a:t>_</a:t>
            </a:r>
            <a:r>
              <a:rPr lang="en-IN" sz="1600" b="0" strike="noStrike" spc="-1">
                <a:solidFill>
                  <a:srgbClr val="FFFFFF"/>
                </a:solidFill>
                <a:latin typeface="Roboto Condensed"/>
                <a:ea typeface="DejaVu Sans"/>
              </a:rPr>
              <a:t>sensor.ino</a:t>
            </a:r>
            <a:endParaRPr lang="en-IN" sz="1600" b="0" strike="noStrike" spc="-1">
              <a:latin typeface="Arial"/>
            </a:endParaRPr>
          </a:p>
        </p:txBody>
      </p:sp>
      <p:sp>
        <p:nvSpPr>
          <p:cNvPr id="697" name="CustomShape 5"/>
          <p:cNvSpPr/>
          <p:nvPr/>
        </p:nvSpPr>
        <p:spPr>
          <a:xfrm>
            <a:off x="131040" y="4795200"/>
            <a:ext cx="11895840" cy="144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620" indent="-342900" algn="just">
              <a:lnSpc>
                <a:spcPct val="90000"/>
              </a:lnSpc>
              <a:spcBef>
                <a:spcPts val="1001"/>
              </a:spcBef>
              <a:buClr>
                <a:srgbClr val="B84742"/>
              </a:buClr>
              <a:buFont typeface="Wingdings" panose="05000000000000000000" pitchFamily="2" charset="2"/>
              <a:buChar char="§"/>
            </a:pPr>
            <a:r>
              <a:rPr lang="en-IN" sz="2400" b="0" strike="noStrike" spc="-1" dirty="0" err="1">
                <a:solidFill>
                  <a:srgbClr val="212121"/>
                </a:solidFill>
                <a:latin typeface="Roboto Condensed"/>
              </a:rPr>
              <a:t>millis</a:t>
            </a:r>
            <a:r>
              <a:rPr lang="en-IN" sz="2400" b="0" strike="noStrike" spc="-1" dirty="0">
                <a:solidFill>
                  <a:srgbClr val="212121"/>
                </a:solidFill>
                <a:latin typeface="Roboto Condensed"/>
              </a:rPr>
              <a:t>( ) : Returns the number of milliseconds passed since the </a:t>
            </a:r>
            <a:r>
              <a:rPr lang="en-IN" sz="2400" b="0" strike="noStrike" spc="-1" dirty="0" err="1">
                <a:solidFill>
                  <a:srgbClr val="212121"/>
                </a:solidFill>
                <a:latin typeface="Roboto Condensed"/>
              </a:rPr>
              <a:t>Arduino</a:t>
            </a:r>
            <a:r>
              <a:rPr lang="en-IN" sz="2400" b="0" strike="noStrike" spc="-1" dirty="0">
                <a:solidFill>
                  <a:srgbClr val="212121"/>
                </a:solidFill>
                <a:latin typeface="Roboto Condensed"/>
              </a:rPr>
              <a:t> started running the current program.</a:t>
            </a:r>
            <a:endParaRPr lang="en-IN" sz="2400" b="0" strike="noStrike" spc="-1" dirty="0">
              <a:latin typeface="Arial"/>
            </a:endParaRPr>
          </a:p>
          <a:p>
            <a:pPr marL="809640" lvl="1" indent="-351720" algn="just">
              <a:lnSpc>
                <a:spcPct val="90000"/>
              </a:lnSpc>
              <a:spcBef>
                <a:spcPts val="499"/>
              </a:spcBef>
              <a:buClr>
                <a:srgbClr val="B84742"/>
              </a:buClr>
              <a:buFont typeface="Wingdings" panose="05000000000000000000" pitchFamily="2" charset="2"/>
              <a:buChar char="v"/>
            </a:pPr>
            <a:r>
              <a:rPr lang="en-IN" sz="2000" b="0" strike="noStrike" spc="-1" dirty="0">
                <a:solidFill>
                  <a:srgbClr val="212121"/>
                </a:solidFill>
                <a:latin typeface="Roboto Condensed"/>
              </a:rPr>
              <a:t>Syntax : </a:t>
            </a:r>
            <a:r>
              <a:rPr lang="en-IN" sz="2000" b="0" strike="noStrike" spc="-1" dirty="0" err="1">
                <a:solidFill>
                  <a:srgbClr val="212121"/>
                </a:solidFill>
                <a:latin typeface="Roboto Condensed"/>
              </a:rPr>
              <a:t>millis</a:t>
            </a:r>
            <a:r>
              <a:rPr lang="en-IN" sz="2000" b="0" strike="noStrike" spc="-1" dirty="0">
                <a:solidFill>
                  <a:srgbClr val="212121"/>
                </a:solidFill>
                <a:latin typeface="Roboto Condensed"/>
              </a:rPr>
              <a:t> ()</a:t>
            </a:r>
            <a:endParaRPr lang="en-IN" sz="2000" b="0" strike="noStrike" spc="-1" dirty="0">
              <a:latin typeface="Arial"/>
            </a:endParaRPr>
          </a:p>
        </p:txBody>
      </p:sp>
      <p:sp>
        <p:nvSpPr>
          <p:cNvPr id="703" name="CustomShape 11"/>
          <p:cNvSpPr/>
          <p:nvPr/>
        </p:nvSpPr>
        <p:spPr>
          <a:xfrm>
            <a:off x="7032840" y="1888632"/>
            <a:ext cx="5159160" cy="662760"/>
          </a:xfrm>
          <a:prstGeom prst="rect">
            <a:avLst/>
          </a:prstGeom>
          <a:blipFill rotWithShape="0">
            <a:blip r:embed="rId2"/>
            <a:stretch>
              <a:fillRect l="-1758" b="-843"/>
            </a:stretch>
          </a:blip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000000"/>
                </a:solidFill>
                <a:latin typeface="Roboto Condensed"/>
                <a:ea typeface="DejaVu Sans"/>
              </a:rPr>
              <a:t> </a:t>
            </a:r>
            <a:endParaRPr lang="en-IN" sz="1800" b="0" strike="noStrike" spc="-1">
              <a:latin typeface="Arial"/>
            </a:endParaRPr>
          </a:p>
        </p:txBody>
      </p:sp>
      <p:sp>
        <p:nvSpPr>
          <p:cNvPr id="705" name="CustomShape 13"/>
          <p:cNvSpPr/>
          <p:nvPr/>
        </p:nvSpPr>
        <p:spPr>
          <a:xfrm>
            <a:off x="7032840" y="2609820"/>
            <a:ext cx="5159160" cy="702360"/>
          </a:xfrm>
          <a:prstGeom prst="rect">
            <a:avLst/>
          </a:prstGeom>
          <a:blipFill rotWithShape="0">
            <a:blip r:embed="rId3"/>
            <a:stretch>
              <a:fillRect l="-1758"/>
            </a:stretch>
          </a:blip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000000"/>
                </a:solidFill>
                <a:latin typeface="Roboto Condensed"/>
                <a:ea typeface="DejaVu Sans"/>
              </a:rPr>
              <a:t> </a:t>
            </a:r>
            <a:endParaRPr lang="en-IN" sz="1800" b="0" strike="noStrike" spc="-1">
              <a:latin typeface="Arial"/>
            </a:endParaRPr>
          </a:p>
        </p:txBody>
      </p:sp>
      <p:sp>
        <p:nvSpPr>
          <p:cNvPr id="707" name="CustomShape 15"/>
          <p:cNvSpPr/>
          <p:nvPr/>
        </p:nvSpPr>
        <p:spPr>
          <a:xfrm>
            <a:off x="7032840" y="3416940"/>
            <a:ext cx="5159160" cy="662760"/>
          </a:xfrm>
          <a:prstGeom prst="rect">
            <a:avLst/>
          </a:prstGeom>
          <a:blipFill rotWithShape="0">
            <a:blip r:embed="rId4"/>
            <a:stretch>
              <a:fillRect l="-464" b="-1740"/>
            </a:stretch>
          </a:blip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000000"/>
                </a:solidFill>
                <a:latin typeface="Roboto Condensed"/>
                <a:ea typeface="DejaVu Sans"/>
              </a:rPr>
              <a:t> </a:t>
            </a:r>
            <a:endParaRPr lang="en-IN" sz="1800" b="0" strike="noStrike" spc="-1">
              <a:latin typeface="Arial"/>
            </a:endParaRPr>
          </a:p>
        </p:txBody>
      </p:sp>
      <p:sp>
        <p:nvSpPr>
          <p:cNvPr id="709" name="CustomShape 17"/>
          <p:cNvSpPr/>
          <p:nvPr/>
        </p:nvSpPr>
        <p:spPr>
          <a:xfrm>
            <a:off x="7031160" y="4119795"/>
            <a:ext cx="5159160" cy="615240"/>
          </a:xfrm>
          <a:prstGeom prst="rect">
            <a:avLst/>
          </a:prstGeom>
          <a:blipFill rotWithShape="0">
            <a:blip r:embed="rId5"/>
            <a:stretch>
              <a:fillRect l="-1758" b="-8649"/>
            </a:stretch>
          </a:blip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000000"/>
                </a:solidFill>
                <a:latin typeface="Roboto Condensed"/>
                <a:ea typeface="DejaVu Sans"/>
              </a:rPr>
              <a:t> </a:t>
            </a:r>
            <a:endParaRPr lang="en-IN" sz="1800" b="0" strike="noStrike" spc="-1">
              <a:latin typeface="Arial"/>
            </a:endParaRPr>
          </a:p>
        </p:txBody>
      </p:sp>
      <p:grpSp>
        <p:nvGrpSpPr>
          <p:cNvPr id="4" name="Group 3"/>
          <p:cNvGrpSpPr/>
          <p:nvPr/>
        </p:nvGrpSpPr>
        <p:grpSpPr>
          <a:xfrm>
            <a:off x="946080" y="977237"/>
            <a:ext cx="11245920" cy="1758403"/>
            <a:chOff x="946080" y="977237"/>
            <a:chExt cx="11245920" cy="1758403"/>
          </a:xfrm>
        </p:grpSpPr>
        <p:sp>
          <p:nvSpPr>
            <p:cNvPr id="700" name="CustomShape 8"/>
            <p:cNvSpPr/>
            <p:nvPr/>
          </p:nvSpPr>
          <p:spPr>
            <a:xfrm>
              <a:off x="7032840" y="977237"/>
              <a:ext cx="5159160" cy="8215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smtClean="0">
                  <a:solidFill>
                    <a:srgbClr val="212121"/>
                  </a:solidFill>
                  <a:latin typeface="Roboto Condensed"/>
                  <a:ea typeface="DejaVu Sans"/>
                </a:rPr>
                <a:t>Pulse-Interval </a:t>
              </a:r>
              <a:r>
                <a:rPr lang="en-IN" sz="2400" b="0" strike="noStrike" spc="-1" dirty="0">
                  <a:solidFill>
                    <a:srgbClr val="212121"/>
                  </a:solidFill>
                  <a:latin typeface="Roboto Condensed"/>
                  <a:ea typeface="DejaVu Sans"/>
                </a:rPr>
                <a:t>is in milliseconds. </a:t>
              </a:r>
              <a:endParaRPr lang="en-IN" sz="2400" b="0" strike="noStrike" spc="-1" dirty="0">
                <a:latin typeface="Arial"/>
              </a:endParaRPr>
            </a:p>
            <a:p>
              <a:pPr algn="just">
                <a:lnSpc>
                  <a:spcPct val="100000"/>
                </a:lnSpc>
              </a:pPr>
              <a:r>
                <a:rPr lang="en-IN" sz="2400" b="0" strike="noStrike" spc="-1" dirty="0">
                  <a:solidFill>
                    <a:srgbClr val="212121"/>
                  </a:solidFill>
                  <a:latin typeface="Symbol"/>
                  <a:ea typeface="DejaVu Sans"/>
                </a:rPr>
                <a:t></a:t>
              </a:r>
              <a:r>
                <a:rPr lang="en-IN" sz="2400" b="0" strike="noStrike" spc="-1" dirty="0">
                  <a:solidFill>
                    <a:srgbClr val="212121"/>
                  </a:solidFill>
                  <a:latin typeface="Roboto Condensed"/>
                  <a:ea typeface="DejaVu Sans"/>
                </a:rPr>
                <a:t>Rate = 1/Time</a:t>
              </a:r>
              <a:endParaRPr lang="en-IN" sz="2400" b="0" strike="noStrike" spc="-1" dirty="0">
                <a:latin typeface="Arial"/>
              </a:endParaRPr>
            </a:p>
          </p:txBody>
        </p:sp>
        <p:grpSp>
          <p:nvGrpSpPr>
            <p:cNvPr id="2" name="Group 1"/>
            <p:cNvGrpSpPr/>
            <p:nvPr/>
          </p:nvGrpSpPr>
          <p:grpSpPr>
            <a:xfrm>
              <a:off x="946080" y="1600200"/>
              <a:ext cx="6085080" cy="1135440"/>
              <a:chOff x="946080" y="1600200"/>
              <a:chExt cx="6085080" cy="1135440"/>
            </a:xfrm>
          </p:grpSpPr>
          <p:sp>
            <p:nvSpPr>
              <p:cNvPr id="698" name="CustomShape 6"/>
              <p:cNvSpPr/>
              <p:nvPr/>
            </p:nvSpPr>
            <p:spPr>
              <a:xfrm>
                <a:off x="946080" y="2459880"/>
                <a:ext cx="5647320" cy="275760"/>
              </a:xfrm>
              <a:prstGeom prst="rect">
                <a:avLst/>
              </a:prstGeom>
              <a:noFill/>
              <a:ln w="19080">
                <a:solidFill>
                  <a:schemeClr val="accent6"/>
                </a:solidFill>
                <a:round/>
              </a:ln>
            </p:spPr>
            <p:style>
              <a:lnRef idx="2">
                <a:schemeClr val="accent1">
                  <a:shade val="50000"/>
                </a:schemeClr>
              </a:lnRef>
              <a:fillRef idx="1">
                <a:schemeClr val="accent1"/>
              </a:fillRef>
              <a:effectRef idx="0">
                <a:schemeClr val="accent1"/>
              </a:effectRef>
              <a:fontRef idx="minor"/>
            </p:style>
          </p:sp>
          <p:cxnSp>
            <p:nvCxnSpPr>
              <p:cNvPr id="3" name="Straight Arrow Connector 2"/>
              <p:cNvCxnSpPr/>
              <p:nvPr/>
            </p:nvCxnSpPr>
            <p:spPr>
              <a:xfrm flipV="1">
                <a:off x="6443663" y="1600200"/>
                <a:ext cx="587497" cy="85968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grpSp>
      </p:grpSp>
    </p:spTree>
    <p:extLst>
      <p:ext uri="{BB962C8B-B14F-4D97-AF65-F5344CB8AC3E}">
        <p14:creationId xmlns:p14="http://schemas.microsoft.com/office/powerpoint/2010/main" val="68176634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95"/>
                                        </p:tgtEl>
                                        <p:attrNameLst>
                                          <p:attrName>style.visibility</p:attrName>
                                        </p:attrNameLst>
                                      </p:cBhvr>
                                      <p:to>
                                        <p:strVal val="visible"/>
                                      </p:to>
                                    </p:set>
                                    <p:animEffect transition="in" filter="fade">
                                      <p:cBhvr additive="repl">
                                        <p:cTn id="7" dur="500"/>
                                        <p:tgtEl>
                                          <p:spTgt spid="695"/>
                                        </p:tgtEl>
                                      </p:cBhvr>
                                    </p:animEffect>
                                  </p:childTnLst>
                                </p:cTn>
                              </p:par>
                              <p:par>
                                <p:cTn id="8" presetID="10" presetClass="entr" fill="hold" nodeType="withEffect">
                                  <p:stCondLst>
                                    <p:cond delay="0"/>
                                  </p:stCondLst>
                                  <p:childTnLst>
                                    <p:set>
                                      <p:cBhvr>
                                        <p:cTn id="9" dur="1" fill="hold">
                                          <p:stCondLst>
                                            <p:cond delay="0"/>
                                          </p:stCondLst>
                                        </p:cTn>
                                        <p:tgtEl>
                                          <p:spTgt spid="696"/>
                                        </p:tgtEl>
                                        <p:attrNameLst>
                                          <p:attrName>style.visibility</p:attrName>
                                        </p:attrNameLst>
                                      </p:cBhvr>
                                      <p:to>
                                        <p:strVal val="visible"/>
                                      </p:to>
                                    </p:set>
                                    <p:animEffect transition="in" filter="fade">
                                      <p:cBhvr additive="repl">
                                        <p:cTn id="10" dur="500"/>
                                        <p:tgtEl>
                                          <p:spTgt spid="696"/>
                                        </p:tgtEl>
                                      </p:cBhvr>
                                    </p:animEffect>
                                  </p:childTnLst>
                                </p:cTn>
                              </p:par>
                              <p:par>
                                <p:cTn id="11" presetID="10" presetClass="entr" fill="hold" nodeType="withEffect">
                                  <p:stCondLst>
                                    <p:cond delay="0"/>
                                  </p:stCondLst>
                                  <p:childTnLst>
                                    <p:set>
                                      <p:cBhvr>
                                        <p:cTn id="12" dur="1" fill="hold">
                                          <p:stCondLst>
                                            <p:cond delay="0"/>
                                          </p:stCondLst>
                                        </p:cTn>
                                        <p:tgtEl>
                                          <p:spTgt spid="694"/>
                                        </p:tgtEl>
                                        <p:attrNameLst>
                                          <p:attrName>style.visibility</p:attrName>
                                        </p:attrNameLst>
                                      </p:cBhvr>
                                      <p:to>
                                        <p:strVal val="visible"/>
                                      </p:to>
                                    </p:set>
                                    <p:animEffect transition="in" filter="fade">
                                      <p:cBhvr additive="repl">
                                        <p:cTn id="13" dur="500"/>
                                        <p:tgtEl>
                                          <p:spTgt spid="69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703"/>
                                        </p:tgtEl>
                                        <p:attrNameLst>
                                          <p:attrName>style.visibility</p:attrName>
                                        </p:attrNameLst>
                                      </p:cBhvr>
                                      <p:to>
                                        <p:strVal val="visible"/>
                                      </p:to>
                                    </p:set>
                                    <p:animEffect transition="in" filter="fade">
                                      <p:cBhvr additive="repl">
                                        <p:cTn id="22" dur="500"/>
                                        <p:tgtEl>
                                          <p:spTgt spid="70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705"/>
                                        </p:tgtEl>
                                        <p:attrNameLst>
                                          <p:attrName>style.visibility</p:attrName>
                                        </p:attrNameLst>
                                      </p:cBhvr>
                                      <p:to>
                                        <p:strVal val="visible"/>
                                      </p:to>
                                    </p:set>
                                    <p:animEffect transition="in" filter="fade">
                                      <p:cBhvr additive="repl">
                                        <p:cTn id="27" dur="500"/>
                                        <p:tgtEl>
                                          <p:spTgt spid="7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707"/>
                                        </p:tgtEl>
                                        <p:attrNameLst>
                                          <p:attrName>style.visibility</p:attrName>
                                        </p:attrNameLst>
                                      </p:cBhvr>
                                      <p:to>
                                        <p:strVal val="visible"/>
                                      </p:to>
                                    </p:set>
                                    <p:animEffect transition="in" filter="fade">
                                      <p:cBhvr additive="repl">
                                        <p:cTn id="32" dur="500"/>
                                        <p:tgtEl>
                                          <p:spTgt spid="7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709"/>
                                        </p:tgtEl>
                                        <p:attrNameLst>
                                          <p:attrName>style.visibility</p:attrName>
                                        </p:attrNameLst>
                                      </p:cBhvr>
                                      <p:to>
                                        <p:strVal val="visible"/>
                                      </p:to>
                                    </p:set>
                                    <p:animEffect transition="in" filter="fade">
                                      <p:cBhvr additive="repl">
                                        <p:cTn id="37" dur="500"/>
                                        <p:tgtEl>
                                          <p:spTgt spid="70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697">
                                            <p:txEl>
                                              <p:pRg st="0" end="0"/>
                                            </p:txEl>
                                          </p:spTgt>
                                        </p:tgtEl>
                                        <p:attrNameLst>
                                          <p:attrName>style.visibility</p:attrName>
                                        </p:attrNameLst>
                                      </p:cBhvr>
                                      <p:to>
                                        <p:strVal val="visible"/>
                                      </p:to>
                                    </p:set>
                                    <p:animEffect transition="in" filter="fade">
                                      <p:cBhvr additive="repl">
                                        <p:cTn id="42" dur="500"/>
                                        <p:tgtEl>
                                          <p:spTgt spid="697">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697">
                                            <p:txEl>
                                              <p:pRg st="1" end="1"/>
                                            </p:txEl>
                                          </p:spTgt>
                                        </p:tgtEl>
                                        <p:attrNameLst>
                                          <p:attrName>style.visibility</p:attrName>
                                        </p:attrNameLst>
                                      </p:cBhvr>
                                      <p:to>
                                        <p:strVal val="visible"/>
                                      </p:to>
                                    </p:set>
                                    <p:animEffect transition="in" filter="fade">
                                      <p:cBhvr additive="repl">
                                        <p:cTn id="47" dur="500"/>
                                        <p:tgtEl>
                                          <p:spTgt spid="69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trike="noStrike" spc="-1">
                <a:solidFill>
                  <a:srgbClr val="373737"/>
                </a:solidFill>
                <a:latin typeface="Roboto Condensed"/>
              </a:rPr>
              <a:t>Heartbeat Sensor – Output</a:t>
            </a:r>
            <a:endParaRPr lang="en-IN" sz="3400" b="0" strike="noStrike" spc="-1">
              <a:latin typeface="Arial"/>
            </a:endParaRPr>
          </a:p>
        </p:txBody>
      </p:sp>
      <p:pic>
        <p:nvPicPr>
          <p:cNvPr id="711" name="Picture 3"/>
          <p:cNvPicPr/>
          <p:nvPr/>
        </p:nvPicPr>
        <p:blipFill>
          <a:blip r:embed="rId2"/>
          <a:srcRect r="567"/>
          <a:stretch/>
        </p:blipFill>
        <p:spPr>
          <a:xfrm>
            <a:off x="3846600" y="1550160"/>
            <a:ext cx="8267400" cy="3590280"/>
          </a:xfrm>
          <a:prstGeom prst="rect">
            <a:avLst/>
          </a:prstGeom>
          <a:ln>
            <a:noFill/>
          </a:ln>
        </p:spPr>
      </p:pic>
      <p:pic>
        <p:nvPicPr>
          <p:cNvPr id="712" name="Picture 4"/>
          <p:cNvPicPr/>
          <p:nvPr/>
        </p:nvPicPr>
        <p:blipFill>
          <a:blip r:embed="rId3"/>
          <a:srcRect t="40335" r="3341" b="12155"/>
          <a:stretch/>
        </p:blipFill>
        <p:spPr>
          <a:xfrm>
            <a:off x="53640" y="1550160"/>
            <a:ext cx="3728160" cy="3257640"/>
          </a:xfrm>
          <a:prstGeom prst="rect">
            <a:avLst/>
          </a:prstGeom>
          <a:ln>
            <a:noFill/>
          </a:ln>
        </p:spPr>
      </p:pic>
    </p:spTree>
    <p:extLst>
      <p:ext uri="{BB962C8B-B14F-4D97-AF65-F5344CB8AC3E}">
        <p14:creationId xmlns:p14="http://schemas.microsoft.com/office/powerpoint/2010/main" val="111456998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12"/>
                                        </p:tgtEl>
                                        <p:attrNameLst>
                                          <p:attrName>style.visibility</p:attrName>
                                        </p:attrNameLst>
                                      </p:cBhvr>
                                      <p:to>
                                        <p:strVal val="visible"/>
                                      </p:to>
                                    </p:set>
                                    <p:animEffect transition="in" filter="fade">
                                      <p:cBhvr additive="repl">
                                        <p:cTn id="7" dur="500"/>
                                        <p:tgtEl>
                                          <p:spTgt spid="7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11"/>
                                        </p:tgtEl>
                                        <p:attrNameLst>
                                          <p:attrName>style.visibility</p:attrName>
                                        </p:attrNameLst>
                                      </p:cBhvr>
                                      <p:to>
                                        <p:strVal val="visible"/>
                                      </p:to>
                                    </p:set>
                                    <p:animEffect transition="in" filter="fade">
                                      <p:cBhvr additive="repl">
                                        <p:cTn id="12" dur="500"/>
                                        <p:tgtEl>
                                          <p:spTgt spid="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UART : Flow Control</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210" y="4038405"/>
            <a:ext cx="3429000" cy="3048000"/>
          </a:xfrm>
          <a:prstGeom prst="rect">
            <a:avLst/>
          </a:prstGeom>
        </p:spPr>
      </p:pic>
      <p:sp>
        <p:nvSpPr>
          <p:cNvPr id="8" name="Content Placeholder 7"/>
          <p:cNvSpPr>
            <a:spLocks noGrp="1"/>
          </p:cNvSpPr>
          <p:nvPr>
            <p:ph idx="1"/>
          </p:nvPr>
        </p:nvSpPr>
        <p:spPr/>
        <p:txBody>
          <a:bodyPr/>
          <a:lstStyle/>
          <a:p>
            <a:r>
              <a:rPr lang="en-GB" dirty="0">
                <a:solidFill>
                  <a:srgbClr val="C00000"/>
                </a:solidFill>
              </a:rPr>
              <a:t>UART Flow Control </a:t>
            </a:r>
            <a:r>
              <a:rPr lang="en-GB" dirty="0"/>
              <a:t>is a method for </a:t>
            </a:r>
            <a:r>
              <a:rPr lang="en-GB" dirty="0">
                <a:solidFill>
                  <a:srgbClr val="C00000"/>
                </a:solidFill>
              </a:rPr>
              <a:t>slow and fast devices </a:t>
            </a:r>
            <a:r>
              <a:rPr lang="en-GB" dirty="0"/>
              <a:t>to communicate with each other over UART without the risk of losing data.</a:t>
            </a:r>
          </a:p>
          <a:p>
            <a:r>
              <a:rPr lang="en-GB" dirty="0"/>
              <a:t>Flow control provides extra signalling to inform the transmitter that it should stop (pause) or start (resume) the transmission.</a:t>
            </a:r>
          </a:p>
          <a:p>
            <a:r>
              <a:rPr lang="en-GB" dirty="0"/>
              <a:t>Consider the case where two units are communicating over UART.</a:t>
            </a:r>
          </a:p>
          <a:p>
            <a:pPr lvl="1"/>
            <a:r>
              <a:rPr lang="en-GB" sz="2400" dirty="0" smtClean="0"/>
              <a:t>a </a:t>
            </a:r>
            <a:r>
              <a:rPr lang="en-GB" sz="2400" dirty="0" smtClean="0">
                <a:solidFill>
                  <a:srgbClr val="C00000"/>
                </a:solidFill>
              </a:rPr>
              <a:t>transmitter </a:t>
            </a:r>
            <a:r>
              <a:rPr lang="en-GB" sz="2400" b="1" dirty="0">
                <a:solidFill>
                  <a:srgbClr val="C00000"/>
                </a:solidFill>
              </a:rPr>
              <a:t>T</a:t>
            </a:r>
            <a:r>
              <a:rPr lang="en-GB" sz="2400" dirty="0"/>
              <a:t> is sending a long stream of bytes to a</a:t>
            </a:r>
            <a:r>
              <a:rPr lang="en-GB" sz="2400" dirty="0">
                <a:solidFill>
                  <a:srgbClr val="C00000"/>
                </a:solidFill>
              </a:rPr>
              <a:t> receiver </a:t>
            </a:r>
            <a:r>
              <a:rPr lang="en-GB" sz="2400" b="1" dirty="0">
                <a:solidFill>
                  <a:srgbClr val="C00000"/>
                </a:solidFill>
              </a:rPr>
              <a:t>R</a:t>
            </a:r>
            <a:r>
              <a:rPr lang="en-GB" sz="2400" dirty="0"/>
              <a:t>. </a:t>
            </a:r>
          </a:p>
          <a:p>
            <a:pPr lvl="1"/>
            <a:r>
              <a:rPr lang="en-GB" sz="2400" u="sng" dirty="0"/>
              <a:t>R is a slower device than T</a:t>
            </a:r>
            <a:r>
              <a:rPr lang="en-GB" sz="2400" dirty="0"/>
              <a:t>, and R cannot keep up. </a:t>
            </a:r>
          </a:p>
          <a:p>
            <a:pPr lvl="1"/>
            <a:r>
              <a:rPr lang="en-GB" sz="2400" dirty="0"/>
              <a:t>R needs to either do some processing on the data or empty some buffers before it can keep receiving data.</a:t>
            </a:r>
          </a:p>
          <a:p>
            <a:pPr lvl="1"/>
            <a:r>
              <a:rPr lang="en-GB" sz="2400" dirty="0">
                <a:solidFill>
                  <a:srgbClr val="C00000"/>
                </a:solidFill>
              </a:rPr>
              <a:t>R </a:t>
            </a:r>
            <a:r>
              <a:rPr lang="en-GB" sz="2400" dirty="0"/>
              <a:t>needs to tell </a:t>
            </a:r>
            <a:r>
              <a:rPr lang="en-GB" sz="2400" dirty="0">
                <a:solidFill>
                  <a:srgbClr val="C00000"/>
                </a:solidFill>
              </a:rPr>
              <a:t>T </a:t>
            </a:r>
            <a:r>
              <a:rPr lang="en-GB" sz="2400" dirty="0"/>
              <a:t>to</a:t>
            </a:r>
            <a:r>
              <a:rPr lang="en-GB" sz="2400" dirty="0">
                <a:solidFill>
                  <a:srgbClr val="C00000"/>
                </a:solidFill>
              </a:rPr>
              <a:t> stop </a:t>
            </a:r>
            <a:r>
              <a:rPr lang="en-GB" sz="2400" dirty="0"/>
              <a:t>transmitting for a while</a:t>
            </a:r>
            <a:r>
              <a:rPr lang="en-GB" sz="2400" dirty="0" smtClean="0">
                <a:solidFill>
                  <a:srgbClr val="C00000"/>
                </a:solidFill>
              </a:rPr>
              <a:t>.</a:t>
            </a:r>
            <a:endParaRPr lang="en-GB" sz="2400" dirty="0">
              <a:solidFill>
                <a:srgbClr val="C00000"/>
              </a:solidFill>
            </a:endParaRPr>
          </a:p>
        </p:txBody>
      </p:sp>
    </p:spTree>
    <p:extLst>
      <p:ext uri="{BB962C8B-B14F-4D97-AF65-F5344CB8AC3E}">
        <p14:creationId xmlns:p14="http://schemas.microsoft.com/office/powerpoint/2010/main" val="331601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Colour Sensor</a:t>
            </a:r>
            <a:endParaRPr lang="en-US" sz="3400" b="0" strike="noStrike" spc="-1" dirty="0">
              <a:solidFill>
                <a:srgbClr val="212121"/>
              </a:solidFill>
              <a:latin typeface="Roboto Condensed"/>
            </a:endParaRPr>
          </a:p>
        </p:txBody>
      </p:sp>
      <p:sp>
        <p:nvSpPr>
          <p:cNvPr id="720" name="TextShape 2"/>
          <p:cNvSpPr txBox="1"/>
          <p:nvPr/>
        </p:nvSpPr>
        <p:spPr>
          <a:xfrm>
            <a:off x="131040" y="863280"/>
            <a:ext cx="1164636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smtClean="0">
                <a:solidFill>
                  <a:srgbClr val="212121"/>
                </a:solidFill>
                <a:latin typeface="Roboto Condensed"/>
              </a:rPr>
              <a:t>Colour </a:t>
            </a:r>
            <a:r>
              <a:rPr lang="en-US" sz="2400" b="0" strike="noStrike" spc="-1" dirty="0">
                <a:solidFill>
                  <a:srgbClr val="212121"/>
                </a:solidFill>
                <a:latin typeface="Roboto Condensed"/>
              </a:rPr>
              <a:t>sensor is used to detect the RGB colour coordinates of a particular </a:t>
            </a:r>
            <a:r>
              <a:rPr lang="en-US" sz="2400" b="0" strike="noStrike" spc="-1" dirty="0" smtClean="0">
                <a:solidFill>
                  <a:srgbClr val="212121"/>
                </a:solidFill>
                <a:latin typeface="Roboto Condensed"/>
              </a:rPr>
              <a:t>colour.</a:t>
            </a:r>
            <a:endParaRPr lang="en-US" sz="2400" b="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a:t>
            </a:r>
            <a:r>
              <a:rPr lang="en-US" sz="2400" b="0" strike="noStrike" spc="-1" dirty="0" smtClean="0">
                <a:solidFill>
                  <a:srgbClr val="212121"/>
                </a:solidFill>
                <a:latin typeface="Roboto Condensed"/>
              </a:rPr>
              <a:t>colour </a:t>
            </a:r>
            <a:r>
              <a:rPr lang="en-US" sz="2400" b="0" strike="noStrike" spc="-1" dirty="0">
                <a:solidFill>
                  <a:srgbClr val="212121"/>
                </a:solidFill>
                <a:latin typeface="Roboto Condensed"/>
              </a:rPr>
              <a:t>sensor module has TSC3200 IC that converts </a:t>
            </a:r>
            <a:r>
              <a:rPr lang="en-US" sz="2400" b="0" strike="noStrike" spc="-1" dirty="0" smtClean="0">
                <a:solidFill>
                  <a:srgbClr val="212121"/>
                </a:solidFill>
                <a:latin typeface="Roboto Condensed"/>
              </a:rPr>
              <a:t>colour </a:t>
            </a:r>
            <a:r>
              <a:rPr lang="en-US" sz="2400" b="0" strike="noStrike" spc="-1" dirty="0">
                <a:solidFill>
                  <a:srgbClr val="212121"/>
                </a:solidFill>
                <a:latin typeface="Roboto Condensed"/>
              </a:rPr>
              <a:t>to frequency by enabling a particular colour diode turn by turn.</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colour sensor is mainly used in the application where the objects are identified by their colour.</a:t>
            </a:r>
          </a:p>
          <a:p>
            <a:pPr marL="264960" indent="-264600" algn="just">
              <a:lnSpc>
                <a:spcPct val="90000"/>
              </a:lnSpc>
              <a:spcBef>
                <a:spcPts val="1001"/>
              </a:spcBef>
              <a:buClr>
                <a:srgbClr val="B84742"/>
              </a:buClr>
              <a:buFont typeface="Wingdings 3" charset="2"/>
              <a:buChar char=""/>
            </a:pPr>
            <a:r>
              <a:rPr lang="en-US" sz="2400" b="0" strike="noStrike" spc="-1" dirty="0" smtClean="0">
                <a:solidFill>
                  <a:srgbClr val="212121"/>
                </a:solidFill>
                <a:latin typeface="Roboto Condensed"/>
              </a:rPr>
              <a:t>Pin-out </a:t>
            </a:r>
            <a:r>
              <a:rPr lang="en-US" sz="2400" b="0" strike="noStrike" spc="-1" dirty="0">
                <a:solidFill>
                  <a:srgbClr val="212121"/>
                </a:solidFill>
                <a:latin typeface="Roboto Condensed"/>
              </a:rPr>
              <a:t>of colour sensor module are</a:t>
            </a:r>
          </a:p>
          <a:p>
            <a:pPr marL="809640" lvl="1" indent="-352080" algn="just">
              <a:lnSpc>
                <a:spcPct val="90000"/>
              </a:lnSpc>
              <a:spcBef>
                <a:spcPts val="499"/>
              </a:spcBef>
              <a:buClr>
                <a:srgbClr val="B84742"/>
              </a:buClr>
              <a:buFont typeface="Wingdings 3" charset="2"/>
              <a:buChar char=""/>
            </a:pPr>
            <a:r>
              <a:rPr lang="en-US" sz="2000" b="0" strike="noStrike" spc="-1" dirty="0" err="1">
                <a:solidFill>
                  <a:srgbClr val="212121"/>
                </a:solidFill>
                <a:latin typeface="Roboto Condensed"/>
              </a:rPr>
              <a:t>Vcc</a:t>
            </a:r>
            <a:r>
              <a:rPr lang="en-US" sz="2000" b="0" strike="noStrike" spc="-1" dirty="0">
                <a:solidFill>
                  <a:srgbClr val="212121"/>
                </a:solidFill>
                <a:latin typeface="Roboto Condensed"/>
              </a:rPr>
              <a:t> – Connected to 5V</a:t>
            </a:r>
          </a:p>
          <a:p>
            <a:pPr marL="809640" lvl="1" indent="-352080" algn="just">
              <a:lnSpc>
                <a:spcPct val="90000"/>
              </a:lnSpc>
              <a:spcBef>
                <a:spcPts val="499"/>
              </a:spcBef>
              <a:buClr>
                <a:srgbClr val="B84742"/>
              </a:buClr>
              <a:buFont typeface="Wingdings 3" charset="2"/>
              <a:buChar char=""/>
            </a:pPr>
            <a:r>
              <a:rPr lang="en-US" sz="2000" b="0" strike="noStrike" spc="-1" dirty="0" err="1">
                <a:solidFill>
                  <a:srgbClr val="212121"/>
                </a:solidFill>
                <a:latin typeface="Roboto Condensed"/>
              </a:rPr>
              <a:t>Gnd</a:t>
            </a:r>
            <a:r>
              <a:rPr lang="en-US" sz="2000" b="0" strike="noStrike" spc="-1" dirty="0">
                <a:solidFill>
                  <a:srgbClr val="212121"/>
                </a:solidFill>
                <a:latin typeface="Roboto Condensed"/>
              </a:rPr>
              <a:t> – Connected to ground</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S0, S1 – Used for output frequency scaling</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S2, S3 – Type of photodiode selected </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(OE)’ – Enable for output</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OUT – Output frequency (</a:t>
            </a:r>
            <a:r>
              <a:rPr lang="en-US" sz="2000" b="0" strike="noStrike" spc="-1" dirty="0" err="1">
                <a:solidFill>
                  <a:srgbClr val="212121"/>
                </a:solidFill>
                <a:latin typeface="Roboto Condensed"/>
              </a:rPr>
              <a:t>f</a:t>
            </a:r>
            <a:r>
              <a:rPr lang="en-US" sz="2000" b="0" strike="noStrike" spc="-1" baseline="-25000" dirty="0" err="1">
                <a:solidFill>
                  <a:srgbClr val="212121"/>
                </a:solidFill>
                <a:latin typeface="Roboto Condensed"/>
              </a:rPr>
              <a:t>o</a:t>
            </a:r>
            <a:r>
              <a:rPr lang="en-US" sz="2000" b="0" strike="noStrike" spc="-1" dirty="0">
                <a:solidFill>
                  <a:srgbClr val="212121"/>
                </a:solidFill>
                <a:latin typeface="Roboto Condensed"/>
              </a:rPr>
              <a:t> </a:t>
            </a:r>
            <a:r>
              <a:rPr lang="en-US" sz="2000" b="0" strike="noStrike" spc="-1" dirty="0" smtClean="0">
                <a:solidFill>
                  <a:srgbClr val="212121"/>
                </a:solidFill>
                <a:latin typeface="Roboto Condensed"/>
              </a:rPr>
              <a:t>)</a:t>
            </a:r>
            <a:endParaRPr lang="en-US" sz="2000" b="0" strike="noStrike" spc="-1" dirty="0">
              <a:solidFill>
                <a:srgbClr val="212121"/>
              </a:solidFill>
              <a:latin typeface="Roboto Condensed"/>
            </a:endParaRPr>
          </a:p>
        </p:txBody>
      </p:sp>
      <p:pic>
        <p:nvPicPr>
          <p:cNvPr id="721" name="Picture 12" descr="Thing files for TCS230 / TCS3200 Color Sensor / Detector Module Mount by  KidSwidden - Thingiverse"/>
          <p:cNvPicPr/>
          <p:nvPr/>
        </p:nvPicPr>
        <p:blipFill>
          <a:blip r:embed="rId2"/>
          <a:srcRect l="15238" t="17168" r="14047" b="12724"/>
          <a:stretch/>
        </p:blipFill>
        <p:spPr>
          <a:xfrm>
            <a:off x="8582516" y="2829780"/>
            <a:ext cx="2838240" cy="2115000"/>
          </a:xfrm>
          <a:prstGeom prst="rect">
            <a:avLst/>
          </a:prstGeom>
          <a:ln>
            <a:noFill/>
          </a:ln>
        </p:spPr>
      </p:pic>
      <p:pic>
        <p:nvPicPr>
          <p:cNvPr id="722" name="Picture 14" descr="Detektor barvy - arduino modul GY-031 s TSC3200 : H A D E X , spol. s r.o."/>
          <p:cNvPicPr/>
          <p:nvPr/>
        </p:nvPicPr>
        <p:blipFill>
          <a:blip r:embed="rId3"/>
          <a:stretch/>
        </p:blipFill>
        <p:spPr>
          <a:xfrm>
            <a:off x="5354036" y="3436200"/>
            <a:ext cx="3228480" cy="3017160"/>
          </a:xfrm>
          <a:prstGeom prst="rect">
            <a:avLst/>
          </a:prstGeom>
          <a:ln>
            <a:noFill/>
          </a:ln>
        </p:spPr>
      </p:pic>
    </p:spTree>
    <p:extLst>
      <p:ext uri="{BB962C8B-B14F-4D97-AF65-F5344CB8AC3E}">
        <p14:creationId xmlns:p14="http://schemas.microsoft.com/office/powerpoint/2010/main" val="3389204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20">
                                            <p:txEl>
                                              <p:pRg st="0" end="0"/>
                                            </p:txEl>
                                          </p:spTgt>
                                        </p:tgtEl>
                                        <p:attrNameLst>
                                          <p:attrName>style.visibility</p:attrName>
                                        </p:attrNameLst>
                                      </p:cBhvr>
                                      <p:to>
                                        <p:strVal val="visible"/>
                                      </p:to>
                                    </p:set>
                                    <p:animEffect transition="in" filter="fade">
                                      <p:cBhvr additive="repl">
                                        <p:cTn id="7" dur="500"/>
                                        <p:tgtEl>
                                          <p:spTgt spid="7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21"/>
                                        </p:tgtEl>
                                        <p:attrNameLst>
                                          <p:attrName>style.visibility</p:attrName>
                                        </p:attrNameLst>
                                      </p:cBhvr>
                                      <p:to>
                                        <p:strVal val="visible"/>
                                      </p:to>
                                    </p:set>
                                    <p:animEffect transition="in" filter="fade">
                                      <p:cBhvr additive="repl">
                                        <p:cTn id="12" dur="500"/>
                                        <p:tgtEl>
                                          <p:spTgt spid="721"/>
                                        </p:tgtEl>
                                      </p:cBhvr>
                                    </p:animEffect>
                                  </p:childTnLst>
                                </p:cTn>
                              </p:par>
                              <p:par>
                                <p:cTn id="13" presetID="10" presetClass="entr" fill="hold" nodeType="withEffect">
                                  <p:stCondLst>
                                    <p:cond delay="0"/>
                                  </p:stCondLst>
                                  <p:childTnLst>
                                    <p:set>
                                      <p:cBhvr>
                                        <p:cTn id="14" dur="1" fill="hold">
                                          <p:stCondLst>
                                            <p:cond delay="0"/>
                                          </p:stCondLst>
                                        </p:cTn>
                                        <p:tgtEl>
                                          <p:spTgt spid="722"/>
                                        </p:tgtEl>
                                        <p:attrNameLst>
                                          <p:attrName>style.visibility</p:attrName>
                                        </p:attrNameLst>
                                      </p:cBhvr>
                                      <p:to>
                                        <p:strVal val="visible"/>
                                      </p:to>
                                    </p:set>
                                    <p:animEffect transition="in" filter="fade">
                                      <p:cBhvr additive="repl">
                                        <p:cTn id="15" dur="500"/>
                                        <p:tgtEl>
                                          <p:spTgt spid="7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720">
                                            <p:txEl>
                                              <p:pRg st="1" end="1"/>
                                            </p:txEl>
                                          </p:spTgt>
                                        </p:tgtEl>
                                        <p:attrNameLst>
                                          <p:attrName>style.visibility</p:attrName>
                                        </p:attrNameLst>
                                      </p:cBhvr>
                                      <p:to>
                                        <p:strVal val="visible"/>
                                      </p:to>
                                    </p:set>
                                    <p:animEffect transition="in" filter="fade">
                                      <p:cBhvr additive="repl">
                                        <p:cTn id="20" dur="500"/>
                                        <p:tgtEl>
                                          <p:spTgt spid="72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720">
                                            <p:txEl>
                                              <p:pRg st="2" end="2"/>
                                            </p:txEl>
                                          </p:spTgt>
                                        </p:tgtEl>
                                        <p:attrNameLst>
                                          <p:attrName>style.visibility</p:attrName>
                                        </p:attrNameLst>
                                      </p:cBhvr>
                                      <p:to>
                                        <p:strVal val="visible"/>
                                      </p:to>
                                    </p:set>
                                    <p:animEffect transition="in" filter="fade">
                                      <p:cBhvr additive="repl">
                                        <p:cTn id="25" dur="500"/>
                                        <p:tgtEl>
                                          <p:spTgt spid="72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720">
                                            <p:txEl>
                                              <p:pRg st="3" end="3"/>
                                            </p:txEl>
                                          </p:spTgt>
                                        </p:tgtEl>
                                        <p:attrNameLst>
                                          <p:attrName>style.visibility</p:attrName>
                                        </p:attrNameLst>
                                      </p:cBhvr>
                                      <p:to>
                                        <p:strVal val="visible"/>
                                      </p:to>
                                    </p:set>
                                    <p:animEffect transition="in" filter="fade">
                                      <p:cBhvr additive="repl">
                                        <p:cTn id="30" dur="500"/>
                                        <p:tgtEl>
                                          <p:spTgt spid="720">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720">
                                            <p:txEl>
                                              <p:pRg st="4" end="4"/>
                                            </p:txEl>
                                          </p:spTgt>
                                        </p:tgtEl>
                                        <p:attrNameLst>
                                          <p:attrName>style.visibility</p:attrName>
                                        </p:attrNameLst>
                                      </p:cBhvr>
                                      <p:to>
                                        <p:strVal val="visible"/>
                                      </p:to>
                                    </p:set>
                                    <p:animEffect transition="in" filter="fade">
                                      <p:cBhvr additive="repl">
                                        <p:cTn id="35" dur="500"/>
                                        <p:tgtEl>
                                          <p:spTgt spid="720">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720">
                                            <p:txEl>
                                              <p:pRg st="5" end="5"/>
                                            </p:txEl>
                                          </p:spTgt>
                                        </p:tgtEl>
                                        <p:attrNameLst>
                                          <p:attrName>style.visibility</p:attrName>
                                        </p:attrNameLst>
                                      </p:cBhvr>
                                      <p:to>
                                        <p:strVal val="visible"/>
                                      </p:to>
                                    </p:set>
                                    <p:animEffect transition="in" filter="fade">
                                      <p:cBhvr additive="repl">
                                        <p:cTn id="40" dur="500"/>
                                        <p:tgtEl>
                                          <p:spTgt spid="720">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720">
                                            <p:txEl>
                                              <p:pRg st="6" end="6"/>
                                            </p:txEl>
                                          </p:spTgt>
                                        </p:tgtEl>
                                        <p:attrNameLst>
                                          <p:attrName>style.visibility</p:attrName>
                                        </p:attrNameLst>
                                      </p:cBhvr>
                                      <p:to>
                                        <p:strVal val="visible"/>
                                      </p:to>
                                    </p:set>
                                    <p:animEffect transition="in" filter="fade">
                                      <p:cBhvr additive="repl">
                                        <p:cTn id="45" dur="500"/>
                                        <p:tgtEl>
                                          <p:spTgt spid="720">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720">
                                            <p:txEl>
                                              <p:pRg st="7" end="7"/>
                                            </p:txEl>
                                          </p:spTgt>
                                        </p:tgtEl>
                                        <p:attrNameLst>
                                          <p:attrName>style.visibility</p:attrName>
                                        </p:attrNameLst>
                                      </p:cBhvr>
                                      <p:to>
                                        <p:strVal val="visible"/>
                                      </p:to>
                                    </p:set>
                                    <p:animEffect transition="in" filter="fade">
                                      <p:cBhvr additive="repl">
                                        <p:cTn id="50" dur="500"/>
                                        <p:tgtEl>
                                          <p:spTgt spid="720">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720">
                                            <p:txEl>
                                              <p:pRg st="8" end="8"/>
                                            </p:txEl>
                                          </p:spTgt>
                                        </p:tgtEl>
                                        <p:attrNameLst>
                                          <p:attrName>style.visibility</p:attrName>
                                        </p:attrNameLst>
                                      </p:cBhvr>
                                      <p:to>
                                        <p:strVal val="visible"/>
                                      </p:to>
                                    </p:set>
                                    <p:animEffect transition="in" filter="fade">
                                      <p:cBhvr additive="repl">
                                        <p:cTn id="55" dur="500"/>
                                        <p:tgtEl>
                                          <p:spTgt spid="720">
                                            <p:txEl>
                                              <p:pRg st="8" end="8"/>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fill="hold" nodeType="clickEffect">
                                  <p:stCondLst>
                                    <p:cond delay="0"/>
                                  </p:stCondLst>
                                  <p:childTnLst>
                                    <p:set>
                                      <p:cBhvr>
                                        <p:cTn id="59" dur="1" fill="hold">
                                          <p:stCondLst>
                                            <p:cond delay="0"/>
                                          </p:stCondLst>
                                        </p:cTn>
                                        <p:tgtEl>
                                          <p:spTgt spid="720">
                                            <p:txEl>
                                              <p:pRg st="9" end="9"/>
                                            </p:txEl>
                                          </p:spTgt>
                                        </p:tgtEl>
                                        <p:attrNameLst>
                                          <p:attrName>style.visibility</p:attrName>
                                        </p:attrNameLst>
                                      </p:cBhvr>
                                      <p:to>
                                        <p:strVal val="visible"/>
                                      </p:to>
                                    </p:set>
                                    <p:animEffect transition="in" filter="fade">
                                      <p:cBhvr additive="repl">
                                        <p:cTn id="60" dur="500"/>
                                        <p:tgtEl>
                                          <p:spTgt spid="72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Colour Sensor (Cont.)</a:t>
            </a:r>
            <a:endParaRPr lang="en-US" sz="3400" b="0" strike="noStrike" spc="-1" dirty="0">
              <a:solidFill>
                <a:srgbClr val="212121"/>
              </a:solidFill>
              <a:latin typeface="Roboto Condensed"/>
            </a:endParaRPr>
          </a:p>
        </p:txBody>
      </p:sp>
      <p:sp>
        <p:nvSpPr>
          <p:cNvPr id="724" name="TextShape 2"/>
          <p:cNvSpPr txBox="1"/>
          <p:nvPr/>
        </p:nvSpPr>
        <p:spPr>
          <a:xfrm>
            <a:off x="131040" y="863280"/>
            <a:ext cx="669240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combination of S0 and S1 are used for output frequency scaling.</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different microcontrollers have different counter functionality and limitations. Hence, we need to scale the frequency according to microcontroller used.</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percentage of output scaling for different combinations of S0 and S1 are shown in the table.</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S3 and S4 pins are used for photodiode selection. The photodiodes are associated with different colour filters.</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table shows combinations of S3 and S4 for different photodiodes.</a:t>
            </a:r>
          </a:p>
        </p:txBody>
      </p:sp>
      <p:graphicFrame>
        <p:nvGraphicFramePr>
          <p:cNvPr id="725" name="Table 3"/>
          <p:cNvGraphicFramePr/>
          <p:nvPr/>
        </p:nvGraphicFramePr>
        <p:xfrm>
          <a:off x="6880320" y="967680"/>
          <a:ext cx="5121000" cy="640080"/>
        </p:xfrm>
        <a:graphic>
          <a:graphicData uri="http://schemas.openxmlformats.org/drawingml/2006/table">
            <a:tbl>
              <a:tblPr/>
              <a:tblGrid>
                <a:gridCol w="65088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gridCol w="2019240">
                  <a:extLst>
                    <a:ext uri="{9D8B030D-6E8A-4147-A177-3AD203B41FA5}">
                      <a16:colId xmlns:a16="http://schemas.microsoft.com/office/drawing/2014/main" val="20003"/>
                    </a:ext>
                  </a:extLst>
                </a:gridCol>
              </a:tblGrid>
              <a:tr h="555120">
                <a:tc>
                  <a:txBody>
                    <a:bodyPr/>
                    <a:lstStyle/>
                    <a:p>
                      <a:pPr algn="ctr">
                        <a:lnSpc>
                          <a:spcPct val="100000"/>
                        </a:lnSpc>
                      </a:pPr>
                      <a:r>
                        <a:rPr lang="en-US" sz="1800" b="0" strike="noStrike" spc="-1">
                          <a:solidFill>
                            <a:srgbClr val="000000"/>
                          </a:solidFill>
                          <a:latin typeface="Roboto Condensed"/>
                        </a:rPr>
                        <a:t>S0</a:t>
                      </a:r>
                      <a:endParaRPr lang="en-IN" sz="18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E9E9E9"/>
                    </a:solidFill>
                  </a:tcPr>
                </a:tc>
                <a:tc>
                  <a:txBody>
                    <a:bodyPr/>
                    <a:lstStyle/>
                    <a:p>
                      <a:pPr algn="ctr">
                        <a:lnSpc>
                          <a:spcPct val="100000"/>
                        </a:lnSpc>
                      </a:pPr>
                      <a:r>
                        <a:rPr lang="en-US" sz="1800" b="0" strike="noStrike" spc="-1">
                          <a:solidFill>
                            <a:srgbClr val="000000"/>
                          </a:solidFill>
                          <a:latin typeface="Roboto Condensed"/>
                        </a:rPr>
                        <a:t>S1</a:t>
                      </a:r>
                      <a:endParaRPr lang="en-IN" sz="18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E9E9E9"/>
                    </a:solidFill>
                  </a:tcPr>
                </a:tc>
                <a:tc>
                  <a:txBody>
                    <a:bodyPr/>
                    <a:lstStyle/>
                    <a:p>
                      <a:pPr algn="ctr">
                        <a:lnSpc>
                          <a:spcPct val="100000"/>
                        </a:lnSpc>
                      </a:pPr>
                      <a:r>
                        <a:rPr lang="en-US" sz="1800" b="0" strike="noStrike" spc="-1">
                          <a:solidFill>
                            <a:srgbClr val="000000"/>
                          </a:solidFill>
                          <a:latin typeface="Roboto Condensed"/>
                        </a:rPr>
                        <a:t>Output Frequency Scaling (f</a:t>
                      </a:r>
                      <a:r>
                        <a:rPr lang="en-US" sz="1800" b="0" strike="noStrike" spc="-1" baseline="-25000">
                          <a:solidFill>
                            <a:srgbClr val="000000"/>
                          </a:solidFill>
                          <a:latin typeface="Roboto Condensed"/>
                        </a:rPr>
                        <a:t>0</a:t>
                      </a:r>
                      <a:r>
                        <a:rPr lang="en-US" sz="1800" b="0" strike="noStrike" spc="-1">
                          <a:solidFill>
                            <a:srgbClr val="000000"/>
                          </a:solidFill>
                          <a:latin typeface="Roboto Condensed"/>
                        </a:rPr>
                        <a:t>)</a:t>
                      </a:r>
                      <a:endParaRPr lang="en-IN" sz="18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E9E9E9"/>
                    </a:solidFill>
                  </a:tcPr>
                </a:tc>
                <a:tc>
                  <a:txBody>
                    <a:bodyPr/>
                    <a:lstStyle/>
                    <a:p>
                      <a:pPr algn="ctr">
                        <a:lnSpc>
                          <a:spcPct val="100000"/>
                        </a:lnSpc>
                      </a:pPr>
                      <a:r>
                        <a:rPr lang="en-US" sz="1800" b="0" strike="noStrike" spc="-1">
                          <a:solidFill>
                            <a:srgbClr val="000000"/>
                          </a:solidFill>
                          <a:latin typeface="Roboto Condensed"/>
                        </a:rPr>
                        <a:t>Typical full-scale Frequency</a:t>
                      </a:r>
                      <a:endParaRPr lang="en-IN" sz="18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E9E9E9"/>
                    </a:solidFill>
                  </a:tcPr>
                </a:tc>
                <a:extLst>
                  <a:ext uri="{0D108BD9-81ED-4DB2-BD59-A6C34878D82A}">
                    <a16:rowId xmlns:a16="http://schemas.microsoft.com/office/drawing/2014/main" val="10000"/>
                  </a:ext>
                </a:extLst>
              </a:tr>
            </a:tbl>
          </a:graphicData>
        </a:graphic>
      </p:graphicFrame>
      <p:graphicFrame>
        <p:nvGraphicFramePr>
          <p:cNvPr id="726" name="Table 4"/>
          <p:cNvGraphicFramePr/>
          <p:nvPr/>
        </p:nvGraphicFramePr>
        <p:xfrm>
          <a:off x="6882120" y="1607760"/>
          <a:ext cx="5120280" cy="461520"/>
        </p:xfrm>
        <a:graphic>
          <a:graphicData uri="http://schemas.openxmlformats.org/drawingml/2006/table">
            <a:tbl>
              <a:tblPr/>
              <a:tblGrid>
                <a:gridCol w="64872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gridCol w="2020680">
                  <a:extLst>
                    <a:ext uri="{9D8B030D-6E8A-4147-A177-3AD203B41FA5}">
                      <a16:colId xmlns:a16="http://schemas.microsoft.com/office/drawing/2014/main" val="20003"/>
                    </a:ext>
                  </a:extLst>
                </a:gridCol>
              </a:tblGrid>
              <a:tr h="461520">
                <a:tc>
                  <a:txBody>
                    <a:bodyPr/>
                    <a:lstStyle/>
                    <a:p>
                      <a:pPr algn="ctr">
                        <a:lnSpc>
                          <a:spcPct val="100000"/>
                        </a:lnSpc>
                      </a:pPr>
                      <a:r>
                        <a:rPr lang="en-US" sz="2000" b="0" strike="noStrike" spc="-1">
                          <a:solidFill>
                            <a:srgbClr val="212121"/>
                          </a:solidFill>
                          <a:latin typeface="Roboto Condensed"/>
                        </a:rPr>
                        <a:t>L</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L</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Power Down</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extLst>
                  <a:ext uri="{0D108BD9-81ED-4DB2-BD59-A6C34878D82A}">
                    <a16:rowId xmlns:a16="http://schemas.microsoft.com/office/drawing/2014/main" val="10000"/>
                  </a:ext>
                </a:extLst>
              </a:tr>
            </a:tbl>
          </a:graphicData>
        </a:graphic>
      </p:graphicFrame>
      <p:graphicFrame>
        <p:nvGraphicFramePr>
          <p:cNvPr id="727" name="Table 5"/>
          <p:cNvGraphicFramePr/>
          <p:nvPr/>
        </p:nvGraphicFramePr>
        <p:xfrm>
          <a:off x="6878520" y="2073960"/>
          <a:ext cx="5120280" cy="461520"/>
        </p:xfrm>
        <a:graphic>
          <a:graphicData uri="http://schemas.openxmlformats.org/drawingml/2006/table">
            <a:tbl>
              <a:tblPr/>
              <a:tblGrid>
                <a:gridCol w="64872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gridCol w="2020680">
                  <a:extLst>
                    <a:ext uri="{9D8B030D-6E8A-4147-A177-3AD203B41FA5}">
                      <a16:colId xmlns:a16="http://schemas.microsoft.com/office/drawing/2014/main" val="20003"/>
                    </a:ext>
                  </a:extLst>
                </a:gridCol>
              </a:tblGrid>
              <a:tr h="461520">
                <a:tc>
                  <a:txBody>
                    <a:bodyPr/>
                    <a:lstStyle/>
                    <a:p>
                      <a:pPr algn="ctr">
                        <a:lnSpc>
                          <a:spcPct val="100000"/>
                        </a:lnSpc>
                      </a:pPr>
                      <a:r>
                        <a:rPr lang="en-US" sz="2000" b="0" strike="noStrike" spc="-1">
                          <a:solidFill>
                            <a:srgbClr val="212121"/>
                          </a:solidFill>
                          <a:latin typeface="Roboto Condensed"/>
                        </a:rPr>
                        <a:t>L</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H</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2%</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10 – 12 KHz</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extLst>
                  <a:ext uri="{0D108BD9-81ED-4DB2-BD59-A6C34878D82A}">
                    <a16:rowId xmlns:a16="http://schemas.microsoft.com/office/drawing/2014/main" val="10000"/>
                  </a:ext>
                </a:extLst>
              </a:tr>
            </a:tbl>
          </a:graphicData>
        </a:graphic>
      </p:graphicFrame>
      <p:graphicFrame>
        <p:nvGraphicFramePr>
          <p:cNvPr id="728" name="Table 6"/>
          <p:cNvGraphicFramePr/>
          <p:nvPr/>
        </p:nvGraphicFramePr>
        <p:xfrm>
          <a:off x="6878520" y="2540520"/>
          <a:ext cx="5120280" cy="461520"/>
        </p:xfrm>
        <a:graphic>
          <a:graphicData uri="http://schemas.openxmlformats.org/drawingml/2006/table">
            <a:tbl>
              <a:tblPr/>
              <a:tblGrid>
                <a:gridCol w="64872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gridCol w="2020680">
                  <a:extLst>
                    <a:ext uri="{9D8B030D-6E8A-4147-A177-3AD203B41FA5}">
                      <a16:colId xmlns:a16="http://schemas.microsoft.com/office/drawing/2014/main" val="20003"/>
                    </a:ext>
                  </a:extLst>
                </a:gridCol>
              </a:tblGrid>
              <a:tr h="461520">
                <a:tc>
                  <a:txBody>
                    <a:bodyPr/>
                    <a:lstStyle/>
                    <a:p>
                      <a:pPr algn="ctr">
                        <a:lnSpc>
                          <a:spcPct val="100000"/>
                        </a:lnSpc>
                      </a:pPr>
                      <a:r>
                        <a:rPr lang="en-US" sz="2000" b="0" strike="noStrike" spc="-1">
                          <a:solidFill>
                            <a:srgbClr val="212121"/>
                          </a:solidFill>
                          <a:latin typeface="Roboto Condensed"/>
                        </a:rPr>
                        <a:t>H</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L</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20%</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100 – 120 KHz</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extLst>
                  <a:ext uri="{0D108BD9-81ED-4DB2-BD59-A6C34878D82A}">
                    <a16:rowId xmlns:a16="http://schemas.microsoft.com/office/drawing/2014/main" val="10000"/>
                  </a:ext>
                </a:extLst>
              </a:tr>
            </a:tbl>
          </a:graphicData>
        </a:graphic>
      </p:graphicFrame>
      <p:graphicFrame>
        <p:nvGraphicFramePr>
          <p:cNvPr id="729" name="Table 7"/>
          <p:cNvGraphicFramePr/>
          <p:nvPr/>
        </p:nvGraphicFramePr>
        <p:xfrm>
          <a:off x="6878520" y="3006720"/>
          <a:ext cx="5120280" cy="461520"/>
        </p:xfrm>
        <a:graphic>
          <a:graphicData uri="http://schemas.openxmlformats.org/drawingml/2006/table">
            <a:tbl>
              <a:tblPr/>
              <a:tblGrid>
                <a:gridCol w="64872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gridCol w="2020680">
                  <a:extLst>
                    <a:ext uri="{9D8B030D-6E8A-4147-A177-3AD203B41FA5}">
                      <a16:colId xmlns:a16="http://schemas.microsoft.com/office/drawing/2014/main" val="20003"/>
                    </a:ext>
                  </a:extLst>
                </a:gridCol>
              </a:tblGrid>
              <a:tr h="461520">
                <a:tc>
                  <a:txBody>
                    <a:bodyPr/>
                    <a:lstStyle/>
                    <a:p>
                      <a:pPr algn="ctr">
                        <a:lnSpc>
                          <a:spcPct val="100000"/>
                        </a:lnSpc>
                      </a:pPr>
                      <a:r>
                        <a:rPr lang="en-US" sz="2000" b="0" strike="noStrike" spc="-1">
                          <a:solidFill>
                            <a:srgbClr val="212121"/>
                          </a:solidFill>
                          <a:latin typeface="Roboto Condensed"/>
                        </a:rPr>
                        <a:t>H</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H</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100%</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500 – 600 KHz</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extLst>
                  <a:ext uri="{0D108BD9-81ED-4DB2-BD59-A6C34878D82A}">
                    <a16:rowId xmlns:a16="http://schemas.microsoft.com/office/drawing/2014/main" val="10000"/>
                  </a:ext>
                </a:extLst>
              </a:tr>
            </a:tbl>
          </a:graphicData>
        </a:graphic>
      </p:graphicFrame>
      <p:graphicFrame>
        <p:nvGraphicFramePr>
          <p:cNvPr id="730" name="Table 8"/>
          <p:cNvGraphicFramePr/>
          <p:nvPr>
            <p:extLst/>
          </p:nvPr>
        </p:nvGraphicFramePr>
        <p:xfrm>
          <a:off x="6880320" y="3798720"/>
          <a:ext cx="3101760" cy="555120"/>
        </p:xfrm>
        <a:graphic>
          <a:graphicData uri="http://schemas.openxmlformats.org/drawingml/2006/table">
            <a:tbl>
              <a:tblPr/>
              <a:tblGrid>
                <a:gridCol w="65088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tblGrid>
              <a:tr h="555120">
                <a:tc>
                  <a:txBody>
                    <a:bodyPr/>
                    <a:lstStyle/>
                    <a:p>
                      <a:pPr algn="ctr">
                        <a:lnSpc>
                          <a:spcPct val="100000"/>
                        </a:lnSpc>
                      </a:pPr>
                      <a:r>
                        <a:rPr lang="en-US" sz="1800" b="0" strike="noStrike" spc="-1" dirty="0" smtClean="0">
                          <a:solidFill>
                            <a:srgbClr val="000000"/>
                          </a:solidFill>
                          <a:latin typeface="Roboto Condensed"/>
                        </a:rPr>
                        <a:t>S2</a:t>
                      </a:r>
                      <a:endParaRPr lang="en-IN" sz="1800" b="0" strike="noStrike" spc="-1" dirty="0">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E9E9E9"/>
                    </a:solidFill>
                  </a:tcPr>
                </a:tc>
                <a:tc>
                  <a:txBody>
                    <a:bodyPr/>
                    <a:lstStyle/>
                    <a:p>
                      <a:pPr algn="ctr">
                        <a:lnSpc>
                          <a:spcPct val="100000"/>
                        </a:lnSpc>
                      </a:pPr>
                      <a:r>
                        <a:rPr lang="en-US" sz="1800" b="0" strike="noStrike" spc="-1" dirty="0" smtClean="0">
                          <a:solidFill>
                            <a:srgbClr val="000000"/>
                          </a:solidFill>
                          <a:latin typeface="Roboto Condensed"/>
                        </a:rPr>
                        <a:t>S3</a:t>
                      </a:r>
                      <a:endParaRPr lang="en-IN" sz="1800" b="0" strike="noStrike" spc="-1" dirty="0">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E9E9E9"/>
                    </a:solidFill>
                  </a:tcPr>
                </a:tc>
                <a:tc>
                  <a:txBody>
                    <a:bodyPr/>
                    <a:lstStyle/>
                    <a:p>
                      <a:pPr algn="ctr">
                        <a:lnSpc>
                          <a:spcPct val="100000"/>
                        </a:lnSpc>
                      </a:pPr>
                      <a:r>
                        <a:rPr lang="en-US" sz="1800" b="0" strike="noStrike" spc="-1">
                          <a:solidFill>
                            <a:srgbClr val="000000"/>
                          </a:solidFill>
                          <a:latin typeface="Roboto Condensed"/>
                        </a:rPr>
                        <a:t>Photo Diode Type</a:t>
                      </a:r>
                      <a:endParaRPr lang="en-IN" sz="18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E9E9E9"/>
                    </a:solidFill>
                  </a:tcPr>
                </a:tc>
                <a:extLst>
                  <a:ext uri="{0D108BD9-81ED-4DB2-BD59-A6C34878D82A}">
                    <a16:rowId xmlns:a16="http://schemas.microsoft.com/office/drawing/2014/main" val="10000"/>
                  </a:ext>
                </a:extLst>
              </a:tr>
            </a:tbl>
          </a:graphicData>
        </a:graphic>
      </p:graphicFrame>
      <p:graphicFrame>
        <p:nvGraphicFramePr>
          <p:cNvPr id="731" name="Table 9"/>
          <p:cNvGraphicFramePr/>
          <p:nvPr/>
        </p:nvGraphicFramePr>
        <p:xfrm>
          <a:off x="6882120" y="4353120"/>
          <a:ext cx="3099600" cy="461520"/>
        </p:xfrm>
        <a:graphic>
          <a:graphicData uri="http://schemas.openxmlformats.org/drawingml/2006/table">
            <a:tbl>
              <a:tblPr/>
              <a:tblGrid>
                <a:gridCol w="64872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tblGrid>
              <a:tr h="461520">
                <a:tc>
                  <a:txBody>
                    <a:bodyPr/>
                    <a:lstStyle/>
                    <a:p>
                      <a:pPr algn="ctr">
                        <a:lnSpc>
                          <a:spcPct val="100000"/>
                        </a:lnSpc>
                      </a:pPr>
                      <a:r>
                        <a:rPr lang="en-US" sz="2000" b="0" strike="noStrike" spc="-1">
                          <a:solidFill>
                            <a:srgbClr val="212121"/>
                          </a:solidFill>
                          <a:latin typeface="Roboto Condensed"/>
                        </a:rPr>
                        <a:t>L</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L</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Red</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extLst>
                  <a:ext uri="{0D108BD9-81ED-4DB2-BD59-A6C34878D82A}">
                    <a16:rowId xmlns:a16="http://schemas.microsoft.com/office/drawing/2014/main" val="10000"/>
                  </a:ext>
                </a:extLst>
              </a:tr>
            </a:tbl>
          </a:graphicData>
        </a:graphic>
      </p:graphicFrame>
      <p:graphicFrame>
        <p:nvGraphicFramePr>
          <p:cNvPr id="732" name="Table 10"/>
          <p:cNvGraphicFramePr/>
          <p:nvPr/>
        </p:nvGraphicFramePr>
        <p:xfrm>
          <a:off x="6878520" y="4819680"/>
          <a:ext cx="3099600" cy="461520"/>
        </p:xfrm>
        <a:graphic>
          <a:graphicData uri="http://schemas.openxmlformats.org/drawingml/2006/table">
            <a:tbl>
              <a:tblPr/>
              <a:tblGrid>
                <a:gridCol w="64872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tblGrid>
              <a:tr h="461520">
                <a:tc>
                  <a:txBody>
                    <a:bodyPr/>
                    <a:lstStyle/>
                    <a:p>
                      <a:pPr algn="ctr">
                        <a:lnSpc>
                          <a:spcPct val="100000"/>
                        </a:lnSpc>
                      </a:pPr>
                      <a:r>
                        <a:rPr lang="en-US" sz="2000" b="0" strike="noStrike" spc="-1">
                          <a:solidFill>
                            <a:srgbClr val="212121"/>
                          </a:solidFill>
                          <a:latin typeface="Roboto Condensed"/>
                        </a:rPr>
                        <a:t>L</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H</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Blue</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extLst>
                  <a:ext uri="{0D108BD9-81ED-4DB2-BD59-A6C34878D82A}">
                    <a16:rowId xmlns:a16="http://schemas.microsoft.com/office/drawing/2014/main" val="10000"/>
                  </a:ext>
                </a:extLst>
              </a:tr>
            </a:tbl>
          </a:graphicData>
        </a:graphic>
      </p:graphicFrame>
      <p:graphicFrame>
        <p:nvGraphicFramePr>
          <p:cNvPr id="733" name="Table 11"/>
          <p:cNvGraphicFramePr/>
          <p:nvPr/>
        </p:nvGraphicFramePr>
        <p:xfrm>
          <a:off x="6878520" y="5285880"/>
          <a:ext cx="3099600" cy="461520"/>
        </p:xfrm>
        <a:graphic>
          <a:graphicData uri="http://schemas.openxmlformats.org/drawingml/2006/table">
            <a:tbl>
              <a:tblPr/>
              <a:tblGrid>
                <a:gridCol w="64872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tblGrid>
              <a:tr h="461520">
                <a:tc>
                  <a:txBody>
                    <a:bodyPr/>
                    <a:lstStyle/>
                    <a:p>
                      <a:pPr algn="ctr">
                        <a:lnSpc>
                          <a:spcPct val="100000"/>
                        </a:lnSpc>
                      </a:pPr>
                      <a:r>
                        <a:rPr lang="en-US" sz="2000" b="0" strike="noStrike" spc="-1">
                          <a:solidFill>
                            <a:srgbClr val="212121"/>
                          </a:solidFill>
                          <a:latin typeface="Roboto Condensed"/>
                        </a:rPr>
                        <a:t>H</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L</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Clear(No Filter)</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extLst>
                  <a:ext uri="{0D108BD9-81ED-4DB2-BD59-A6C34878D82A}">
                    <a16:rowId xmlns:a16="http://schemas.microsoft.com/office/drawing/2014/main" val="10000"/>
                  </a:ext>
                </a:extLst>
              </a:tr>
            </a:tbl>
          </a:graphicData>
        </a:graphic>
      </p:graphicFrame>
      <p:graphicFrame>
        <p:nvGraphicFramePr>
          <p:cNvPr id="734" name="Table 12"/>
          <p:cNvGraphicFramePr/>
          <p:nvPr/>
        </p:nvGraphicFramePr>
        <p:xfrm>
          <a:off x="6878520" y="5752080"/>
          <a:ext cx="3099600" cy="461520"/>
        </p:xfrm>
        <a:graphic>
          <a:graphicData uri="http://schemas.openxmlformats.org/drawingml/2006/table">
            <a:tbl>
              <a:tblPr/>
              <a:tblGrid>
                <a:gridCol w="648720">
                  <a:extLst>
                    <a:ext uri="{9D8B030D-6E8A-4147-A177-3AD203B41FA5}">
                      <a16:colId xmlns:a16="http://schemas.microsoft.com/office/drawing/2014/main" val="20000"/>
                    </a:ext>
                  </a:extLst>
                </a:gridCol>
                <a:gridCol w="596880">
                  <a:extLst>
                    <a:ext uri="{9D8B030D-6E8A-4147-A177-3AD203B41FA5}">
                      <a16:colId xmlns:a16="http://schemas.microsoft.com/office/drawing/2014/main" val="20001"/>
                    </a:ext>
                  </a:extLst>
                </a:gridCol>
                <a:gridCol w="1854000">
                  <a:extLst>
                    <a:ext uri="{9D8B030D-6E8A-4147-A177-3AD203B41FA5}">
                      <a16:colId xmlns:a16="http://schemas.microsoft.com/office/drawing/2014/main" val="20002"/>
                    </a:ext>
                  </a:extLst>
                </a:gridCol>
              </a:tblGrid>
              <a:tr h="461520">
                <a:tc>
                  <a:txBody>
                    <a:bodyPr/>
                    <a:lstStyle/>
                    <a:p>
                      <a:pPr algn="ctr">
                        <a:lnSpc>
                          <a:spcPct val="100000"/>
                        </a:lnSpc>
                      </a:pPr>
                      <a:r>
                        <a:rPr lang="en-US" sz="2000" b="0" strike="noStrike" spc="-1">
                          <a:solidFill>
                            <a:srgbClr val="212121"/>
                          </a:solidFill>
                          <a:latin typeface="Roboto Condensed"/>
                        </a:rPr>
                        <a:t>H</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H</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tc>
                  <a:txBody>
                    <a:bodyPr/>
                    <a:lstStyle/>
                    <a:p>
                      <a:pPr algn="ctr">
                        <a:lnSpc>
                          <a:spcPct val="100000"/>
                        </a:lnSpc>
                      </a:pPr>
                      <a:r>
                        <a:rPr lang="en-US" sz="2000" b="0" strike="noStrike" spc="-1">
                          <a:solidFill>
                            <a:srgbClr val="212121"/>
                          </a:solidFill>
                          <a:latin typeface="Roboto Condensed"/>
                        </a:rPr>
                        <a:t>Green</a:t>
                      </a:r>
                      <a:endParaRPr lang="en-IN" sz="2000" b="0" strike="noStrike" spc="-1">
                        <a:latin typeface="Arial"/>
                      </a:endParaRPr>
                    </a:p>
                  </a:txBody>
                  <a:tcPr>
                    <a:lnL w="6480">
                      <a:solidFill>
                        <a:srgbClr val="808080"/>
                      </a:solidFill>
                    </a:lnL>
                    <a:lnR w="6480">
                      <a:solidFill>
                        <a:srgbClr val="808080"/>
                      </a:solidFill>
                    </a:lnR>
                    <a:lnT w="6480">
                      <a:solidFill>
                        <a:srgbClr val="808080"/>
                      </a:solidFill>
                    </a:lnT>
                    <a:lnB w="6480">
                      <a:solidFill>
                        <a:srgbClr val="808080"/>
                      </a:solidFill>
                    </a:lnB>
                    <a:solidFill>
                      <a:srgbClr val="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21156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24">
                                            <p:txEl>
                                              <p:pRg st="0" end="0"/>
                                            </p:txEl>
                                          </p:spTgt>
                                        </p:tgtEl>
                                        <p:attrNameLst>
                                          <p:attrName>style.visibility</p:attrName>
                                        </p:attrNameLst>
                                      </p:cBhvr>
                                      <p:to>
                                        <p:strVal val="visible"/>
                                      </p:to>
                                    </p:set>
                                    <p:animEffect transition="in" filter="fade">
                                      <p:cBhvr additive="repl">
                                        <p:cTn id="7" dur="500"/>
                                        <p:tgtEl>
                                          <p:spTgt spid="7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24">
                                            <p:txEl>
                                              <p:pRg st="1" end="1"/>
                                            </p:txEl>
                                          </p:spTgt>
                                        </p:tgtEl>
                                        <p:attrNameLst>
                                          <p:attrName>style.visibility</p:attrName>
                                        </p:attrNameLst>
                                      </p:cBhvr>
                                      <p:to>
                                        <p:strVal val="visible"/>
                                      </p:to>
                                    </p:set>
                                    <p:animEffect transition="in" filter="fade">
                                      <p:cBhvr additive="repl">
                                        <p:cTn id="12" dur="500"/>
                                        <p:tgtEl>
                                          <p:spTgt spid="7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724">
                                            <p:txEl>
                                              <p:pRg st="2" end="2"/>
                                            </p:txEl>
                                          </p:spTgt>
                                        </p:tgtEl>
                                        <p:attrNameLst>
                                          <p:attrName>style.visibility</p:attrName>
                                        </p:attrNameLst>
                                      </p:cBhvr>
                                      <p:to>
                                        <p:strVal val="visible"/>
                                      </p:to>
                                    </p:set>
                                    <p:animEffect transition="in" filter="fade">
                                      <p:cBhvr additive="repl">
                                        <p:cTn id="17" dur="500"/>
                                        <p:tgtEl>
                                          <p:spTgt spid="7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725"/>
                                        </p:tgtEl>
                                        <p:attrNameLst>
                                          <p:attrName>style.visibility</p:attrName>
                                        </p:attrNameLst>
                                      </p:cBhvr>
                                      <p:to>
                                        <p:strVal val="visible"/>
                                      </p:to>
                                    </p:set>
                                    <p:animEffect transition="in" filter="fade">
                                      <p:cBhvr additive="repl">
                                        <p:cTn id="22" dur="500"/>
                                        <p:tgtEl>
                                          <p:spTgt spid="7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726"/>
                                        </p:tgtEl>
                                        <p:attrNameLst>
                                          <p:attrName>style.visibility</p:attrName>
                                        </p:attrNameLst>
                                      </p:cBhvr>
                                      <p:to>
                                        <p:strVal val="visible"/>
                                      </p:to>
                                    </p:set>
                                    <p:animEffect transition="in" filter="fade">
                                      <p:cBhvr additive="repl">
                                        <p:cTn id="27" dur="500"/>
                                        <p:tgtEl>
                                          <p:spTgt spid="7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727"/>
                                        </p:tgtEl>
                                        <p:attrNameLst>
                                          <p:attrName>style.visibility</p:attrName>
                                        </p:attrNameLst>
                                      </p:cBhvr>
                                      <p:to>
                                        <p:strVal val="visible"/>
                                      </p:to>
                                    </p:set>
                                    <p:animEffect transition="in" filter="fade">
                                      <p:cBhvr additive="repl">
                                        <p:cTn id="32" dur="500"/>
                                        <p:tgtEl>
                                          <p:spTgt spid="7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728"/>
                                        </p:tgtEl>
                                        <p:attrNameLst>
                                          <p:attrName>style.visibility</p:attrName>
                                        </p:attrNameLst>
                                      </p:cBhvr>
                                      <p:to>
                                        <p:strVal val="visible"/>
                                      </p:to>
                                    </p:set>
                                    <p:animEffect transition="in" filter="fade">
                                      <p:cBhvr additive="repl">
                                        <p:cTn id="37" dur="500"/>
                                        <p:tgtEl>
                                          <p:spTgt spid="7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729"/>
                                        </p:tgtEl>
                                        <p:attrNameLst>
                                          <p:attrName>style.visibility</p:attrName>
                                        </p:attrNameLst>
                                      </p:cBhvr>
                                      <p:to>
                                        <p:strVal val="visible"/>
                                      </p:to>
                                    </p:set>
                                    <p:animEffect transition="in" filter="fade">
                                      <p:cBhvr additive="repl">
                                        <p:cTn id="42" dur="500"/>
                                        <p:tgtEl>
                                          <p:spTgt spid="7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724">
                                            <p:txEl>
                                              <p:pRg st="3" end="3"/>
                                            </p:txEl>
                                          </p:spTgt>
                                        </p:tgtEl>
                                        <p:attrNameLst>
                                          <p:attrName>style.visibility</p:attrName>
                                        </p:attrNameLst>
                                      </p:cBhvr>
                                      <p:to>
                                        <p:strVal val="visible"/>
                                      </p:to>
                                    </p:set>
                                    <p:animEffect transition="in" filter="fade">
                                      <p:cBhvr additive="repl">
                                        <p:cTn id="47" dur="500"/>
                                        <p:tgtEl>
                                          <p:spTgt spid="72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724">
                                            <p:txEl>
                                              <p:pRg st="4" end="4"/>
                                            </p:txEl>
                                          </p:spTgt>
                                        </p:tgtEl>
                                        <p:attrNameLst>
                                          <p:attrName>style.visibility</p:attrName>
                                        </p:attrNameLst>
                                      </p:cBhvr>
                                      <p:to>
                                        <p:strVal val="visible"/>
                                      </p:to>
                                    </p:set>
                                    <p:animEffect transition="in" filter="fade">
                                      <p:cBhvr additive="repl">
                                        <p:cTn id="52" dur="500"/>
                                        <p:tgtEl>
                                          <p:spTgt spid="724">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nodeType="clickEffect">
                                  <p:stCondLst>
                                    <p:cond delay="0"/>
                                  </p:stCondLst>
                                  <p:childTnLst>
                                    <p:set>
                                      <p:cBhvr>
                                        <p:cTn id="56" dur="1" fill="hold">
                                          <p:stCondLst>
                                            <p:cond delay="0"/>
                                          </p:stCondLst>
                                        </p:cTn>
                                        <p:tgtEl>
                                          <p:spTgt spid="730"/>
                                        </p:tgtEl>
                                        <p:attrNameLst>
                                          <p:attrName>style.visibility</p:attrName>
                                        </p:attrNameLst>
                                      </p:cBhvr>
                                      <p:to>
                                        <p:strVal val="visible"/>
                                      </p:to>
                                    </p:set>
                                    <p:animEffect transition="in" filter="fade">
                                      <p:cBhvr additive="repl">
                                        <p:cTn id="57" dur="500"/>
                                        <p:tgtEl>
                                          <p:spTgt spid="7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fill="hold" nodeType="clickEffect">
                                  <p:stCondLst>
                                    <p:cond delay="0"/>
                                  </p:stCondLst>
                                  <p:childTnLst>
                                    <p:set>
                                      <p:cBhvr>
                                        <p:cTn id="61" dur="1" fill="hold">
                                          <p:stCondLst>
                                            <p:cond delay="0"/>
                                          </p:stCondLst>
                                        </p:cTn>
                                        <p:tgtEl>
                                          <p:spTgt spid="731"/>
                                        </p:tgtEl>
                                        <p:attrNameLst>
                                          <p:attrName>style.visibility</p:attrName>
                                        </p:attrNameLst>
                                      </p:cBhvr>
                                      <p:to>
                                        <p:strVal val="visible"/>
                                      </p:to>
                                    </p:set>
                                    <p:animEffect transition="in" filter="fade">
                                      <p:cBhvr additive="repl">
                                        <p:cTn id="62" dur="500"/>
                                        <p:tgtEl>
                                          <p:spTgt spid="73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fill="hold" nodeType="clickEffect">
                                  <p:stCondLst>
                                    <p:cond delay="0"/>
                                  </p:stCondLst>
                                  <p:childTnLst>
                                    <p:set>
                                      <p:cBhvr>
                                        <p:cTn id="66" dur="1" fill="hold">
                                          <p:stCondLst>
                                            <p:cond delay="0"/>
                                          </p:stCondLst>
                                        </p:cTn>
                                        <p:tgtEl>
                                          <p:spTgt spid="732"/>
                                        </p:tgtEl>
                                        <p:attrNameLst>
                                          <p:attrName>style.visibility</p:attrName>
                                        </p:attrNameLst>
                                      </p:cBhvr>
                                      <p:to>
                                        <p:strVal val="visible"/>
                                      </p:to>
                                    </p:set>
                                    <p:animEffect transition="in" filter="fade">
                                      <p:cBhvr additive="repl">
                                        <p:cTn id="67" dur="500"/>
                                        <p:tgtEl>
                                          <p:spTgt spid="73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fill="hold" nodeType="clickEffect">
                                  <p:stCondLst>
                                    <p:cond delay="0"/>
                                  </p:stCondLst>
                                  <p:childTnLst>
                                    <p:set>
                                      <p:cBhvr>
                                        <p:cTn id="71" dur="1" fill="hold">
                                          <p:stCondLst>
                                            <p:cond delay="0"/>
                                          </p:stCondLst>
                                        </p:cTn>
                                        <p:tgtEl>
                                          <p:spTgt spid="733"/>
                                        </p:tgtEl>
                                        <p:attrNameLst>
                                          <p:attrName>style.visibility</p:attrName>
                                        </p:attrNameLst>
                                      </p:cBhvr>
                                      <p:to>
                                        <p:strVal val="visible"/>
                                      </p:to>
                                    </p:set>
                                    <p:animEffect transition="in" filter="fade">
                                      <p:cBhvr additive="repl">
                                        <p:cTn id="72" dur="500"/>
                                        <p:tgtEl>
                                          <p:spTgt spid="7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fill="hold" nodeType="clickEffect">
                                  <p:stCondLst>
                                    <p:cond delay="0"/>
                                  </p:stCondLst>
                                  <p:childTnLst>
                                    <p:set>
                                      <p:cBhvr>
                                        <p:cTn id="76" dur="1" fill="hold">
                                          <p:stCondLst>
                                            <p:cond delay="0"/>
                                          </p:stCondLst>
                                        </p:cTn>
                                        <p:tgtEl>
                                          <p:spTgt spid="734"/>
                                        </p:tgtEl>
                                        <p:attrNameLst>
                                          <p:attrName>style.visibility</p:attrName>
                                        </p:attrNameLst>
                                      </p:cBhvr>
                                      <p:to>
                                        <p:strVal val="visible"/>
                                      </p:to>
                                    </p:set>
                                    <p:animEffect transition="in" filter="fade">
                                      <p:cBhvr additive="repl">
                                        <p:cTn id="77" dur="500"/>
                                        <p:tgtEl>
                                          <p:spTgt spid="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Colour Sensor – Working principle</a:t>
            </a:r>
            <a:endParaRPr lang="en-US" sz="3400" b="0" strike="noStrike" spc="-1" dirty="0">
              <a:solidFill>
                <a:srgbClr val="212121"/>
              </a:solidFill>
              <a:latin typeface="Roboto Condensed"/>
            </a:endParaRPr>
          </a:p>
        </p:txBody>
      </p:sp>
      <p:sp>
        <p:nvSpPr>
          <p:cNvPr id="736" name="TextShape 2"/>
          <p:cNvSpPr txBox="1"/>
          <p:nvPr/>
        </p:nvSpPr>
        <p:spPr>
          <a:xfrm>
            <a:off x="131040" y="863280"/>
            <a:ext cx="1192932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sensor works by imparting a bright light on an object and recording the reflected colour by the object.</a:t>
            </a:r>
            <a:endParaRPr lang="en-US" sz="2400" b="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selected photodiode for colour of red, green and blue converts the amount of light to current.</a:t>
            </a:r>
            <a:endParaRPr lang="en-US" sz="2400" b="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 </a:t>
            </a:r>
            <a:r>
              <a:rPr lang="en-IN" sz="2400" b="0" strike="noStrike" spc="-1" dirty="0" smtClean="0">
                <a:solidFill>
                  <a:srgbClr val="212121"/>
                </a:solidFill>
                <a:latin typeface="Roboto Condensed"/>
              </a:rPr>
              <a:t>These RGB values are further processed to identify the exact colour combination</a:t>
            </a:r>
            <a:endParaRPr lang="en-US" sz="2400" b="0" strike="noStrike" spc="-1" dirty="0">
              <a:solidFill>
                <a:srgbClr val="212121"/>
              </a:solidFill>
              <a:latin typeface="Roboto Condensed"/>
            </a:endParaRPr>
          </a:p>
        </p:txBody>
      </p:sp>
      <p:sp>
        <p:nvSpPr>
          <p:cNvPr id="737" name="CustomShape 3"/>
          <p:cNvSpPr/>
          <p:nvPr/>
        </p:nvSpPr>
        <p:spPr>
          <a:xfrm>
            <a:off x="3447000" y="4050360"/>
            <a:ext cx="927000" cy="118800"/>
          </a:xfrm>
          <a:prstGeom prst="rightArrow">
            <a:avLst>
              <a:gd name="adj1" fmla="val 50000"/>
              <a:gd name="adj2" fmla="val 50000"/>
            </a:avLst>
          </a:prstGeom>
          <a:solidFill>
            <a:schemeClr val="accent6"/>
          </a:solidFill>
          <a:ln/>
        </p:spPr>
        <p:style>
          <a:lnRef idx="2">
            <a:schemeClr val="accent1">
              <a:shade val="50000"/>
            </a:schemeClr>
          </a:lnRef>
          <a:fillRef idx="1">
            <a:schemeClr val="accent1"/>
          </a:fillRef>
          <a:effectRef idx="0">
            <a:schemeClr val="accent1"/>
          </a:effectRef>
          <a:fontRef idx="minor"/>
        </p:style>
      </p:sp>
      <p:sp>
        <p:nvSpPr>
          <p:cNvPr id="738" name="CustomShape 4"/>
          <p:cNvSpPr/>
          <p:nvPr/>
        </p:nvSpPr>
        <p:spPr>
          <a:xfrm>
            <a:off x="7314480" y="4050360"/>
            <a:ext cx="927000" cy="118800"/>
          </a:xfrm>
          <a:prstGeom prst="rightArrow">
            <a:avLst>
              <a:gd name="adj1" fmla="val 50000"/>
              <a:gd name="adj2" fmla="val 50000"/>
            </a:avLst>
          </a:prstGeom>
          <a:solidFill>
            <a:schemeClr val="accent6"/>
          </a:solidFill>
          <a:ln/>
        </p:spPr>
        <p:style>
          <a:lnRef idx="2">
            <a:schemeClr val="accent1">
              <a:shade val="50000"/>
            </a:schemeClr>
          </a:lnRef>
          <a:fillRef idx="1">
            <a:schemeClr val="accent1"/>
          </a:fillRef>
          <a:effectRef idx="0">
            <a:schemeClr val="accent1"/>
          </a:effectRef>
          <a:fontRef idx="minor"/>
        </p:style>
      </p:sp>
      <p:sp>
        <p:nvSpPr>
          <p:cNvPr id="739" name="CustomShape 5"/>
          <p:cNvSpPr/>
          <p:nvPr/>
        </p:nvSpPr>
        <p:spPr>
          <a:xfrm>
            <a:off x="948960" y="5065920"/>
            <a:ext cx="24411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dirty="0">
                <a:solidFill>
                  <a:srgbClr val="212121"/>
                </a:solidFill>
                <a:latin typeface="Roboto Condensed"/>
              </a:rPr>
              <a:t>Input to photodiode</a:t>
            </a:r>
            <a:endParaRPr lang="en-IN" sz="1800" b="0" strike="noStrike" spc="-1" dirty="0">
              <a:latin typeface="Arial"/>
            </a:endParaRPr>
          </a:p>
          <a:p>
            <a:pPr algn="ctr">
              <a:lnSpc>
                <a:spcPct val="100000"/>
              </a:lnSpc>
            </a:pPr>
            <a:r>
              <a:rPr lang="en-US" sz="1800" b="0" strike="noStrike" spc="-1" dirty="0">
                <a:solidFill>
                  <a:srgbClr val="212121"/>
                </a:solidFill>
                <a:latin typeface="Roboto Condensed"/>
              </a:rPr>
              <a:t>of colour sensor</a:t>
            </a:r>
            <a:endParaRPr lang="en-IN" sz="1800" b="0" strike="noStrike" spc="-1" dirty="0">
              <a:latin typeface="Arial"/>
            </a:endParaRPr>
          </a:p>
        </p:txBody>
      </p:sp>
      <p:sp>
        <p:nvSpPr>
          <p:cNvPr id="740" name="CustomShape 6"/>
          <p:cNvSpPr/>
          <p:nvPr/>
        </p:nvSpPr>
        <p:spPr>
          <a:xfrm>
            <a:off x="4275360" y="5065920"/>
            <a:ext cx="3137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212121"/>
                </a:solidFill>
                <a:latin typeface="Roboto Condensed"/>
              </a:rPr>
              <a:t>Output RGB colour values</a:t>
            </a:r>
            <a:endParaRPr lang="en-IN" sz="1800" b="0" strike="noStrike" spc="-1" dirty="0">
              <a:latin typeface="Arial"/>
            </a:endParaRPr>
          </a:p>
        </p:txBody>
      </p:sp>
      <p:sp>
        <p:nvSpPr>
          <p:cNvPr id="741" name="CustomShape 7"/>
          <p:cNvSpPr/>
          <p:nvPr/>
        </p:nvSpPr>
        <p:spPr>
          <a:xfrm>
            <a:off x="8586720" y="5065920"/>
            <a:ext cx="25282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dirty="0">
                <a:solidFill>
                  <a:srgbClr val="212121"/>
                </a:solidFill>
                <a:latin typeface="Roboto Condensed"/>
              </a:rPr>
              <a:t>Calculation of actual</a:t>
            </a:r>
            <a:endParaRPr lang="en-IN" sz="1800" b="0" strike="noStrike" spc="-1" dirty="0">
              <a:latin typeface="Arial"/>
            </a:endParaRPr>
          </a:p>
          <a:p>
            <a:pPr algn="ctr">
              <a:lnSpc>
                <a:spcPct val="100000"/>
              </a:lnSpc>
            </a:pPr>
            <a:r>
              <a:rPr lang="en-US" sz="1800" b="0" strike="noStrike" spc="-1" dirty="0">
                <a:solidFill>
                  <a:srgbClr val="212121"/>
                </a:solidFill>
                <a:latin typeface="Roboto Condensed"/>
              </a:rPr>
              <a:t>colour of object</a:t>
            </a:r>
            <a:endParaRPr lang="en-IN" sz="1800" b="0" strike="noStrike" spc="-1" dirty="0">
              <a:latin typeface="Arial"/>
            </a:endParaRPr>
          </a:p>
        </p:txBody>
      </p:sp>
      <p:pic>
        <p:nvPicPr>
          <p:cNvPr id="742" name="Picture 12" descr="Thing files for TCS230 / TCS3200 Color Sensor / Detector Module Mount by  KidSwidden - Thingiverse"/>
          <p:cNvPicPr/>
          <p:nvPr/>
        </p:nvPicPr>
        <p:blipFill>
          <a:blip r:embed="rId2"/>
          <a:srcRect l="15238" t="17168" r="14047" b="12724"/>
          <a:stretch/>
        </p:blipFill>
        <p:spPr>
          <a:xfrm>
            <a:off x="1249560" y="3424320"/>
            <a:ext cx="1840320" cy="1371240"/>
          </a:xfrm>
          <a:prstGeom prst="rect">
            <a:avLst/>
          </a:prstGeom>
          <a:ln>
            <a:noFill/>
          </a:ln>
        </p:spPr>
      </p:pic>
      <p:pic>
        <p:nvPicPr>
          <p:cNvPr id="743" name="Picture 2" descr="RGB (Red Green Blue) Definition"/>
          <p:cNvPicPr/>
          <p:nvPr/>
        </p:nvPicPr>
        <p:blipFill>
          <a:blip r:embed="rId3"/>
          <a:srcRect l="2821" t="15669" r="50158" b="8580"/>
          <a:stretch/>
        </p:blipFill>
        <p:spPr>
          <a:xfrm>
            <a:off x="5135040" y="3364560"/>
            <a:ext cx="1418400" cy="1371240"/>
          </a:xfrm>
          <a:prstGeom prst="rect">
            <a:avLst/>
          </a:prstGeom>
          <a:ln>
            <a:noFill/>
          </a:ln>
        </p:spPr>
      </p:pic>
      <p:grpSp>
        <p:nvGrpSpPr>
          <p:cNvPr id="744" name="Group 8"/>
          <p:cNvGrpSpPr/>
          <p:nvPr/>
        </p:nvGrpSpPr>
        <p:grpSpPr>
          <a:xfrm>
            <a:off x="8593920" y="3252600"/>
            <a:ext cx="2514240" cy="1663920"/>
            <a:chOff x="8593920" y="3252600"/>
            <a:chExt cx="2514240" cy="1663920"/>
          </a:xfrm>
        </p:grpSpPr>
        <p:sp>
          <p:nvSpPr>
            <p:cNvPr id="745" name="CustomShape 9"/>
            <p:cNvSpPr/>
            <p:nvPr/>
          </p:nvSpPr>
          <p:spPr>
            <a:xfrm>
              <a:off x="8593920" y="3252600"/>
              <a:ext cx="2514240" cy="182520"/>
            </a:xfrm>
            <a:prstGeom prst="rect">
              <a:avLst/>
            </a:prstGeom>
            <a:solidFill>
              <a:srgbClr val="FF0000"/>
            </a:solidFill>
            <a:ln/>
          </p:spPr>
          <p:style>
            <a:lnRef idx="2">
              <a:schemeClr val="accent1">
                <a:shade val="50000"/>
              </a:schemeClr>
            </a:lnRef>
            <a:fillRef idx="1">
              <a:schemeClr val="accent1"/>
            </a:fillRef>
            <a:effectRef idx="0">
              <a:schemeClr val="accent1"/>
            </a:effectRef>
            <a:fontRef idx="minor"/>
          </p:style>
        </p:sp>
        <p:sp>
          <p:nvSpPr>
            <p:cNvPr id="746" name="CustomShape 10"/>
            <p:cNvSpPr/>
            <p:nvPr/>
          </p:nvSpPr>
          <p:spPr>
            <a:xfrm>
              <a:off x="8593920" y="3499560"/>
              <a:ext cx="2514240" cy="182520"/>
            </a:xfrm>
            <a:prstGeom prst="rect">
              <a:avLst/>
            </a:prstGeom>
            <a:solidFill>
              <a:srgbClr val="00B050"/>
            </a:solidFill>
            <a:ln/>
          </p:spPr>
          <p:style>
            <a:lnRef idx="2">
              <a:schemeClr val="accent1">
                <a:shade val="50000"/>
              </a:schemeClr>
            </a:lnRef>
            <a:fillRef idx="1">
              <a:schemeClr val="accent1"/>
            </a:fillRef>
            <a:effectRef idx="0">
              <a:schemeClr val="accent1"/>
            </a:effectRef>
            <a:fontRef idx="minor"/>
          </p:style>
        </p:sp>
        <p:sp>
          <p:nvSpPr>
            <p:cNvPr id="747" name="CustomShape 11"/>
            <p:cNvSpPr/>
            <p:nvPr/>
          </p:nvSpPr>
          <p:spPr>
            <a:xfrm>
              <a:off x="8593920" y="3746520"/>
              <a:ext cx="2514240" cy="182520"/>
            </a:xfrm>
            <a:prstGeom prst="rect">
              <a:avLst/>
            </a:prstGeom>
            <a:solidFill>
              <a:srgbClr val="0070C0"/>
            </a:solidFill>
            <a:ln/>
          </p:spPr>
          <p:style>
            <a:lnRef idx="2">
              <a:schemeClr val="accent1">
                <a:shade val="50000"/>
              </a:schemeClr>
            </a:lnRef>
            <a:fillRef idx="1">
              <a:schemeClr val="accent1"/>
            </a:fillRef>
            <a:effectRef idx="0">
              <a:schemeClr val="accent1"/>
            </a:effectRef>
            <a:fontRef idx="minor"/>
          </p:style>
        </p:sp>
        <p:sp>
          <p:nvSpPr>
            <p:cNvPr id="748" name="CustomShape 12"/>
            <p:cNvSpPr/>
            <p:nvPr/>
          </p:nvSpPr>
          <p:spPr>
            <a:xfrm>
              <a:off x="8593920" y="3993480"/>
              <a:ext cx="2514240" cy="182520"/>
            </a:xfrm>
            <a:prstGeom prst="rect">
              <a:avLst/>
            </a:prstGeom>
            <a:solidFill>
              <a:srgbClr val="FF00FF"/>
            </a:solidFill>
            <a:ln/>
          </p:spPr>
          <p:style>
            <a:lnRef idx="2">
              <a:schemeClr val="accent1">
                <a:shade val="50000"/>
              </a:schemeClr>
            </a:lnRef>
            <a:fillRef idx="1">
              <a:schemeClr val="accent1"/>
            </a:fillRef>
            <a:effectRef idx="0">
              <a:schemeClr val="accent1"/>
            </a:effectRef>
            <a:fontRef idx="minor"/>
          </p:style>
        </p:sp>
        <p:sp>
          <p:nvSpPr>
            <p:cNvPr id="749" name="CustomShape 13"/>
            <p:cNvSpPr/>
            <p:nvPr/>
          </p:nvSpPr>
          <p:spPr>
            <a:xfrm>
              <a:off x="8593920" y="4240080"/>
              <a:ext cx="2514240" cy="182520"/>
            </a:xfrm>
            <a:prstGeom prst="rect">
              <a:avLst/>
            </a:prstGeom>
            <a:solidFill>
              <a:srgbClr val="FFFF00"/>
            </a:solidFill>
            <a:ln/>
          </p:spPr>
          <p:style>
            <a:lnRef idx="2">
              <a:schemeClr val="accent1">
                <a:shade val="50000"/>
              </a:schemeClr>
            </a:lnRef>
            <a:fillRef idx="1">
              <a:schemeClr val="accent1"/>
            </a:fillRef>
            <a:effectRef idx="0">
              <a:schemeClr val="accent1"/>
            </a:effectRef>
            <a:fontRef idx="minor"/>
          </p:style>
        </p:sp>
        <p:sp>
          <p:nvSpPr>
            <p:cNvPr id="750" name="CustomShape 14"/>
            <p:cNvSpPr/>
            <p:nvPr/>
          </p:nvSpPr>
          <p:spPr>
            <a:xfrm>
              <a:off x="8593920" y="4487040"/>
              <a:ext cx="2514240" cy="182520"/>
            </a:xfrm>
            <a:prstGeom prst="rect">
              <a:avLst/>
            </a:prstGeom>
            <a:solidFill>
              <a:srgbClr val="00FFFF"/>
            </a:solidFill>
            <a:ln/>
          </p:spPr>
          <p:style>
            <a:lnRef idx="2">
              <a:schemeClr val="accent1">
                <a:shade val="50000"/>
              </a:schemeClr>
            </a:lnRef>
            <a:fillRef idx="1">
              <a:schemeClr val="accent1"/>
            </a:fillRef>
            <a:effectRef idx="0">
              <a:schemeClr val="accent1"/>
            </a:effectRef>
            <a:fontRef idx="minor"/>
          </p:style>
        </p:sp>
        <p:sp>
          <p:nvSpPr>
            <p:cNvPr id="751" name="CustomShape 15"/>
            <p:cNvSpPr/>
            <p:nvPr/>
          </p:nvSpPr>
          <p:spPr>
            <a:xfrm>
              <a:off x="8593920" y="4734000"/>
              <a:ext cx="2514240" cy="182520"/>
            </a:xfrm>
            <a:prstGeom prst="rect">
              <a:avLst/>
            </a:prstGeom>
            <a:solidFill>
              <a:schemeClr val="bg1"/>
            </a:solidFill>
            <a:ln/>
          </p:spPr>
          <p:style>
            <a:lnRef idx="2">
              <a:schemeClr val="accent1">
                <a:shade val="50000"/>
              </a:schemeClr>
            </a:lnRef>
            <a:fillRef idx="1">
              <a:schemeClr val="accent1"/>
            </a:fillRef>
            <a:effectRef idx="0">
              <a:schemeClr val="accent1"/>
            </a:effectRef>
            <a:fontRef idx="minor"/>
          </p:style>
        </p:sp>
      </p:grpSp>
    </p:spTree>
    <p:extLst>
      <p:ext uri="{BB962C8B-B14F-4D97-AF65-F5344CB8AC3E}">
        <p14:creationId xmlns:p14="http://schemas.microsoft.com/office/powerpoint/2010/main" val="33278473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36">
                                            <p:txEl>
                                              <p:pRg st="0" end="0"/>
                                            </p:txEl>
                                          </p:spTgt>
                                        </p:tgtEl>
                                        <p:attrNameLst>
                                          <p:attrName>style.visibility</p:attrName>
                                        </p:attrNameLst>
                                      </p:cBhvr>
                                      <p:to>
                                        <p:strVal val="visible"/>
                                      </p:to>
                                    </p:set>
                                    <p:animEffect transition="in" filter="fade">
                                      <p:cBhvr additive="repl">
                                        <p:cTn id="7" dur="500"/>
                                        <p:tgtEl>
                                          <p:spTgt spid="7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36">
                                            <p:txEl>
                                              <p:pRg st="1" end="1"/>
                                            </p:txEl>
                                          </p:spTgt>
                                        </p:tgtEl>
                                        <p:attrNameLst>
                                          <p:attrName>style.visibility</p:attrName>
                                        </p:attrNameLst>
                                      </p:cBhvr>
                                      <p:to>
                                        <p:strVal val="visible"/>
                                      </p:to>
                                    </p:set>
                                    <p:animEffect transition="in" filter="fade">
                                      <p:cBhvr additive="repl">
                                        <p:cTn id="12" dur="500"/>
                                        <p:tgtEl>
                                          <p:spTgt spid="7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742"/>
                                        </p:tgtEl>
                                        <p:attrNameLst>
                                          <p:attrName>style.visibility</p:attrName>
                                        </p:attrNameLst>
                                      </p:cBhvr>
                                      <p:to>
                                        <p:strVal val="visible"/>
                                      </p:to>
                                    </p:set>
                                    <p:animEffect transition="in" filter="fade">
                                      <p:cBhvr additive="repl">
                                        <p:cTn id="17" dur="500"/>
                                        <p:tgtEl>
                                          <p:spTgt spid="742"/>
                                        </p:tgtEl>
                                      </p:cBhvr>
                                    </p:animEffect>
                                  </p:childTnLst>
                                </p:cTn>
                              </p:par>
                              <p:par>
                                <p:cTn id="18" presetID="10" presetClass="entr" fill="hold" nodeType="withEffect">
                                  <p:stCondLst>
                                    <p:cond delay="0"/>
                                  </p:stCondLst>
                                  <p:childTnLst>
                                    <p:set>
                                      <p:cBhvr>
                                        <p:cTn id="19" dur="1" fill="hold">
                                          <p:stCondLst>
                                            <p:cond delay="0"/>
                                          </p:stCondLst>
                                        </p:cTn>
                                        <p:tgtEl>
                                          <p:spTgt spid="739"/>
                                        </p:tgtEl>
                                        <p:attrNameLst>
                                          <p:attrName>style.visibility</p:attrName>
                                        </p:attrNameLst>
                                      </p:cBhvr>
                                      <p:to>
                                        <p:strVal val="visible"/>
                                      </p:to>
                                    </p:set>
                                    <p:animEffect transition="in" filter="fade">
                                      <p:cBhvr additive="repl">
                                        <p:cTn id="20" dur="500"/>
                                        <p:tgtEl>
                                          <p:spTgt spid="7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737"/>
                                        </p:tgtEl>
                                        <p:attrNameLst>
                                          <p:attrName>style.visibility</p:attrName>
                                        </p:attrNameLst>
                                      </p:cBhvr>
                                      <p:to>
                                        <p:strVal val="visible"/>
                                      </p:to>
                                    </p:set>
                                    <p:animEffect transition="in" filter="fade">
                                      <p:cBhvr additive="repl">
                                        <p:cTn id="25" dur="500"/>
                                        <p:tgtEl>
                                          <p:spTgt spid="737"/>
                                        </p:tgtEl>
                                      </p:cBhvr>
                                    </p:animEffect>
                                  </p:childTnLst>
                                </p:cTn>
                              </p:par>
                              <p:par>
                                <p:cTn id="26" presetID="10" presetClass="entr" fill="hold" nodeType="withEffect">
                                  <p:stCondLst>
                                    <p:cond delay="0"/>
                                  </p:stCondLst>
                                  <p:childTnLst>
                                    <p:set>
                                      <p:cBhvr>
                                        <p:cTn id="27" dur="1" fill="hold">
                                          <p:stCondLst>
                                            <p:cond delay="0"/>
                                          </p:stCondLst>
                                        </p:cTn>
                                        <p:tgtEl>
                                          <p:spTgt spid="740"/>
                                        </p:tgtEl>
                                        <p:attrNameLst>
                                          <p:attrName>style.visibility</p:attrName>
                                        </p:attrNameLst>
                                      </p:cBhvr>
                                      <p:to>
                                        <p:strVal val="visible"/>
                                      </p:to>
                                    </p:set>
                                    <p:animEffect transition="in" filter="fade">
                                      <p:cBhvr additive="repl">
                                        <p:cTn id="28" dur="500"/>
                                        <p:tgtEl>
                                          <p:spTgt spid="740"/>
                                        </p:tgtEl>
                                      </p:cBhvr>
                                    </p:animEffect>
                                  </p:childTnLst>
                                </p:cTn>
                              </p:par>
                              <p:par>
                                <p:cTn id="29" presetID="10" presetClass="entr" fill="hold" nodeType="withEffect">
                                  <p:stCondLst>
                                    <p:cond delay="0"/>
                                  </p:stCondLst>
                                  <p:childTnLst>
                                    <p:set>
                                      <p:cBhvr>
                                        <p:cTn id="30" dur="1" fill="hold">
                                          <p:stCondLst>
                                            <p:cond delay="0"/>
                                          </p:stCondLst>
                                        </p:cTn>
                                        <p:tgtEl>
                                          <p:spTgt spid="743"/>
                                        </p:tgtEl>
                                        <p:attrNameLst>
                                          <p:attrName>style.visibility</p:attrName>
                                        </p:attrNameLst>
                                      </p:cBhvr>
                                      <p:to>
                                        <p:strVal val="visible"/>
                                      </p:to>
                                    </p:set>
                                    <p:animEffect transition="in" filter="fade">
                                      <p:cBhvr additive="repl">
                                        <p:cTn id="31" dur="500"/>
                                        <p:tgtEl>
                                          <p:spTgt spid="7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736">
                                            <p:txEl>
                                              <p:pRg st="2" end="2"/>
                                            </p:txEl>
                                          </p:spTgt>
                                        </p:tgtEl>
                                        <p:attrNameLst>
                                          <p:attrName>style.visibility</p:attrName>
                                        </p:attrNameLst>
                                      </p:cBhvr>
                                      <p:to>
                                        <p:strVal val="visible"/>
                                      </p:to>
                                    </p:set>
                                    <p:animEffect transition="in" filter="fade">
                                      <p:cBhvr additive="repl">
                                        <p:cTn id="36" dur="500"/>
                                        <p:tgtEl>
                                          <p:spTgt spid="736">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nodeType="clickEffect">
                                  <p:stCondLst>
                                    <p:cond delay="0"/>
                                  </p:stCondLst>
                                  <p:childTnLst>
                                    <p:set>
                                      <p:cBhvr>
                                        <p:cTn id="40" dur="1" fill="hold">
                                          <p:stCondLst>
                                            <p:cond delay="0"/>
                                          </p:stCondLst>
                                        </p:cTn>
                                        <p:tgtEl>
                                          <p:spTgt spid="738"/>
                                        </p:tgtEl>
                                        <p:attrNameLst>
                                          <p:attrName>style.visibility</p:attrName>
                                        </p:attrNameLst>
                                      </p:cBhvr>
                                      <p:to>
                                        <p:strVal val="visible"/>
                                      </p:to>
                                    </p:set>
                                    <p:animEffect transition="in" filter="fade">
                                      <p:cBhvr additive="repl">
                                        <p:cTn id="41" dur="500"/>
                                        <p:tgtEl>
                                          <p:spTgt spid="738"/>
                                        </p:tgtEl>
                                      </p:cBhvr>
                                    </p:animEffect>
                                  </p:childTnLst>
                                </p:cTn>
                              </p:par>
                              <p:par>
                                <p:cTn id="42" presetID="10" presetClass="entr" fill="hold" nodeType="withEffect">
                                  <p:stCondLst>
                                    <p:cond delay="0"/>
                                  </p:stCondLst>
                                  <p:childTnLst>
                                    <p:set>
                                      <p:cBhvr>
                                        <p:cTn id="43" dur="1" fill="hold">
                                          <p:stCondLst>
                                            <p:cond delay="0"/>
                                          </p:stCondLst>
                                        </p:cTn>
                                        <p:tgtEl>
                                          <p:spTgt spid="741"/>
                                        </p:tgtEl>
                                        <p:attrNameLst>
                                          <p:attrName>style.visibility</p:attrName>
                                        </p:attrNameLst>
                                      </p:cBhvr>
                                      <p:to>
                                        <p:strVal val="visible"/>
                                      </p:to>
                                    </p:set>
                                    <p:animEffect transition="in" filter="fade">
                                      <p:cBhvr additive="repl">
                                        <p:cTn id="44" dur="500"/>
                                        <p:tgtEl>
                                          <p:spTgt spid="741"/>
                                        </p:tgtEl>
                                      </p:cBhvr>
                                    </p:animEffect>
                                  </p:childTnLst>
                                </p:cTn>
                              </p:par>
                              <p:par>
                                <p:cTn id="45" presetID="10" presetClass="entr" fill="hold" nodeType="withEffect">
                                  <p:stCondLst>
                                    <p:cond delay="0"/>
                                  </p:stCondLst>
                                  <p:childTnLst>
                                    <p:set>
                                      <p:cBhvr>
                                        <p:cTn id="46" dur="1" fill="hold">
                                          <p:stCondLst>
                                            <p:cond delay="0"/>
                                          </p:stCondLst>
                                        </p:cTn>
                                        <p:tgtEl>
                                          <p:spTgt spid="744"/>
                                        </p:tgtEl>
                                        <p:attrNameLst>
                                          <p:attrName>style.visibility</p:attrName>
                                        </p:attrNameLst>
                                      </p:cBhvr>
                                      <p:to>
                                        <p:strVal val="visible"/>
                                      </p:to>
                                    </p:set>
                                    <p:animEffect transition="in" filter="fade">
                                      <p:cBhvr additive="repl">
                                        <p:cTn id="47" dur="500"/>
                                        <p:tgtEl>
                                          <p:spTgt spid="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Colour Sensor – Working Principle</a:t>
            </a:r>
            <a:endParaRPr lang="en-IN" dirty="0"/>
          </a:p>
        </p:txBody>
      </p:sp>
      <p:sp>
        <p:nvSpPr>
          <p:cNvPr id="3" name="Content Placeholder 2"/>
          <p:cNvSpPr>
            <a:spLocks noGrp="1"/>
          </p:cNvSpPr>
          <p:nvPr>
            <p:ph idx="1"/>
          </p:nvPr>
        </p:nvSpPr>
        <p:spPr/>
        <p:txBody>
          <a:bodyPr/>
          <a:lstStyle/>
          <a:p>
            <a:r>
              <a:rPr lang="en-GB" dirty="0"/>
              <a:t>When an object is irradiated with light containing RGB components, the </a:t>
            </a:r>
            <a:r>
              <a:rPr lang="en-GB" dirty="0" smtClean="0"/>
              <a:t>colour </a:t>
            </a:r>
            <a:r>
              <a:rPr lang="en-GB" dirty="0"/>
              <a:t>of the reflected light will change depending on the </a:t>
            </a:r>
            <a:r>
              <a:rPr lang="en-GB" dirty="0" smtClean="0"/>
              <a:t>colour </a:t>
            </a:r>
            <a:r>
              <a:rPr lang="en-GB" dirty="0"/>
              <a:t>of the object.</a:t>
            </a:r>
          </a:p>
          <a:p>
            <a:r>
              <a:rPr lang="en-GB" dirty="0"/>
              <a:t>For example, if the object is red, the reflected light component will be red. For a yellow object, the reflected light will be red and green, and if the object is white all three components will be reflected.</a:t>
            </a:r>
            <a:endParaRPr lang="en-IN" dirty="0"/>
          </a:p>
        </p:txBody>
      </p:sp>
      <p:pic>
        <p:nvPicPr>
          <p:cNvPr id="4" name="Picture 3"/>
          <p:cNvPicPr>
            <a:picLocks noChangeAspect="1"/>
          </p:cNvPicPr>
          <p:nvPr/>
        </p:nvPicPr>
        <p:blipFill>
          <a:blip r:embed="rId2"/>
          <a:stretch>
            <a:fillRect/>
          </a:stretch>
        </p:blipFill>
        <p:spPr>
          <a:xfrm>
            <a:off x="1435087" y="2871561"/>
            <a:ext cx="8958502" cy="2890610"/>
          </a:xfrm>
          <a:prstGeom prst="rect">
            <a:avLst/>
          </a:prstGeom>
        </p:spPr>
      </p:pic>
    </p:spTree>
    <p:extLst>
      <p:ext uri="{BB962C8B-B14F-4D97-AF65-F5344CB8AC3E}">
        <p14:creationId xmlns:p14="http://schemas.microsoft.com/office/powerpoint/2010/main" val="346186322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Colour Sensor – Interfacing with Arduino</a:t>
            </a:r>
            <a:endParaRPr lang="en-US" sz="3400" b="0" strike="noStrike" spc="-1" dirty="0">
              <a:solidFill>
                <a:srgbClr val="212121"/>
              </a:solidFill>
              <a:latin typeface="Roboto Condensed"/>
            </a:endParaRPr>
          </a:p>
        </p:txBody>
      </p:sp>
      <p:sp>
        <p:nvSpPr>
          <p:cNvPr id="753" name="TextShape 2"/>
          <p:cNvSpPr txBox="1"/>
          <p:nvPr/>
        </p:nvSpPr>
        <p:spPr>
          <a:xfrm>
            <a:off x="131040" y="863280"/>
            <a:ext cx="539676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interfacing of </a:t>
            </a:r>
            <a:r>
              <a:rPr lang="en-US" sz="2400" b="0" strike="noStrike" spc="-1" dirty="0" smtClean="0">
                <a:solidFill>
                  <a:srgbClr val="212121"/>
                </a:solidFill>
                <a:latin typeface="Roboto Condensed"/>
              </a:rPr>
              <a:t>Colour </a:t>
            </a:r>
            <a:r>
              <a:rPr lang="en-US" sz="2400" b="0" strike="noStrike" spc="-1" dirty="0">
                <a:solidFill>
                  <a:srgbClr val="212121"/>
                </a:solidFill>
                <a:latin typeface="Roboto Condensed"/>
              </a:rPr>
              <a:t>Sensor with Arduino Uno is as shown in figure.</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Here, </a:t>
            </a:r>
            <a:r>
              <a:rPr lang="en-US" sz="2400" b="0" strike="noStrike" spc="-1" dirty="0" err="1">
                <a:solidFill>
                  <a:srgbClr val="212121"/>
                </a:solidFill>
                <a:latin typeface="Roboto Condensed"/>
              </a:rPr>
              <a:t>Vcc</a:t>
            </a:r>
            <a:r>
              <a:rPr lang="en-US" sz="2400" b="0" strike="noStrike" spc="-1" dirty="0">
                <a:solidFill>
                  <a:srgbClr val="212121"/>
                </a:solidFill>
                <a:latin typeface="Roboto Condensed"/>
              </a:rPr>
              <a:t> and </a:t>
            </a:r>
            <a:r>
              <a:rPr lang="en-US" sz="2400" b="0" strike="noStrike" spc="-1" dirty="0" err="1">
                <a:solidFill>
                  <a:srgbClr val="212121"/>
                </a:solidFill>
                <a:latin typeface="Roboto Condensed"/>
              </a:rPr>
              <a:t>Gnd</a:t>
            </a:r>
            <a:r>
              <a:rPr lang="en-US" sz="2400" b="0" strike="noStrike" spc="-1" dirty="0">
                <a:solidFill>
                  <a:srgbClr val="212121"/>
                </a:solidFill>
                <a:latin typeface="Roboto Condensed"/>
              </a:rPr>
              <a:t> pins of Colour Sensor are connected to 5V and </a:t>
            </a:r>
            <a:r>
              <a:rPr lang="en-US" sz="2400" b="0" strike="noStrike" spc="-1" dirty="0" err="1">
                <a:solidFill>
                  <a:srgbClr val="212121"/>
                </a:solidFill>
                <a:latin typeface="Roboto Condensed"/>
              </a:rPr>
              <a:t>Gnd</a:t>
            </a:r>
            <a:r>
              <a:rPr lang="en-US" sz="2400" b="0" strike="noStrike" spc="-1" dirty="0">
                <a:solidFill>
                  <a:srgbClr val="212121"/>
                </a:solidFill>
                <a:latin typeface="Roboto Condensed"/>
              </a:rPr>
              <a:t> of Arduino board.</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As we need to enable the sensor OE’ is connected to GND.</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 </a:t>
            </a:r>
            <a:r>
              <a:rPr lang="en-US" sz="2400" b="0" strike="noStrike" spc="-1" dirty="0" smtClean="0">
                <a:solidFill>
                  <a:srgbClr val="212121"/>
                </a:solidFill>
                <a:latin typeface="Roboto Condensed"/>
              </a:rPr>
              <a:t>All selection pins S0, S1, S2 and S3 are connected to digital Pins of Arduino that is 9,8,11,and 12 respectively.</a:t>
            </a:r>
            <a:endParaRPr lang="en-US" sz="2400" b="0" strike="noStrike" spc="-1" dirty="0">
              <a:solidFill>
                <a:srgbClr val="212121"/>
              </a:solidFill>
              <a:latin typeface="Roboto Condensed"/>
            </a:endParaRPr>
          </a:p>
        </p:txBody>
      </p:sp>
      <p:sp>
        <p:nvSpPr>
          <p:cNvPr id="754" name="CustomShape 3"/>
          <p:cNvSpPr/>
          <p:nvPr/>
        </p:nvSpPr>
        <p:spPr>
          <a:xfrm>
            <a:off x="131040" y="4758839"/>
            <a:ext cx="11992320" cy="1389599"/>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output of </a:t>
            </a:r>
            <a:r>
              <a:rPr lang="en-US" sz="2400" b="0" strike="noStrike" spc="-1" dirty="0" smtClean="0">
                <a:solidFill>
                  <a:srgbClr val="212121"/>
                </a:solidFill>
                <a:latin typeface="Roboto Condensed"/>
              </a:rPr>
              <a:t>colour </a:t>
            </a:r>
            <a:r>
              <a:rPr lang="en-US" sz="2400" b="0" strike="noStrike" spc="-1" dirty="0">
                <a:solidFill>
                  <a:srgbClr val="212121"/>
                </a:solidFill>
                <a:latin typeface="Roboto Condensed"/>
              </a:rPr>
              <a:t>sensor are taken as a pulse count. So OUT pin is also connected to digital pin. In our case it is connected to pin 10</a:t>
            </a:r>
            <a:r>
              <a:rPr lang="en-US" sz="2400" b="0" strike="noStrike" spc="-1" dirty="0" smtClean="0">
                <a:solidFill>
                  <a:srgbClr val="212121"/>
                </a:solidFill>
                <a:latin typeface="Roboto Condensed"/>
              </a:rPr>
              <a:t>.</a:t>
            </a:r>
          </a:p>
          <a:p>
            <a:pPr marL="264960" indent="-264600" algn="just">
              <a:lnSpc>
                <a:spcPct val="90000"/>
              </a:lnSpc>
              <a:spcBef>
                <a:spcPts val="1001"/>
              </a:spcBef>
              <a:buClr>
                <a:srgbClr val="B84742"/>
              </a:buClr>
              <a:buFont typeface="Wingdings 3" charset="2"/>
              <a:buChar char=""/>
            </a:pPr>
            <a:r>
              <a:rPr lang="en-GB" sz="2800" spc="-1" dirty="0" smtClean="0">
                <a:solidFill>
                  <a:srgbClr val="C00000"/>
                </a:solidFill>
                <a:latin typeface="Arial"/>
              </a:rPr>
              <a:t>The </a:t>
            </a:r>
            <a:r>
              <a:rPr lang="en-GB" sz="2800" spc="-1" dirty="0">
                <a:solidFill>
                  <a:srgbClr val="C00000"/>
                </a:solidFill>
                <a:latin typeface="Arial"/>
              </a:rPr>
              <a:t>lower the value given  by the sensor the higher is that </a:t>
            </a:r>
            <a:r>
              <a:rPr lang="en-GB" sz="2800" spc="-1" dirty="0" smtClean="0">
                <a:solidFill>
                  <a:srgbClr val="C00000"/>
                </a:solidFill>
                <a:latin typeface="Arial"/>
              </a:rPr>
              <a:t>colour.</a:t>
            </a:r>
            <a:endParaRPr lang="en-IN" sz="2800" strike="noStrike" spc="-1" dirty="0">
              <a:solidFill>
                <a:srgbClr val="C00000"/>
              </a:solidFill>
              <a:latin typeface="Arial"/>
            </a:endParaRPr>
          </a:p>
          <a:p>
            <a:pPr algn="just">
              <a:lnSpc>
                <a:spcPct val="90000"/>
              </a:lnSpc>
              <a:spcBef>
                <a:spcPts val="1001"/>
              </a:spcBef>
            </a:pPr>
            <a:endParaRPr lang="en-IN" sz="2400" b="0" strike="noStrike" spc="-1" dirty="0">
              <a:latin typeface="Arial"/>
            </a:endParaRPr>
          </a:p>
          <a:p>
            <a:pPr algn="just">
              <a:lnSpc>
                <a:spcPct val="90000"/>
              </a:lnSpc>
              <a:spcBef>
                <a:spcPts val="1001"/>
              </a:spcBef>
            </a:pPr>
            <a:endParaRPr lang="en-IN" sz="2400" b="0" strike="noStrike" spc="-1" dirty="0">
              <a:latin typeface="Arial"/>
            </a:endParaRPr>
          </a:p>
        </p:txBody>
      </p:sp>
      <p:pic>
        <p:nvPicPr>
          <p:cNvPr id="755" name="Picture 37"/>
          <p:cNvPicPr/>
          <p:nvPr/>
        </p:nvPicPr>
        <p:blipFill>
          <a:blip r:embed="rId2"/>
          <a:stretch/>
        </p:blipFill>
        <p:spPr>
          <a:xfrm>
            <a:off x="5590080" y="1257840"/>
            <a:ext cx="4322880" cy="3011400"/>
          </a:xfrm>
          <a:prstGeom prst="rect">
            <a:avLst/>
          </a:prstGeom>
          <a:ln>
            <a:noFill/>
          </a:ln>
        </p:spPr>
      </p:pic>
      <p:pic>
        <p:nvPicPr>
          <p:cNvPr id="756" name="Picture 12" descr="Thing files for TCS230 / TCS3200 Color Sensor / Detector Module Mount by  KidSwidden - Thingiverse"/>
          <p:cNvPicPr/>
          <p:nvPr/>
        </p:nvPicPr>
        <p:blipFill>
          <a:blip r:embed="rId3"/>
          <a:srcRect l="15238" t="17168" r="14047" b="12724"/>
          <a:stretch/>
        </p:blipFill>
        <p:spPr>
          <a:xfrm rot="16200000">
            <a:off x="10623600" y="2000520"/>
            <a:ext cx="1410840" cy="1051200"/>
          </a:xfrm>
          <a:prstGeom prst="rect">
            <a:avLst/>
          </a:prstGeom>
          <a:ln>
            <a:noFill/>
          </a:ln>
        </p:spPr>
      </p:pic>
      <p:grpSp>
        <p:nvGrpSpPr>
          <p:cNvPr id="757" name="Group 4"/>
          <p:cNvGrpSpPr/>
          <p:nvPr/>
        </p:nvGrpSpPr>
        <p:grpSpPr>
          <a:xfrm>
            <a:off x="8236440" y="3061800"/>
            <a:ext cx="3238200" cy="1450080"/>
            <a:chOff x="8236440" y="3061800"/>
            <a:chExt cx="3238200" cy="1450080"/>
          </a:xfrm>
        </p:grpSpPr>
        <p:sp>
          <p:nvSpPr>
            <p:cNvPr id="758" name="Line 5"/>
            <p:cNvSpPr/>
            <p:nvPr/>
          </p:nvSpPr>
          <p:spPr>
            <a:xfrm>
              <a:off x="8244360" y="4007160"/>
              <a:ext cx="0" cy="504720"/>
            </a:xfrm>
            <a:prstGeom prst="line">
              <a:avLst/>
            </a:prstGeom>
            <a:ln w="22320">
              <a:solidFill>
                <a:srgbClr val="202020"/>
              </a:solidFill>
            </a:ln>
          </p:spPr>
          <p:style>
            <a:lnRef idx="1">
              <a:schemeClr val="accent1"/>
            </a:lnRef>
            <a:fillRef idx="0">
              <a:schemeClr val="accent1"/>
            </a:fillRef>
            <a:effectRef idx="0">
              <a:schemeClr val="accent1"/>
            </a:effectRef>
            <a:fontRef idx="minor"/>
          </p:style>
        </p:sp>
        <p:sp>
          <p:nvSpPr>
            <p:cNvPr id="759" name="Line 6"/>
            <p:cNvSpPr/>
            <p:nvPr/>
          </p:nvSpPr>
          <p:spPr>
            <a:xfrm>
              <a:off x="8236440" y="4502520"/>
              <a:ext cx="3238200" cy="0"/>
            </a:xfrm>
            <a:prstGeom prst="line">
              <a:avLst/>
            </a:prstGeom>
            <a:ln w="22320">
              <a:solidFill>
                <a:srgbClr val="202020"/>
              </a:solidFill>
            </a:ln>
          </p:spPr>
          <p:style>
            <a:lnRef idx="1">
              <a:schemeClr val="accent1"/>
            </a:lnRef>
            <a:fillRef idx="0">
              <a:schemeClr val="accent1"/>
            </a:fillRef>
            <a:effectRef idx="0">
              <a:schemeClr val="accent1"/>
            </a:effectRef>
            <a:fontRef idx="minor"/>
          </p:style>
        </p:sp>
        <p:sp>
          <p:nvSpPr>
            <p:cNvPr id="760" name="Line 7"/>
            <p:cNvSpPr/>
            <p:nvPr/>
          </p:nvSpPr>
          <p:spPr>
            <a:xfrm>
              <a:off x="11474640" y="3061800"/>
              <a:ext cx="0" cy="1443240"/>
            </a:xfrm>
            <a:prstGeom prst="line">
              <a:avLst/>
            </a:prstGeom>
            <a:ln w="22320">
              <a:solidFill>
                <a:srgbClr val="202020"/>
              </a:solidFill>
            </a:ln>
          </p:spPr>
          <p:style>
            <a:lnRef idx="1">
              <a:schemeClr val="accent1"/>
            </a:lnRef>
            <a:fillRef idx="0">
              <a:schemeClr val="accent1"/>
            </a:fillRef>
            <a:effectRef idx="0">
              <a:schemeClr val="accent1"/>
            </a:effectRef>
            <a:fontRef idx="minor"/>
          </p:style>
        </p:sp>
      </p:grpSp>
      <p:grpSp>
        <p:nvGrpSpPr>
          <p:cNvPr id="761" name="Group 8"/>
          <p:cNvGrpSpPr/>
          <p:nvPr/>
        </p:nvGrpSpPr>
        <p:grpSpPr>
          <a:xfrm>
            <a:off x="8380440" y="3071160"/>
            <a:ext cx="2983680" cy="1333080"/>
            <a:chOff x="8380440" y="3071160"/>
            <a:chExt cx="2983680" cy="1333080"/>
          </a:xfrm>
        </p:grpSpPr>
        <p:sp>
          <p:nvSpPr>
            <p:cNvPr id="762" name="Line 9"/>
            <p:cNvSpPr/>
            <p:nvPr/>
          </p:nvSpPr>
          <p:spPr>
            <a:xfrm flipH="1">
              <a:off x="8380440" y="4015800"/>
              <a:ext cx="10440" cy="388440"/>
            </a:xfrm>
            <a:prstGeom prst="line">
              <a:avLst/>
            </a:prstGeom>
            <a:ln w="22320">
              <a:solidFill>
                <a:srgbClr val="202020"/>
              </a:solidFill>
            </a:ln>
          </p:spPr>
          <p:style>
            <a:lnRef idx="1">
              <a:schemeClr val="accent1"/>
            </a:lnRef>
            <a:fillRef idx="0">
              <a:schemeClr val="accent1"/>
            </a:fillRef>
            <a:effectRef idx="0">
              <a:schemeClr val="accent1"/>
            </a:effectRef>
            <a:fontRef idx="minor"/>
          </p:style>
        </p:sp>
        <p:sp>
          <p:nvSpPr>
            <p:cNvPr id="763" name="Line 10"/>
            <p:cNvSpPr/>
            <p:nvPr/>
          </p:nvSpPr>
          <p:spPr>
            <a:xfrm>
              <a:off x="8383320" y="4395960"/>
              <a:ext cx="2980800" cy="0"/>
            </a:xfrm>
            <a:prstGeom prst="line">
              <a:avLst/>
            </a:prstGeom>
            <a:ln w="22320">
              <a:solidFill>
                <a:srgbClr val="202020"/>
              </a:solidFill>
            </a:ln>
          </p:spPr>
          <p:style>
            <a:lnRef idx="1">
              <a:schemeClr val="accent1"/>
            </a:lnRef>
            <a:fillRef idx="0">
              <a:schemeClr val="accent1"/>
            </a:fillRef>
            <a:effectRef idx="0">
              <a:schemeClr val="accent1"/>
            </a:effectRef>
            <a:fontRef idx="minor"/>
          </p:style>
        </p:sp>
        <p:sp>
          <p:nvSpPr>
            <p:cNvPr id="764" name="Line 11"/>
            <p:cNvSpPr/>
            <p:nvPr/>
          </p:nvSpPr>
          <p:spPr>
            <a:xfrm>
              <a:off x="11363040" y="3071160"/>
              <a:ext cx="0" cy="1327680"/>
            </a:xfrm>
            <a:prstGeom prst="line">
              <a:avLst/>
            </a:prstGeom>
            <a:ln w="22320">
              <a:solidFill>
                <a:srgbClr val="202020"/>
              </a:solidFill>
            </a:ln>
          </p:spPr>
          <p:style>
            <a:lnRef idx="1">
              <a:schemeClr val="accent1"/>
            </a:lnRef>
            <a:fillRef idx="0">
              <a:schemeClr val="accent1"/>
            </a:fillRef>
            <a:effectRef idx="0">
              <a:schemeClr val="accent1"/>
            </a:effectRef>
            <a:fontRef idx="minor"/>
          </p:style>
        </p:sp>
      </p:grpSp>
      <p:grpSp>
        <p:nvGrpSpPr>
          <p:cNvPr id="765" name="Group 12"/>
          <p:cNvGrpSpPr/>
          <p:nvPr/>
        </p:nvGrpSpPr>
        <p:grpSpPr>
          <a:xfrm>
            <a:off x="8311320" y="1216440"/>
            <a:ext cx="2955960" cy="2409840"/>
            <a:chOff x="8311320" y="1216440"/>
            <a:chExt cx="2955960" cy="2409840"/>
          </a:xfrm>
        </p:grpSpPr>
        <p:sp>
          <p:nvSpPr>
            <p:cNvPr id="766" name="Line 13"/>
            <p:cNvSpPr/>
            <p:nvPr/>
          </p:nvSpPr>
          <p:spPr>
            <a:xfrm flipV="1">
              <a:off x="8311320" y="1216440"/>
              <a:ext cx="0" cy="276120"/>
            </a:xfrm>
            <a:prstGeom prst="line">
              <a:avLst/>
            </a:prstGeom>
            <a:ln w="22320">
              <a:solidFill>
                <a:schemeClr val="accent6">
                  <a:lumMod val="75000"/>
                </a:schemeClr>
              </a:solidFill>
            </a:ln>
          </p:spPr>
          <p:style>
            <a:lnRef idx="1">
              <a:schemeClr val="accent1"/>
            </a:lnRef>
            <a:fillRef idx="0">
              <a:schemeClr val="accent1"/>
            </a:fillRef>
            <a:effectRef idx="0">
              <a:schemeClr val="accent1"/>
            </a:effectRef>
            <a:fontRef idx="minor"/>
          </p:style>
        </p:sp>
        <p:sp>
          <p:nvSpPr>
            <p:cNvPr id="767" name="Line 14"/>
            <p:cNvSpPr/>
            <p:nvPr/>
          </p:nvSpPr>
          <p:spPr>
            <a:xfrm flipV="1">
              <a:off x="11267280" y="3078720"/>
              <a:ext cx="0" cy="547560"/>
            </a:xfrm>
            <a:prstGeom prst="line">
              <a:avLst/>
            </a:prstGeom>
            <a:ln w="22320">
              <a:solidFill>
                <a:schemeClr val="accent6">
                  <a:lumMod val="75000"/>
                </a:schemeClr>
              </a:solidFill>
            </a:ln>
          </p:spPr>
          <p:style>
            <a:lnRef idx="1">
              <a:schemeClr val="accent1"/>
            </a:lnRef>
            <a:fillRef idx="0">
              <a:schemeClr val="accent1"/>
            </a:fillRef>
            <a:effectRef idx="0">
              <a:schemeClr val="accent1"/>
            </a:effectRef>
            <a:fontRef idx="minor"/>
          </p:style>
        </p:sp>
        <p:sp>
          <p:nvSpPr>
            <p:cNvPr id="768" name="Line 15"/>
            <p:cNvSpPr/>
            <p:nvPr/>
          </p:nvSpPr>
          <p:spPr>
            <a:xfrm flipH="1">
              <a:off x="8311320" y="1216440"/>
              <a:ext cx="1771560" cy="0"/>
            </a:xfrm>
            <a:prstGeom prst="line">
              <a:avLst/>
            </a:prstGeom>
            <a:ln w="22320">
              <a:solidFill>
                <a:schemeClr val="accent6">
                  <a:lumMod val="75000"/>
                </a:schemeClr>
              </a:solidFill>
            </a:ln>
          </p:spPr>
          <p:style>
            <a:lnRef idx="1">
              <a:schemeClr val="accent1"/>
            </a:lnRef>
            <a:fillRef idx="0">
              <a:schemeClr val="accent1"/>
            </a:fillRef>
            <a:effectRef idx="0">
              <a:schemeClr val="accent1"/>
            </a:effectRef>
            <a:fontRef idx="minor"/>
          </p:style>
        </p:sp>
        <p:sp>
          <p:nvSpPr>
            <p:cNvPr id="769" name="Line 16"/>
            <p:cNvSpPr/>
            <p:nvPr/>
          </p:nvSpPr>
          <p:spPr>
            <a:xfrm flipH="1">
              <a:off x="10082880" y="3626280"/>
              <a:ext cx="1184400" cy="0"/>
            </a:xfrm>
            <a:prstGeom prst="line">
              <a:avLst/>
            </a:prstGeom>
            <a:ln w="22320">
              <a:solidFill>
                <a:schemeClr val="accent6">
                  <a:lumMod val="75000"/>
                </a:schemeClr>
              </a:solidFill>
            </a:ln>
          </p:spPr>
          <p:style>
            <a:lnRef idx="1">
              <a:schemeClr val="accent1"/>
            </a:lnRef>
            <a:fillRef idx="0">
              <a:schemeClr val="accent1"/>
            </a:fillRef>
            <a:effectRef idx="0">
              <a:schemeClr val="accent1"/>
            </a:effectRef>
            <a:fontRef idx="minor"/>
          </p:style>
        </p:sp>
        <p:sp>
          <p:nvSpPr>
            <p:cNvPr id="770" name="Line 17"/>
            <p:cNvSpPr/>
            <p:nvPr/>
          </p:nvSpPr>
          <p:spPr>
            <a:xfrm flipV="1">
              <a:off x="10082880" y="1216440"/>
              <a:ext cx="0" cy="2409840"/>
            </a:xfrm>
            <a:prstGeom prst="line">
              <a:avLst/>
            </a:prstGeom>
            <a:ln w="22320">
              <a:solidFill>
                <a:schemeClr val="accent6">
                  <a:lumMod val="75000"/>
                </a:schemeClr>
              </a:solidFill>
            </a:ln>
          </p:spPr>
          <p:style>
            <a:lnRef idx="1">
              <a:schemeClr val="accent1"/>
            </a:lnRef>
            <a:fillRef idx="0">
              <a:schemeClr val="accent1"/>
            </a:fillRef>
            <a:effectRef idx="0">
              <a:schemeClr val="accent1"/>
            </a:effectRef>
            <a:fontRef idx="minor"/>
          </p:style>
        </p:sp>
      </p:grpSp>
      <p:grpSp>
        <p:nvGrpSpPr>
          <p:cNvPr id="771" name="Group 18"/>
          <p:cNvGrpSpPr/>
          <p:nvPr/>
        </p:nvGrpSpPr>
        <p:grpSpPr>
          <a:xfrm>
            <a:off x="8164440" y="1135800"/>
            <a:ext cx="3018240" cy="2428920"/>
            <a:chOff x="8164440" y="1135800"/>
            <a:chExt cx="3018240" cy="2428920"/>
          </a:xfrm>
        </p:grpSpPr>
        <p:sp>
          <p:nvSpPr>
            <p:cNvPr id="772" name="Line 19"/>
            <p:cNvSpPr/>
            <p:nvPr/>
          </p:nvSpPr>
          <p:spPr>
            <a:xfrm flipV="1">
              <a:off x="8170560" y="1135800"/>
              <a:ext cx="0" cy="356400"/>
            </a:xfrm>
            <a:prstGeom prst="line">
              <a:avLst/>
            </a:prstGeom>
            <a:ln w="22320">
              <a:solidFill>
                <a:schemeClr val="accent2">
                  <a:lumMod val="75000"/>
                </a:schemeClr>
              </a:solidFill>
            </a:ln>
          </p:spPr>
          <p:style>
            <a:lnRef idx="1">
              <a:schemeClr val="accent1"/>
            </a:lnRef>
            <a:fillRef idx="0">
              <a:schemeClr val="accent1"/>
            </a:fillRef>
            <a:effectRef idx="0">
              <a:schemeClr val="accent1"/>
            </a:effectRef>
            <a:fontRef idx="minor"/>
          </p:style>
        </p:sp>
        <p:sp>
          <p:nvSpPr>
            <p:cNvPr id="773" name="Line 20"/>
            <p:cNvSpPr/>
            <p:nvPr/>
          </p:nvSpPr>
          <p:spPr>
            <a:xfrm flipV="1">
              <a:off x="11182680" y="3053520"/>
              <a:ext cx="0" cy="511200"/>
            </a:xfrm>
            <a:prstGeom prst="line">
              <a:avLst/>
            </a:prstGeom>
            <a:ln w="22320">
              <a:solidFill>
                <a:schemeClr val="accent2">
                  <a:lumMod val="75000"/>
                </a:schemeClr>
              </a:solidFill>
            </a:ln>
          </p:spPr>
          <p:style>
            <a:lnRef idx="1">
              <a:schemeClr val="accent1"/>
            </a:lnRef>
            <a:fillRef idx="0">
              <a:schemeClr val="accent1"/>
            </a:fillRef>
            <a:effectRef idx="0">
              <a:schemeClr val="accent1"/>
            </a:effectRef>
            <a:fontRef idx="minor"/>
          </p:style>
        </p:sp>
        <p:sp>
          <p:nvSpPr>
            <p:cNvPr id="774" name="Line 21"/>
            <p:cNvSpPr/>
            <p:nvPr/>
          </p:nvSpPr>
          <p:spPr>
            <a:xfrm flipH="1">
              <a:off x="8164440" y="1135800"/>
              <a:ext cx="1984320" cy="0"/>
            </a:xfrm>
            <a:prstGeom prst="line">
              <a:avLst/>
            </a:prstGeom>
            <a:ln w="22320">
              <a:solidFill>
                <a:schemeClr val="accent2">
                  <a:lumMod val="75000"/>
                </a:schemeClr>
              </a:solidFill>
            </a:ln>
          </p:spPr>
          <p:style>
            <a:lnRef idx="1">
              <a:schemeClr val="accent1"/>
            </a:lnRef>
            <a:fillRef idx="0">
              <a:schemeClr val="accent1"/>
            </a:fillRef>
            <a:effectRef idx="0">
              <a:schemeClr val="accent1"/>
            </a:effectRef>
            <a:fontRef idx="minor"/>
          </p:style>
        </p:sp>
        <p:sp>
          <p:nvSpPr>
            <p:cNvPr id="775" name="Line 22"/>
            <p:cNvSpPr/>
            <p:nvPr/>
          </p:nvSpPr>
          <p:spPr>
            <a:xfrm flipH="1">
              <a:off x="10149120" y="3559320"/>
              <a:ext cx="1033560" cy="0"/>
            </a:xfrm>
            <a:prstGeom prst="line">
              <a:avLst/>
            </a:prstGeom>
            <a:ln w="22320">
              <a:solidFill>
                <a:schemeClr val="accent2">
                  <a:lumMod val="75000"/>
                </a:schemeClr>
              </a:solidFill>
            </a:ln>
          </p:spPr>
          <p:style>
            <a:lnRef idx="1">
              <a:schemeClr val="accent1"/>
            </a:lnRef>
            <a:fillRef idx="0">
              <a:schemeClr val="accent1"/>
            </a:fillRef>
            <a:effectRef idx="0">
              <a:schemeClr val="accent1"/>
            </a:effectRef>
            <a:fontRef idx="minor"/>
          </p:style>
        </p:sp>
        <p:sp>
          <p:nvSpPr>
            <p:cNvPr id="776" name="Line 23"/>
            <p:cNvSpPr/>
            <p:nvPr/>
          </p:nvSpPr>
          <p:spPr>
            <a:xfrm flipV="1">
              <a:off x="10149120" y="1135800"/>
              <a:ext cx="0" cy="2423520"/>
            </a:xfrm>
            <a:prstGeom prst="line">
              <a:avLst/>
            </a:prstGeom>
            <a:ln w="22320">
              <a:solidFill>
                <a:schemeClr val="accent2">
                  <a:lumMod val="75000"/>
                </a:schemeClr>
              </a:solidFill>
            </a:ln>
          </p:spPr>
          <p:style>
            <a:lnRef idx="1">
              <a:schemeClr val="accent1"/>
            </a:lnRef>
            <a:fillRef idx="0">
              <a:schemeClr val="accent1"/>
            </a:fillRef>
            <a:effectRef idx="0">
              <a:schemeClr val="accent1"/>
            </a:effectRef>
            <a:fontRef idx="minor"/>
          </p:style>
        </p:sp>
      </p:grpSp>
      <p:grpSp>
        <p:nvGrpSpPr>
          <p:cNvPr id="777" name="Group 24"/>
          <p:cNvGrpSpPr/>
          <p:nvPr/>
        </p:nvGrpSpPr>
        <p:grpSpPr>
          <a:xfrm>
            <a:off x="8124480" y="1759320"/>
            <a:ext cx="3809880" cy="2847240"/>
            <a:chOff x="8124480" y="1759320"/>
            <a:chExt cx="3809880" cy="2847240"/>
          </a:xfrm>
        </p:grpSpPr>
        <p:sp>
          <p:nvSpPr>
            <p:cNvPr id="778" name="Line 25"/>
            <p:cNvSpPr/>
            <p:nvPr/>
          </p:nvSpPr>
          <p:spPr>
            <a:xfrm flipV="1">
              <a:off x="11471040" y="1759320"/>
              <a:ext cx="0" cy="260280"/>
            </a:xfrm>
            <a:prstGeom prst="line">
              <a:avLst/>
            </a:prstGeom>
            <a:ln w="22320">
              <a:solidFill>
                <a:srgbClr val="FF0000"/>
              </a:solidFill>
            </a:ln>
          </p:spPr>
          <p:style>
            <a:lnRef idx="1">
              <a:schemeClr val="accent1"/>
            </a:lnRef>
            <a:fillRef idx="0">
              <a:schemeClr val="accent1"/>
            </a:fillRef>
            <a:effectRef idx="0">
              <a:schemeClr val="accent1"/>
            </a:effectRef>
            <a:fontRef idx="minor"/>
          </p:style>
        </p:sp>
        <p:sp>
          <p:nvSpPr>
            <p:cNvPr id="779" name="Line 26"/>
            <p:cNvSpPr/>
            <p:nvPr/>
          </p:nvSpPr>
          <p:spPr>
            <a:xfrm>
              <a:off x="11471040" y="1761840"/>
              <a:ext cx="463320" cy="0"/>
            </a:xfrm>
            <a:prstGeom prst="line">
              <a:avLst/>
            </a:prstGeom>
            <a:ln w="22320">
              <a:solidFill>
                <a:srgbClr val="FF0000"/>
              </a:solidFill>
            </a:ln>
          </p:spPr>
          <p:style>
            <a:lnRef idx="1">
              <a:schemeClr val="accent1"/>
            </a:lnRef>
            <a:fillRef idx="0">
              <a:schemeClr val="accent1"/>
            </a:fillRef>
            <a:effectRef idx="0">
              <a:schemeClr val="accent1"/>
            </a:effectRef>
            <a:fontRef idx="minor"/>
          </p:style>
        </p:sp>
        <p:sp>
          <p:nvSpPr>
            <p:cNvPr id="780" name="Line 27"/>
            <p:cNvSpPr/>
            <p:nvPr/>
          </p:nvSpPr>
          <p:spPr>
            <a:xfrm flipV="1">
              <a:off x="11934360" y="1761840"/>
              <a:ext cx="0" cy="2844720"/>
            </a:xfrm>
            <a:prstGeom prst="line">
              <a:avLst/>
            </a:prstGeom>
            <a:ln w="22320">
              <a:solidFill>
                <a:srgbClr val="FF0000"/>
              </a:solidFill>
            </a:ln>
          </p:spPr>
          <p:style>
            <a:lnRef idx="1">
              <a:schemeClr val="accent1"/>
            </a:lnRef>
            <a:fillRef idx="0">
              <a:schemeClr val="accent1"/>
            </a:fillRef>
            <a:effectRef idx="0">
              <a:schemeClr val="accent1"/>
            </a:effectRef>
            <a:fontRef idx="minor"/>
          </p:style>
        </p:sp>
        <p:sp>
          <p:nvSpPr>
            <p:cNvPr id="781" name="Line 28"/>
            <p:cNvSpPr/>
            <p:nvPr/>
          </p:nvSpPr>
          <p:spPr>
            <a:xfrm>
              <a:off x="8124480" y="4606560"/>
              <a:ext cx="3809880" cy="0"/>
            </a:xfrm>
            <a:prstGeom prst="line">
              <a:avLst/>
            </a:prstGeom>
            <a:ln w="22320">
              <a:solidFill>
                <a:srgbClr val="FF0000"/>
              </a:solidFill>
            </a:ln>
          </p:spPr>
          <p:style>
            <a:lnRef idx="1">
              <a:schemeClr val="accent1"/>
            </a:lnRef>
            <a:fillRef idx="0">
              <a:schemeClr val="accent1"/>
            </a:fillRef>
            <a:effectRef idx="0">
              <a:schemeClr val="accent1"/>
            </a:effectRef>
            <a:fontRef idx="minor"/>
          </p:style>
        </p:sp>
        <p:sp>
          <p:nvSpPr>
            <p:cNvPr id="782" name="Line 29"/>
            <p:cNvSpPr/>
            <p:nvPr/>
          </p:nvSpPr>
          <p:spPr>
            <a:xfrm>
              <a:off x="8124480" y="4016160"/>
              <a:ext cx="0" cy="590400"/>
            </a:xfrm>
            <a:prstGeom prst="line">
              <a:avLst/>
            </a:prstGeom>
            <a:ln w="22320">
              <a:solidFill>
                <a:srgbClr val="FF0000"/>
              </a:solidFill>
            </a:ln>
          </p:spPr>
          <p:style>
            <a:lnRef idx="1">
              <a:schemeClr val="accent1"/>
            </a:lnRef>
            <a:fillRef idx="0">
              <a:schemeClr val="accent1"/>
            </a:fillRef>
            <a:effectRef idx="0">
              <a:schemeClr val="accent1"/>
            </a:effectRef>
            <a:fontRef idx="minor"/>
          </p:style>
        </p:sp>
      </p:grpSp>
      <p:grpSp>
        <p:nvGrpSpPr>
          <p:cNvPr id="783" name="Group 30"/>
          <p:cNvGrpSpPr/>
          <p:nvPr/>
        </p:nvGrpSpPr>
        <p:grpSpPr>
          <a:xfrm>
            <a:off x="8022960" y="1037160"/>
            <a:ext cx="3346560" cy="982440"/>
            <a:chOff x="8022960" y="1037160"/>
            <a:chExt cx="3346560" cy="982440"/>
          </a:xfrm>
        </p:grpSpPr>
        <p:sp>
          <p:nvSpPr>
            <p:cNvPr id="784" name="Line 31"/>
            <p:cNvSpPr/>
            <p:nvPr/>
          </p:nvSpPr>
          <p:spPr>
            <a:xfrm flipV="1">
              <a:off x="8022960" y="1037160"/>
              <a:ext cx="0" cy="455400"/>
            </a:xfrm>
            <a:prstGeom prst="line">
              <a:avLst/>
            </a:prstGeom>
            <a:ln w="22320">
              <a:solidFill>
                <a:schemeClr val="accent5">
                  <a:lumMod val="75000"/>
                </a:schemeClr>
              </a:solidFill>
            </a:ln>
          </p:spPr>
          <p:style>
            <a:lnRef idx="1">
              <a:schemeClr val="accent1"/>
            </a:lnRef>
            <a:fillRef idx="0">
              <a:schemeClr val="accent1"/>
            </a:fillRef>
            <a:effectRef idx="0">
              <a:schemeClr val="accent1"/>
            </a:effectRef>
            <a:fontRef idx="minor"/>
          </p:style>
        </p:sp>
        <p:sp>
          <p:nvSpPr>
            <p:cNvPr id="785" name="Line 32"/>
            <p:cNvSpPr/>
            <p:nvPr/>
          </p:nvSpPr>
          <p:spPr>
            <a:xfrm flipH="1">
              <a:off x="8022960" y="1037160"/>
              <a:ext cx="2226960" cy="0"/>
            </a:xfrm>
            <a:prstGeom prst="line">
              <a:avLst/>
            </a:prstGeom>
            <a:ln w="22320">
              <a:solidFill>
                <a:schemeClr val="accent5">
                  <a:lumMod val="75000"/>
                </a:schemeClr>
              </a:solidFill>
            </a:ln>
          </p:spPr>
          <p:style>
            <a:lnRef idx="1">
              <a:schemeClr val="accent1"/>
            </a:lnRef>
            <a:fillRef idx="0">
              <a:schemeClr val="accent1"/>
            </a:fillRef>
            <a:effectRef idx="0">
              <a:schemeClr val="accent1"/>
            </a:effectRef>
            <a:fontRef idx="minor"/>
          </p:style>
        </p:sp>
        <p:sp>
          <p:nvSpPr>
            <p:cNvPr id="786" name="Line 33"/>
            <p:cNvSpPr/>
            <p:nvPr/>
          </p:nvSpPr>
          <p:spPr>
            <a:xfrm flipV="1">
              <a:off x="10245960" y="1037160"/>
              <a:ext cx="0" cy="725400"/>
            </a:xfrm>
            <a:prstGeom prst="line">
              <a:avLst/>
            </a:prstGeom>
            <a:ln w="22320">
              <a:solidFill>
                <a:schemeClr val="accent5">
                  <a:lumMod val="75000"/>
                </a:schemeClr>
              </a:solidFill>
            </a:ln>
          </p:spPr>
          <p:style>
            <a:lnRef idx="1">
              <a:schemeClr val="accent1"/>
            </a:lnRef>
            <a:fillRef idx="0">
              <a:schemeClr val="accent1"/>
            </a:fillRef>
            <a:effectRef idx="0">
              <a:schemeClr val="accent1"/>
            </a:effectRef>
            <a:fontRef idx="minor"/>
          </p:style>
        </p:sp>
        <p:sp>
          <p:nvSpPr>
            <p:cNvPr id="787" name="Line 34"/>
            <p:cNvSpPr/>
            <p:nvPr/>
          </p:nvSpPr>
          <p:spPr>
            <a:xfrm flipV="1">
              <a:off x="11369520" y="1759320"/>
              <a:ext cx="0" cy="260280"/>
            </a:xfrm>
            <a:prstGeom prst="line">
              <a:avLst/>
            </a:prstGeom>
            <a:ln w="22320">
              <a:solidFill>
                <a:schemeClr val="accent5">
                  <a:lumMod val="75000"/>
                </a:schemeClr>
              </a:solidFill>
            </a:ln>
          </p:spPr>
          <p:style>
            <a:lnRef idx="1">
              <a:schemeClr val="accent1"/>
            </a:lnRef>
            <a:fillRef idx="0">
              <a:schemeClr val="accent1"/>
            </a:fillRef>
            <a:effectRef idx="0">
              <a:schemeClr val="accent1"/>
            </a:effectRef>
            <a:fontRef idx="minor"/>
          </p:style>
        </p:sp>
        <p:sp>
          <p:nvSpPr>
            <p:cNvPr id="788" name="Line 35"/>
            <p:cNvSpPr/>
            <p:nvPr/>
          </p:nvSpPr>
          <p:spPr>
            <a:xfrm>
              <a:off x="10245960" y="1761840"/>
              <a:ext cx="1123560" cy="0"/>
            </a:xfrm>
            <a:prstGeom prst="line">
              <a:avLst/>
            </a:prstGeom>
            <a:ln w="22320">
              <a:solidFill>
                <a:schemeClr val="accent5">
                  <a:lumMod val="75000"/>
                </a:schemeClr>
              </a:solidFill>
            </a:ln>
          </p:spPr>
          <p:style>
            <a:lnRef idx="1">
              <a:schemeClr val="accent1"/>
            </a:lnRef>
            <a:fillRef idx="0">
              <a:schemeClr val="accent1"/>
            </a:fillRef>
            <a:effectRef idx="0">
              <a:schemeClr val="accent1"/>
            </a:effectRef>
            <a:fontRef idx="minor"/>
          </p:style>
        </p:sp>
      </p:grpSp>
      <p:grpSp>
        <p:nvGrpSpPr>
          <p:cNvPr id="789" name="Group 36"/>
          <p:cNvGrpSpPr/>
          <p:nvPr/>
        </p:nvGrpSpPr>
        <p:grpSpPr>
          <a:xfrm>
            <a:off x="7883280" y="947880"/>
            <a:ext cx="3384000" cy="1071720"/>
            <a:chOff x="7883280" y="947880"/>
            <a:chExt cx="3384000" cy="1071720"/>
          </a:xfrm>
        </p:grpSpPr>
        <p:sp>
          <p:nvSpPr>
            <p:cNvPr id="790" name="Line 37"/>
            <p:cNvSpPr/>
            <p:nvPr/>
          </p:nvSpPr>
          <p:spPr>
            <a:xfrm flipV="1">
              <a:off x="11267280" y="1675440"/>
              <a:ext cx="0" cy="344160"/>
            </a:xfrm>
            <a:prstGeom prst="line">
              <a:avLst/>
            </a:prstGeom>
            <a:ln w="22320">
              <a:solidFill>
                <a:schemeClr val="bg2">
                  <a:lumMod val="50000"/>
                </a:schemeClr>
              </a:solidFill>
            </a:ln>
          </p:spPr>
          <p:style>
            <a:lnRef idx="1">
              <a:schemeClr val="accent1"/>
            </a:lnRef>
            <a:fillRef idx="0">
              <a:schemeClr val="accent1"/>
            </a:fillRef>
            <a:effectRef idx="0">
              <a:schemeClr val="accent1"/>
            </a:effectRef>
            <a:fontRef idx="minor"/>
          </p:style>
        </p:sp>
        <p:sp>
          <p:nvSpPr>
            <p:cNvPr id="791" name="Line 38"/>
            <p:cNvSpPr/>
            <p:nvPr/>
          </p:nvSpPr>
          <p:spPr>
            <a:xfrm>
              <a:off x="10339920" y="1675440"/>
              <a:ext cx="927360" cy="0"/>
            </a:xfrm>
            <a:prstGeom prst="line">
              <a:avLst/>
            </a:prstGeom>
            <a:ln w="22320">
              <a:solidFill>
                <a:schemeClr val="bg2">
                  <a:lumMod val="50000"/>
                </a:schemeClr>
              </a:solidFill>
            </a:ln>
          </p:spPr>
          <p:style>
            <a:lnRef idx="1">
              <a:schemeClr val="accent1"/>
            </a:lnRef>
            <a:fillRef idx="0">
              <a:schemeClr val="accent1"/>
            </a:fillRef>
            <a:effectRef idx="0">
              <a:schemeClr val="accent1"/>
            </a:effectRef>
            <a:fontRef idx="minor"/>
          </p:style>
        </p:sp>
        <p:sp>
          <p:nvSpPr>
            <p:cNvPr id="792" name="Line 39"/>
            <p:cNvSpPr/>
            <p:nvPr/>
          </p:nvSpPr>
          <p:spPr>
            <a:xfrm flipV="1">
              <a:off x="10339560" y="952920"/>
              <a:ext cx="0" cy="725040"/>
            </a:xfrm>
            <a:prstGeom prst="line">
              <a:avLst/>
            </a:prstGeom>
            <a:ln w="22320">
              <a:solidFill>
                <a:schemeClr val="bg2">
                  <a:lumMod val="50000"/>
                </a:schemeClr>
              </a:solidFill>
            </a:ln>
          </p:spPr>
          <p:style>
            <a:lnRef idx="1">
              <a:schemeClr val="accent1"/>
            </a:lnRef>
            <a:fillRef idx="0">
              <a:schemeClr val="accent1"/>
            </a:fillRef>
            <a:effectRef idx="0">
              <a:schemeClr val="accent1"/>
            </a:effectRef>
            <a:fontRef idx="minor"/>
          </p:style>
        </p:sp>
        <p:sp>
          <p:nvSpPr>
            <p:cNvPr id="793" name="Line 40"/>
            <p:cNvSpPr/>
            <p:nvPr/>
          </p:nvSpPr>
          <p:spPr>
            <a:xfrm flipH="1">
              <a:off x="7888320" y="952920"/>
              <a:ext cx="2451240" cy="0"/>
            </a:xfrm>
            <a:prstGeom prst="line">
              <a:avLst/>
            </a:prstGeom>
            <a:ln w="22320">
              <a:solidFill>
                <a:schemeClr val="bg2">
                  <a:lumMod val="50000"/>
                </a:schemeClr>
              </a:solidFill>
            </a:ln>
          </p:spPr>
          <p:style>
            <a:lnRef idx="1">
              <a:schemeClr val="accent1"/>
            </a:lnRef>
            <a:fillRef idx="0">
              <a:schemeClr val="accent1"/>
            </a:fillRef>
            <a:effectRef idx="0">
              <a:schemeClr val="accent1"/>
            </a:effectRef>
            <a:fontRef idx="minor"/>
          </p:style>
        </p:sp>
        <p:sp>
          <p:nvSpPr>
            <p:cNvPr id="794" name="Line 41"/>
            <p:cNvSpPr/>
            <p:nvPr/>
          </p:nvSpPr>
          <p:spPr>
            <a:xfrm flipV="1">
              <a:off x="7883280" y="947880"/>
              <a:ext cx="0" cy="544680"/>
            </a:xfrm>
            <a:prstGeom prst="line">
              <a:avLst/>
            </a:prstGeom>
            <a:ln w="22320">
              <a:solidFill>
                <a:schemeClr val="bg2">
                  <a:lumMod val="50000"/>
                </a:schemeClr>
              </a:solidFill>
            </a:ln>
          </p:spPr>
          <p:style>
            <a:lnRef idx="1">
              <a:schemeClr val="accent1"/>
            </a:lnRef>
            <a:fillRef idx="0">
              <a:schemeClr val="accent1"/>
            </a:fillRef>
            <a:effectRef idx="0">
              <a:schemeClr val="accent1"/>
            </a:effectRef>
            <a:fontRef idx="minor"/>
          </p:style>
        </p:sp>
      </p:grpSp>
      <p:grpSp>
        <p:nvGrpSpPr>
          <p:cNvPr id="795" name="Group 42"/>
          <p:cNvGrpSpPr/>
          <p:nvPr/>
        </p:nvGrpSpPr>
        <p:grpSpPr>
          <a:xfrm>
            <a:off x="7751160" y="863280"/>
            <a:ext cx="3434040" cy="1158840"/>
            <a:chOff x="7751160" y="863280"/>
            <a:chExt cx="3434040" cy="1158840"/>
          </a:xfrm>
        </p:grpSpPr>
        <p:sp>
          <p:nvSpPr>
            <p:cNvPr id="796" name="Line 43"/>
            <p:cNvSpPr/>
            <p:nvPr/>
          </p:nvSpPr>
          <p:spPr>
            <a:xfrm flipV="1">
              <a:off x="11182680" y="1585800"/>
              <a:ext cx="0" cy="436320"/>
            </a:xfrm>
            <a:prstGeom prst="line">
              <a:avLst/>
            </a:prstGeom>
            <a:ln w="22320">
              <a:solidFill>
                <a:srgbClr val="7030A0"/>
              </a:solidFill>
            </a:ln>
          </p:spPr>
          <p:style>
            <a:lnRef idx="1">
              <a:schemeClr val="accent1"/>
            </a:lnRef>
            <a:fillRef idx="0">
              <a:schemeClr val="accent1"/>
            </a:fillRef>
            <a:effectRef idx="0">
              <a:schemeClr val="accent1"/>
            </a:effectRef>
            <a:fontRef idx="minor"/>
          </p:style>
        </p:sp>
        <p:sp>
          <p:nvSpPr>
            <p:cNvPr id="797" name="Line 44"/>
            <p:cNvSpPr/>
            <p:nvPr/>
          </p:nvSpPr>
          <p:spPr>
            <a:xfrm>
              <a:off x="10436040" y="1589040"/>
              <a:ext cx="749160" cy="0"/>
            </a:xfrm>
            <a:prstGeom prst="line">
              <a:avLst/>
            </a:prstGeom>
            <a:ln w="22320">
              <a:solidFill>
                <a:srgbClr val="7030A0"/>
              </a:solidFill>
            </a:ln>
          </p:spPr>
          <p:style>
            <a:lnRef idx="1">
              <a:schemeClr val="accent1"/>
            </a:lnRef>
            <a:fillRef idx="0">
              <a:schemeClr val="accent1"/>
            </a:fillRef>
            <a:effectRef idx="0">
              <a:schemeClr val="accent1"/>
            </a:effectRef>
            <a:fontRef idx="minor"/>
          </p:style>
        </p:sp>
        <p:sp>
          <p:nvSpPr>
            <p:cNvPr id="798" name="Line 45"/>
            <p:cNvSpPr/>
            <p:nvPr/>
          </p:nvSpPr>
          <p:spPr>
            <a:xfrm flipV="1">
              <a:off x="10436040" y="864000"/>
              <a:ext cx="0" cy="725040"/>
            </a:xfrm>
            <a:prstGeom prst="line">
              <a:avLst/>
            </a:prstGeom>
            <a:ln w="22320">
              <a:solidFill>
                <a:srgbClr val="7030A0"/>
              </a:solidFill>
            </a:ln>
          </p:spPr>
          <p:style>
            <a:lnRef idx="1">
              <a:schemeClr val="accent1"/>
            </a:lnRef>
            <a:fillRef idx="0">
              <a:schemeClr val="accent1"/>
            </a:fillRef>
            <a:effectRef idx="0">
              <a:schemeClr val="accent1"/>
            </a:effectRef>
            <a:fontRef idx="minor"/>
          </p:style>
        </p:sp>
        <p:sp>
          <p:nvSpPr>
            <p:cNvPr id="799" name="Line 46"/>
            <p:cNvSpPr/>
            <p:nvPr/>
          </p:nvSpPr>
          <p:spPr>
            <a:xfrm flipH="1">
              <a:off x="7754400" y="864000"/>
              <a:ext cx="2681640" cy="0"/>
            </a:xfrm>
            <a:prstGeom prst="line">
              <a:avLst/>
            </a:prstGeom>
            <a:ln w="22320">
              <a:solidFill>
                <a:srgbClr val="7030A0"/>
              </a:solidFill>
            </a:ln>
          </p:spPr>
          <p:style>
            <a:lnRef idx="1">
              <a:schemeClr val="accent1"/>
            </a:lnRef>
            <a:fillRef idx="0">
              <a:schemeClr val="accent1"/>
            </a:fillRef>
            <a:effectRef idx="0">
              <a:schemeClr val="accent1"/>
            </a:effectRef>
            <a:fontRef idx="minor"/>
          </p:style>
        </p:sp>
        <p:sp>
          <p:nvSpPr>
            <p:cNvPr id="800" name="Line 47"/>
            <p:cNvSpPr/>
            <p:nvPr/>
          </p:nvSpPr>
          <p:spPr>
            <a:xfrm flipV="1">
              <a:off x="7751160" y="863280"/>
              <a:ext cx="0" cy="634320"/>
            </a:xfrm>
            <a:prstGeom prst="line">
              <a:avLst/>
            </a:prstGeom>
            <a:ln w="22320">
              <a:solidFill>
                <a:srgbClr val="7030A0"/>
              </a:solidFill>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2684260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53">
                                            <p:txEl>
                                              <p:pRg st="0" end="0"/>
                                            </p:txEl>
                                          </p:spTgt>
                                        </p:tgtEl>
                                        <p:attrNameLst>
                                          <p:attrName>style.visibility</p:attrName>
                                        </p:attrNameLst>
                                      </p:cBhvr>
                                      <p:to>
                                        <p:strVal val="visible"/>
                                      </p:to>
                                    </p:set>
                                    <p:animEffect transition="in" filter="fade">
                                      <p:cBhvr additive="repl">
                                        <p:cTn id="7" dur="500"/>
                                        <p:tgtEl>
                                          <p:spTgt spid="7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55"/>
                                        </p:tgtEl>
                                        <p:attrNameLst>
                                          <p:attrName>style.visibility</p:attrName>
                                        </p:attrNameLst>
                                      </p:cBhvr>
                                      <p:to>
                                        <p:strVal val="visible"/>
                                      </p:to>
                                    </p:set>
                                    <p:animEffect transition="in" filter="fade">
                                      <p:cBhvr additive="repl">
                                        <p:cTn id="12" dur="500"/>
                                        <p:tgtEl>
                                          <p:spTgt spid="755"/>
                                        </p:tgtEl>
                                      </p:cBhvr>
                                    </p:animEffect>
                                  </p:childTnLst>
                                </p:cTn>
                              </p:par>
                              <p:par>
                                <p:cTn id="13" presetID="10" presetClass="entr" fill="hold" nodeType="withEffect">
                                  <p:stCondLst>
                                    <p:cond delay="0"/>
                                  </p:stCondLst>
                                  <p:childTnLst>
                                    <p:set>
                                      <p:cBhvr>
                                        <p:cTn id="14" dur="1" fill="hold">
                                          <p:stCondLst>
                                            <p:cond delay="0"/>
                                          </p:stCondLst>
                                        </p:cTn>
                                        <p:tgtEl>
                                          <p:spTgt spid="756"/>
                                        </p:tgtEl>
                                        <p:attrNameLst>
                                          <p:attrName>style.visibility</p:attrName>
                                        </p:attrNameLst>
                                      </p:cBhvr>
                                      <p:to>
                                        <p:strVal val="visible"/>
                                      </p:to>
                                    </p:set>
                                    <p:animEffect transition="in" filter="fade">
                                      <p:cBhvr additive="repl">
                                        <p:cTn id="15" dur="500"/>
                                        <p:tgtEl>
                                          <p:spTgt spid="7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753">
                                            <p:txEl>
                                              <p:pRg st="1" end="1"/>
                                            </p:txEl>
                                          </p:spTgt>
                                        </p:tgtEl>
                                        <p:attrNameLst>
                                          <p:attrName>style.visibility</p:attrName>
                                        </p:attrNameLst>
                                      </p:cBhvr>
                                      <p:to>
                                        <p:strVal val="visible"/>
                                      </p:to>
                                    </p:set>
                                    <p:animEffect transition="in" filter="fade">
                                      <p:cBhvr additive="repl">
                                        <p:cTn id="20" dur="500"/>
                                        <p:tgtEl>
                                          <p:spTgt spid="75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757"/>
                                        </p:tgtEl>
                                        <p:attrNameLst>
                                          <p:attrName>style.visibility</p:attrName>
                                        </p:attrNameLst>
                                      </p:cBhvr>
                                      <p:to>
                                        <p:strVal val="visible"/>
                                      </p:to>
                                    </p:set>
                                    <p:animEffect transition="in" filter="fade">
                                      <p:cBhvr additive="repl">
                                        <p:cTn id="25" dur="500"/>
                                        <p:tgtEl>
                                          <p:spTgt spid="757"/>
                                        </p:tgtEl>
                                      </p:cBhvr>
                                    </p:animEffect>
                                  </p:childTnLst>
                                </p:cTn>
                              </p:par>
                              <p:par>
                                <p:cTn id="26" presetID="10" presetClass="entr" fill="hold" nodeType="withEffect">
                                  <p:stCondLst>
                                    <p:cond delay="0"/>
                                  </p:stCondLst>
                                  <p:childTnLst>
                                    <p:set>
                                      <p:cBhvr>
                                        <p:cTn id="27" dur="1" fill="hold">
                                          <p:stCondLst>
                                            <p:cond delay="0"/>
                                          </p:stCondLst>
                                        </p:cTn>
                                        <p:tgtEl>
                                          <p:spTgt spid="777"/>
                                        </p:tgtEl>
                                        <p:attrNameLst>
                                          <p:attrName>style.visibility</p:attrName>
                                        </p:attrNameLst>
                                      </p:cBhvr>
                                      <p:to>
                                        <p:strVal val="visible"/>
                                      </p:to>
                                    </p:set>
                                    <p:animEffect transition="in" filter="fade">
                                      <p:cBhvr additive="repl">
                                        <p:cTn id="28" dur="500"/>
                                        <p:tgtEl>
                                          <p:spTgt spid="7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753">
                                            <p:txEl>
                                              <p:pRg st="2" end="2"/>
                                            </p:txEl>
                                          </p:spTgt>
                                        </p:tgtEl>
                                        <p:attrNameLst>
                                          <p:attrName>style.visibility</p:attrName>
                                        </p:attrNameLst>
                                      </p:cBhvr>
                                      <p:to>
                                        <p:strVal val="visible"/>
                                      </p:to>
                                    </p:set>
                                    <p:animEffect transition="in" filter="fade">
                                      <p:cBhvr additive="repl">
                                        <p:cTn id="33" dur="500"/>
                                        <p:tgtEl>
                                          <p:spTgt spid="75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761"/>
                                        </p:tgtEl>
                                        <p:attrNameLst>
                                          <p:attrName>style.visibility</p:attrName>
                                        </p:attrNameLst>
                                      </p:cBhvr>
                                      <p:to>
                                        <p:strVal val="visible"/>
                                      </p:to>
                                    </p:set>
                                    <p:animEffect transition="in" filter="fade">
                                      <p:cBhvr additive="repl">
                                        <p:cTn id="38" dur="500"/>
                                        <p:tgtEl>
                                          <p:spTgt spid="76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753">
                                            <p:txEl>
                                              <p:pRg st="3" end="3"/>
                                            </p:txEl>
                                          </p:spTgt>
                                        </p:tgtEl>
                                        <p:attrNameLst>
                                          <p:attrName>style.visibility</p:attrName>
                                        </p:attrNameLst>
                                      </p:cBhvr>
                                      <p:to>
                                        <p:strVal val="visible"/>
                                      </p:to>
                                    </p:set>
                                    <p:animEffect transition="in" filter="fade">
                                      <p:cBhvr additive="repl">
                                        <p:cTn id="43" dur="500"/>
                                        <p:tgtEl>
                                          <p:spTgt spid="75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nodeType="clickEffect">
                                  <p:stCondLst>
                                    <p:cond delay="0"/>
                                  </p:stCondLst>
                                  <p:childTnLst>
                                    <p:set>
                                      <p:cBhvr>
                                        <p:cTn id="47" dur="1" fill="hold">
                                          <p:stCondLst>
                                            <p:cond delay="0"/>
                                          </p:stCondLst>
                                        </p:cTn>
                                        <p:tgtEl>
                                          <p:spTgt spid="765"/>
                                        </p:tgtEl>
                                        <p:attrNameLst>
                                          <p:attrName>style.visibility</p:attrName>
                                        </p:attrNameLst>
                                      </p:cBhvr>
                                      <p:to>
                                        <p:strVal val="visible"/>
                                      </p:to>
                                    </p:set>
                                    <p:animEffect transition="in" filter="fade">
                                      <p:cBhvr additive="repl">
                                        <p:cTn id="48" dur="500"/>
                                        <p:tgtEl>
                                          <p:spTgt spid="765"/>
                                        </p:tgtEl>
                                      </p:cBhvr>
                                    </p:animEffect>
                                  </p:childTnLst>
                                </p:cTn>
                              </p:par>
                              <p:par>
                                <p:cTn id="49" presetID="10" presetClass="entr" fill="hold" nodeType="withEffect">
                                  <p:stCondLst>
                                    <p:cond delay="0"/>
                                  </p:stCondLst>
                                  <p:childTnLst>
                                    <p:set>
                                      <p:cBhvr>
                                        <p:cTn id="50" dur="1" fill="hold">
                                          <p:stCondLst>
                                            <p:cond delay="0"/>
                                          </p:stCondLst>
                                        </p:cTn>
                                        <p:tgtEl>
                                          <p:spTgt spid="771"/>
                                        </p:tgtEl>
                                        <p:attrNameLst>
                                          <p:attrName>style.visibility</p:attrName>
                                        </p:attrNameLst>
                                      </p:cBhvr>
                                      <p:to>
                                        <p:strVal val="visible"/>
                                      </p:to>
                                    </p:set>
                                    <p:animEffect transition="in" filter="fade">
                                      <p:cBhvr additive="repl">
                                        <p:cTn id="51" dur="500"/>
                                        <p:tgtEl>
                                          <p:spTgt spid="771"/>
                                        </p:tgtEl>
                                      </p:cBhvr>
                                    </p:animEffect>
                                  </p:childTnLst>
                                </p:cTn>
                              </p:par>
                              <p:par>
                                <p:cTn id="52" presetID="10" presetClass="entr" fill="hold" nodeType="withEffect">
                                  <p:stCondLst>
                                    <p:cond delay="0"/>
                                  </p:stCondLst>
                                  <p:childTnLst>
                                    <p:set>
                                      <p:cBhvr>
                                        <p:cTn id="53" dur="1" fill="hold">
                                          <p:stCondLst>
                                            <p:cond delay="0"/>
                                          </p:stCondLst>
                                        </p:cTn>
                                        <p:tgtEl>
                                          <p:spTgt spid="789"/>
                                        </p:tgtEl>
                                        <p:attrNameLst>
                                          <p:attrName>style.visibility</p:attrName>
                                        </p:attrNameLst>
                                      </p:cBhvr>
                                      <p:to>
                                        <p:strVal val="visible"/>
                                      </p:to>
                                    </p:set>
                                    <p:animEffect transition="in" filter="fade">
                                      <p:cBhvr additive="repl">
                                        <p:cTn id="54" dur="500"/>
                                        <p:tgtEl>
                                          <p:spTgt spid="789"/>
                                        </p:tgtEl>
                                      </p:cBhvr>
                                    </p:animEffect>
                                  </p:childTnLst>
                                </p:cTn>
                              </p:par>
                              <p:par>
                                <p:cTn id="55" presetID="10" presetClass="entr" fill="hold" nodeType="withEffect">
                                  <p:stCondLst>
                                    <p:cond delay="0"/>
                                  </p:stCondLst>
                                  <p:childTnLst>
                                    <p:set>
                                      <p:cBhvr>
                                        <p:cTn id="56" dur="1" fill="hold">
                                          <p:stCondLst>
                                            <p:cond delay="0"/>
                                          </p:stCondLst>
                                        </p:cTn>
                                        <p:tgtEl>
                                          <p:spTgt spid="795"/>
                                        </p:tgtEl>
                                        <p:attrNameLst>
                                          <p:attrName>style.visibility</p:attrName>
                                        </p:attrNameLst>
                                      </p:cBhvr>
                                      <p:to>
                                        <p:strVal val="visible"/>
                                      </p:to>
                                    </p:set>
                                    <p:animEffect transition="in" filter="fade">
                                      <p:cBhvr additive="repl">
                                        <p:cTn id="57" dur="500"/>
                                        <p:tgtEl>
                                          <p:spTgt spid="7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fill="hold" nodeType="clickEffect">
                                  <p:stCondLst>
                                    <p:cond delay="0"/>
                                  </p:stCondLst>
                                  <p:childTnLst>
                                    <p:set>
                                      <p:cBhvr>
                                        <p:cTn id="61" dur="1" fill="hold">
                                          <p:stCondLst>
                                            <p:cond delay="0"/>
                                          </p:stCondLst>
                                        </p:cTn>
                                        <p:tgtEl>
                                          <p:spTgt spid="754">
                                            <p:txEl>
                                              <p:pRg st="0" end="0"/>
                                            </p:txEl>
                                          </p:spTgt>
                                        </p:tgtEl>
                                        <p:attrNameLst>
                                          <p:attrName>style.visibility</p:attrName>
                                        </p:attrNameLst>
                                      </p:cBhvr>
                                      <p:to>
                                        <p:strVal val="visible"/>
                                      </p:to>
                                    </p:set>
                                    <p:animEffect transition="in" filter="fade">
                                      <p:cBhvr additive="repl">
                                        <p:cTn id="62" dur="500"/>
                                        <p:tgtEl>
                                          <p:spTgt spid="754">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fill="hold" nodeType="clickEffect">
                                  <p:stCondLst>
                                    <p:cond delay="0"/>
                                  </p:stCondLst>
                                  <p:childTnLst>
                                    <p:set>
                                      <p:cBhvr>
                                        <p:cTn id="66" dur="1" fill="hold">
                                          <p:stCondLst>
                                            <p:cond delay="0"/>
                                          </p:stCondLst>
                                        </p:cTn>
                                        <p:tgtEl>
                                          <p:spTgt spid="754">
                                            <p:txEl>
                                              <p:pRg st="1" end="1"/>
                                            </p:txEl>
                                          </p:spTgt>
                                        </p:tgtEl>
                                        <p:attrNameLst>
                                          <p:attrName>style.visibility</p:attrName>
                                        </p:attrNameLst>
                                      </p:cBhvr>
                                      <p:to>
                                        <p:strVal val="visible"/>
                                      </p:to>
                                    </p:set>
                                    <p:animEffect transition="in" filter="fade">
                                      <p:cBhvr additive="repl">
                                        <p:cTn id="67" dur="500"/>
                                        <p:tgtEl>
                                          <p:spTgt spid="754">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fill="hold" nodeType="clickEffect">
                                  <p:stCondLst>
                                    <p:cond delay="0"/>
                                  </p:stCondLst>
                                  <p:childTnLst>
                                    <p:set>
                                      <p:cBhvr>
                                        <p:cTn id="71" dur="1" fill="hold">
                                          <p:stCondLst>
                                            <p:cond delay="0"/>
                                          </p:stCondLst>
                                        </p:cTn>
                                        <p:tgtEl>
                                          <p:spTgt spid="783"/>
                                        </p:tgtEl>
                                        <p:attrNameLst>
                                          <p:attrName>style.visibility</p:attrName>
                                        </p:attrNameLst>
                                      </p:cBhvr>
                                      <p:to>
                                        <p:strVal val="visible"/>
                                      </p:to>
                                    </p:set>
                                    <p:animEffect transition="in" filter="fade">
                                      <p:cBhvr additive="repl">
                                        <p:cTn id="72" dur="500"/>
                                        <p:tgtEl>
                                          <p:spTgt spid="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Colour Sensor – </a:t>
            </a:r>
            <a:r>
              <a:rPr lang="en-US" sz="3400" b="1" strike="noStrike" spc="-1" dirty="0" smtClean="0">
                <a:solidFill>
                  <a:srgbClr val="373737"/>
                </a:solidFill>
                <a:latin typeface="Roboto Condensed"/>
              </a:rPr>
              <a:t>Colour Range</a:t>
            </a:r>
            <a:endParaRPr lang="en-US" sz="3400" b="0" strike="noStrike" spc="-1" dirty="0">
              <a:solidFill>
                <a:srgbClr val="212121"/>
              </a:solidFill>
              <a:latin typeface="Roboto Condensed"/>
            </a:endParaRPr>
          </a:p>
        </p:txBody>
      </p:sp>
      <p:pic>
        <p:nvPicPr>
          <p:cNvPr id="2" name="Picture 1"/>
          <p:cNvPicPr>
            <a:picLocks noChangeAspect="1"/>
          </p:cNvPicPr>
          <p:nvPr/>
        </p:nvPicPr>
        <p:blipFill>
          <a:blip r:embed="rId2"/>
          <a:stretch>
            <a:fillRect/>
          </a:stretch>
        </p:blipFill>
        <p:spPr>
          <a:xfrm>
            <a:off x="4171949" y="2647915"/>
            <a:ext cx="4122058" cy="2315223"/>
          </a:xfrm>
          <a:prstGeom prst="rect">
            <a:avLst/>
          </a:prstGeom>
        </p:spPr>
      </p:pic>
      <p:sp>
        <p:nvSpPr>
          <p:cNvPr id="4" name="Rectangle 3"/>
          <p:cNvSpPr/>
          <p:nvPr/>
        </p:nvSpPr>
        <p:spPr>
          <a:xfrm>
            <a:off x="2597937" y="1190093"/>
            <a:ext cx="6995885" cy="978729"/>
          </a:xfrm>
          <a:prstGeom prst="rect">
            <a:avLst/>
          </a:prstGeom>
        </p:spPr>
        <p:txBody>
          <a:bodyPr wrap="square">
            <a:spAutoFit/>
          </a:bodyPr>
          <a:lstStyle/>
          <a:p>
            <a:pPr marL="360" lvl="0" algn="ctr">
              <a:lnSpc>
                <a:spcPct val="90000"/>
              </a:lnSpc>
              <a:spcBef>
                <a:spcPts val="1001"/>
              </a:spcBef>
              <a:buClr>
                <a:srgbClr val="B84742"/>
              </a:buClr>
            </a:pPr>
            <a:r>
              <a:rPr lang="en-US" sz="3200" spc="-1" dirty="0" smtClean="0">
                <a:solidFill>
                  <a:srgbClr val="212121"/>
                </a:solidFill>
              </a:rPr>
              <a:t>By Experiment only we can get exact calibrated range</a:t>
            </a:r>
            <a:endParaRPr lang="en-US" sz="3200" spc="-1" dirty="0">
              <a:solidFill>
                <a:srgbClr val="212121"/>
              </a:solidFill>
            </a:endParaRPr>
          </a:p>
        </p:txBody>
      </p:sp>
      <p:graphicFrame>
        <p:nvGraphicFramePr>
          <p:cNvPr id="3" name="Table 2"/>
          <p:cNvGraphicFramePr>
            <a:graphicFrameLocks noGrp="1"/>
          </p:cNvGraphicFramePr>
          <p:nvPr>
            <p:extLst/>
          </p:nvPr>
        </p:nvGraphicFramePr>
        <p:xfrm>
          <a:off x="275769" y="2780493"/>
          <a:ext cx="3599544" cy="2050065"/>
        </p:xfrm>
        <a:graphic>
          <a:graphicData uri="http://schemas.openxmlformats.org/drawingml/2006/table">
            <a:tbl>
              <a:tblPr firstRow="1" bandRow="1">
                <a:tableStyleId>{5C22544A-7EE6-4342-B048-85BDC9FD1C3A}</a:tableStyleId>
              </a:tblPr>
              <a:tblGrid>
                <a:gridCol w="1799772">
                  <a:extLst>
                    <a:ext uri="{9D8B030D-6E8A-4147-A177-3AD203B41FA5}">
                      <a16:colId xmlns:a16="http://schemas.microsoft.com/office/drawing/2014/main" val="3427641963"/>
                    </a:ext>
                  </a:extLst>
                </a:gridCol>
                <a:gridCol w="1799772">
                  <a:extLst>
                    <a:ext uri="{9D8B030D-6E8A-4147-A177-3AD203B41FA5}">
                      <a16:colId xmlns:a16="http://schemas.microsoft.com/office/drawing/2014/main" val="1546213844"/>
                    </a:ext>
                  </a:extLst>
                </a:gridCol>
              </a:tblGrid>
              <a:tr h="683355">
                <a:tc>
                  <a:txBody>
                    <a:bodyPr/>
                    <a:lstStyle/>
                    <a:p>
                      <a:pPr algn="ctr"/>
                      <a:r>
                        <a:rPr lang="en-US" sz="2800" b="1" dirty="0" smtClean="0">
                          <a:solidFill>
                            <a:schemeClr val="bg1"/>
                          </a:solidFill>
                        </a:rPr>
                        <a:t>RED</a:t>
                      </a:r>
                      <a:endParaRPr lang="en-IN" sz="2800" b="1" dirty="0">
                        <a:solidFill>
                          <a:schemeClr val="bg1"/>
                        </a:solidFill>
                      </a:endParaRPr>
                    </a:p>
                  </a:txBody>
                  <a:tcPr anchor="ctr">
                    <a:solidFill>
                      <a:srgbClr val="FF0000"/>
                    </a:solidFill>
                  </a:tcPr>
                </a:tc>
                <a:tc>
                  <a:txBody>
                    <a:bodyPr/>
                    <a:lstStyle/>
                    <a:p>
                      <a:pPr algn="ctr"/>
                      <a:r>
                        <a:rPr lang="en-US" sz="2800" b="1" dirty="0" smtClean="0">
                          <a:solidFill>
                            <a:schemeClr val="bg1"/>
                          </a:solidFill>
                        </a:rPr>
                        <a:t>10-56</a:t>
                      </a:r>
                      <a:endParaRPr lang="en-IN" sz="2800" b="1" dirty="0">
                        <a:solidFill>
                          <a:schemeClr val="bg1"/>
                        </a:solidFill>
                      </a:endParaRPr>
                    </a:p>
                  </a:txBody>
                  <a:tcPr anchor="ctr">
                    <a:solidFill>
                      <a:srgbClr val="FF0000"/>
                    </a:solidFill>
                  </a:tcPr>
                </a:tc>
                <a:extLst>
                  <a:ext uri="{0D108BD9-81ED-4DB2-BD59-A6C34878D82A}">
                    <a16:rowId xmlns:a16="http://schemas.microsoft.com/office/drawing/2014/main" val="251330550"/>
                  </a:ext>
                </a:extLst>
              </a:tr>
              <a:tr h="683355">
                <a:tc>
                  <a:txBody>
                    <a:bodyPr/>
                    <a:lstStyle/>
                    <a:p>
                      <a:pPr algn="ctr"/>
                      <a:r>
                        <a:rPr lang="en-US" sz="2800" b="1" dirty="0" smtClean="0">
                          <a:solidFill>
                            <a:schemeClr val="bg1"/>
                          </a:solidFill>
                        </a:rPr>
                        <a:t>GREEN</a:t>
                      </a:r>
                    </a:p>
                  </a:txBody>
                  <a:tcPr anchor="ctr">
                    <a:solidFill>
                      <a:srgbClr val="00B050"/>
                    </a:solidFill>
                  </a:tcPr>
                </a:tc>
                <a:tc>
                  <a:txBody>
                    <a:bodyPr/>
                    <a:lstStyle/>
                    <a:p>
                      <a:pPr algn="ctr"/>
                      <a:r>
                        <a:rPr lang="en-US" sz="2800" b="1" dirty="0" smtClean="0">
                          <a:solidFill>
                            <a:schemeClr val="bg1"/>
                          </a:solidFill>
                        </a:rPr>
                        <a:t>30-90</a:t>
                      </a:r>
                      <a:endParaRPr lang="en-IN" sz="2800" b="1" dirty="0">
                        <a:solidFill>
                          <a:schemeClr val="bg1"/>
                        </a:solidFill>
                      </a:endParaRPr>
                    </a:p>
                  </a:txBody>
                  <a:tcPr anchor="ctr">
                    <a:solidFill>
                      <a:srgbClr val="00B050"/>
                    </a:solidFill>
                  </a:tcPr>
                </a:tc>
                <a:extLst>
                  <a:ext uri="{0D108BD9-81ED-4DB2-BD59-A6C34878D82A}">
                    <a16:rowId xmlns:a16="http://schemas.microsoft.com/office/drawing/2014/main" val="2837150889"/>
                  </a:ext>
                </a:extLst>
              </a:tr>
              <a:tr h="683355">
                <a:tc>
                  <a:txBody>
                    <a:bodyPr/>
                    <a:lstStyle/>
                    <a:p>
                      <a:pPr algn="ctr"/>
                      <a:r>
                        <a:rPr lang="en-US" sz="2800" b="1" dirty="0" smtClean="0">
                          <a:solidFill>
                            <a:schemeClr val="bg1"/>
                          </a:solidFill>
                        </a:rPr>
                        <a:t>BLUE</a:t>
                      </a:r>
                      <a:endParaRPr lang="en-IN" sz="2800" b="1" dirty="0">
                        <a:solidFill>
                          <a:schemeClr val="bg1"/>
                        </a:solidFill>
                      </a:endParaRPr>
                    </a:p>
                  </a:txBody>
                  <a:tcPr anchor="ctr">
                    <a:solidFill>
                      <a:srgbClr val="0070C0"/>
                    </a:solidFill>
                  </a:tcPr>
                </a:tc>
                <a:tc>
                  <a:txBody>
                    <a:bodyPr/>
                    <a:lstStyle/>
                    <a:p>
                      <a:pPr algn="ctr"/>
                      <a:r>
                        <a:rPr lang="en-US" sz="2800" b="1" dirty="0" smtClean="0">
                          <a:solidFill>
                            <a:schemeClr val="bg1"/>
                          </a:solidFill>
                        </a:rPr>
                        <a:t>25-70</a:t>
                      </a:r>
                      <a:endParaRPr lang="en-IN" sz="2800" b="1" dirty="0">
                        <a:solidFill>
                          <a:schemeClr val="bg1"/>
                        </a:solidFill>
                      </a:endParaRPr>
                    </a:p>
                  </a:txBody>
                  <a:tcPr anchor="ctr">
                    <a:solidFill>
                      <a:srgbClr val="0070C0"/>
                    </a:solidFill>
                  </a:tcPr>
                </a:tc>
                <a:extLst>
                  <a:ext uri="{0D108BD9-81ED-4DB2-BD59-A6C34878D82A}">
                    <a16:rowId xmlns:a16="http://schemas.microsoft.com/office/drawing/2014/main" val="3158657976"/>
                  </a:ext>
                </a:extLst>
              </a:tr>
            </a:tbl>
          </a:graphicData>
        </a:graphic>
      </p:graphicFrame>
      <p:pic>
        <p:nvPicPr>
          <p:cNvPr id="6" name="Picture 5"/>
          <p:cNvPicPr>
            <a:picLocks noChangeAspect="1"/>
          </p:cNvPicPr>
          <p:nvPr/>
        </p:nvPicPr>
        <p:blipFill>
          <a:blip r:embed="rId3"/>
          <a:stretch>
            <a:fillRect/>
          </a:stretch>
        </p:blipFill>
        <p:spPr>
          <a:xfrm>
            <a:off x="8590643" y="2843500"/>
            <a:ext cx="3429000" cy="1924050"/>
          </a:xfrm>
          <a:prstGeom prst="rect">
            <a:avLst/>
          </a:prstGeom>
        </p:spPr>
      </p:pic>
    </p:spTree>
    <p:extLst>
      <p:ext uri="{BB962C8B-B14F-4D97-AF65-F5344CB8AC3E}">
        <p14:creationId xmlns:p14="http://schemas.microsoft.com/office/powerpoint/2010/main" val="1411432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Colour Sensor – Code explanation</a:t>
            </a:r>
            <a:endParaRPr lang="en-US" sz="3400" b="0" strike="noStrike" spc="-1" dirty="0">
              <a:solidFill>
                <a:srgbClr val="212121"/>
              </a:solidFill>
              <a:latin typeface="Roboto Condensed"/>
            </a:endParaRPr>
          </a:p>
        </p:txBody>
      </p:sp>
      <p:sp>
        <p:nvSpPr>
          <p:cNvPr id="802" name="TextShape 2"/>
          <p:cNvSpPr txBox="1"/>
          <p:nvPr/>
        </p:nvSpPr>
        <p:spPr>
          <a:xfrm>
            <a:off x="131040" y="863280"/>
            <a:ext cx="1192932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code in Arduino for Colour sensor can be written as following:</a:t>
            </a:r>
          </a:p>
        </p:txBody>
      </p:sp>
      <p:sp>
        <p:nvSpPr>
          <p:cNvPr id="803" name="CustomShape 3"/>
          <p:cNvSpPr/>
          <p:nvPr/>
        </p:nvSpPr>
        <p:spPr>
          <a:xfrm>
            <a:off x="631080" y="1650600"/>
            <a:ext cx="6397200" cy="46641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859900"/>
                </a:solidFill>
                <a:latin typeface="Consolas"/>
              </a:rPr>
              <a:t>#define</a:t>
            </a:r>
            <a:r>
              <a:rPr lang="en-US" sz="2000" b="0" strike="noStrike" spc="-1">
                <a:solidFill>
                  <a:srgbClr val="B58900"/>
                </a:solidFill>
                <a:latin typeface="Consolas"/>
              </a:rPr>
              <a:t> </a:t>
            </a:r>
            <a:r>
              <a:rPr lang="en-US" sz="2000" b="0" strike="noStrike" spc="-1">
                <a:solidFill>
                  <a:srgbClr val="268BD2"/>
                </a:solidFill>
                <a:latin typeface="Consolas"/>
              </a:rPr>
              <a:t>s0</a:t>
            </a:r>
            <a:r>
              <a:rPr lang="en-US" sz="2000" b="0" strike="noStrike" spc="-1">
                <a:solidFill>
                  <a:srgbClr val="B58900"/>
                </a:solidFill>
                <a:latin typeface="Consolas"/>
              </a:rPr>
              <a:t> </a:t>
            </a:r>
            <a:r>
              <a:rPr lang="en-US" sz="2000" b="0" strike="noStrike" spc="-1">
                <a:solidFill>
                  <a:srgbClr val="D33682"/>
                </a:solidFill>
                <a:latin typeface="Consolas"/>
              </a:rPr>
              <a:t>9</a:t>
            </a:r>
            <a:r>
              <a:rPr lang="en-US" sz="2000" b="0" strike="noStrike" spc="-1">
                <a:solidFill>
                  <a:srgbClr val="B58900"/>
                </a:solidFill>
                <a:latin typeface="Consolas"/>
              </a:rPr>
              <a:t>       </a:t>
            </a:r>
            <a:endParaRPr lang="en-IN" sz="2000" b="0" strike="noStrike" spc="-1">
              <a:latin typeface="Arial"/>
            </a:endParaRPr>
          </a:p>
          <a:p>
            <a:pPr>
              <a:lnSpc>
                <a:spcPct val="100000"/>
              </a:lnSpc>
            </a:pPr>
            <a:r>
              <a:rPr lang="en-US" sz="2000" b="0" strike="noStrike" spc="-1">
                <a:solidFill>
                  <a:srgbClr val="859900"/>
                </a:solidFill>
                <a:latin typeface="Consolas"/>
              </a:rPr>
              <a:t>#define</a:t>
            </a:r>
            <a:r>
              <a:rPr lang="en-US" sz="2000" b="0" strike="noStrike" spc="-1">
                <a:solidFill>
                  <a:srgbClr val="B58900"/>
                </a:solidFill>
                <a:latin typeface="Consolas"/>
              </a:rPr>
              <a:t> </a:t>
            </a:r>
            <a:r>
              <a:rPr lang="en-US" sz="2000" b="0" strike="noStrike" spc="-1">
                <a:solidFill>
                  <a:srgbClr val="268BD2"/>
                </a:solidFill>
                <a:latin typeface="Consolas"/>
              </a:rPr>
              <a:t>s1</a:t>
            </a:r>
            <a:r>
              <a:rPr lang="en-US" sz="2000" b="0" strike="noStrike" spc="-1">
                <a:solidFill>
                  <a:srgbClr val="B58900"/>
                </a:solidFill>
                <a:latin typeface="Consolas"/>
              </a:rPr>
              <a:t> </a:t>
            </a:r>
            <a:r>
              <a:rPr lang="en-US" sz="2000" b="0" strike="noStrike" spc="-1">
                <a:solidFill>
                  <a:srgbClr val="D33682"/>
                </a:solidFill>
                <a:latin typeface="Consolas"/>
              </a:rPr>
              <a:t>8</a:t>
            </a:r>
            <a:endParaRPr lang="en-IN" sz="2000" b="0" strike="noStrike" spc="-1">
              <a:latin typeface="Arial"/>
            </a:endParaRPr>
          </a:p>
          <a:p>
            <a:pPr>
              <a:lnSpc>
                <a:spcPct val="100000"/>
              </a:lnSpc>
            </a:pPr>
            <a:r>
              <a:rPr lang="en-US" sz="2000" b="0" strike="noStrike" spc="-1">
                <a:solidFill>
                  <a:srgbClr val="859900"/>
                </a:solidFill>
                <a:latin typeface="Consolas"/>
              </a:rPr>
              <a:t>#define</a:t>
            </a:r>
            <a:r>
              <a:rPr lang="en-US" sz="2000" b="0" strike="noStrike" spc="-1">
                <a:solidFill>
                  <a:srgbClr val="B58900"/>
                </a:solidFill>
                <a:latin typeface="Consolas"/>
              </a:rPr>
              <a:t> </a:t>
            </a:r>
            <a:r>
              <a:rPr lang="en-US" sz="2000" b="0" strike="noStrike" spc="-1">
                <a:solidFill>
                  <a:srgbClr val="268BD2"/>
                </a:solidFill>
                <a:latin typeface="Consolas"/>
              </a:rPr>
              <a:t>s2</a:t>
            </a:r>
            <a:r>
              <a:rPr lang="en-US" sz="2000" b="0" strike="noStrike" spc="-1">
                <a:solidFill>
                  <a:srgbClr val="B58900"/>
                </a:solidFill>
                <a:latin typeface="Consolas"/>
              </a:rPr>
              <a:t> </a:t>
            </a:r>
            <a:r>
              <a:rPr lang="en-US" sz="2000" b="0" strike="noStrike" spc="-1">
                <a:solidFill>
                  <a:srgbClr val="D33682"/>
                </a:solidFill>
                <a:latin typeface="Consolas"/>
              </a:rPr>
              <a:t>11</a:t>
            </a:r>
            <a:endParaRPr lang="en-IN" sz="2000" b="0" strike="noStrike" spc="-1">
              <a:latin typeface="Arial"/>
            </a:endParaRPr>
          </a:p>
          <a:p>
            <a:pPr>
              <a:lnSpc>
                <a:spcPct val="100000"/>
              </a:lnSpc>
            </a:pPr>
            <a:r>
              <a:rPr lang="en-US" sz="2000" b="0" strike="noStrike" spc="-1">
                <a:solidFill>
                  <a:srgbClr val="859900"/>
                </a:solidFill>
                <a:latin typeface="Consolas"/>
              </a:rPr>
              <a:t>#define</a:t>
            </a:r>
            <a:r>
              <a:rPr lang="en-US" sz="2000" b="0" strike="noStrike" spc="-1">
                <a:solidFill>
                  <a:srgbClr val="B58900"/>
                </a:solidFill>
                <a:latin typeface="Consolas"/>
              </a:rPr>
              <a:t> </a:t>
            </a:r>
            <a:r>
              <a:rPr lang="en-US" sz="2000" b="0" strike="noStrike" spc="-1">
                <a:solidFill>
                  <a:srgbClr val="268BD2"/>
                </a:solidFill>
                <a:latin typeface="Consolas"/>
              </a:rPr>
              <a:t>s3</a:t>
            </a:r>
            <a:r>
              <a:rPr lang="en-US" sz="2000" b="0" strike="noStrike" spc="-1">
                <a:solidFill>
                  <a:srgbClr val="B58900"/>
                </a:solidFill>
                <a:latin typeface="Consolas"/>
              </a:rPr>
              <a:t> </a:t>
            </a:r>
            <a:r>
              <a:rPr lang="en-US" sz="2000" b="0" strike="noStrike" spc="-1">
                <a:solidFill>
                  <a:srgbClr val="D33682"/>
                </a:solidFill>
                <a:latin typeface="Consolas"/>
              </a:rPr>
              <a:t>12</a:t>
            </a:r>
            <a:endParaRPr lang="en-IN" sz="2000" b="0" strike="noStrike" spc="-1">
              <a:latin typeface="Arial"/>
            </a:endParaRPr>
          </a:p>
          <a:p>
            <a:pPr>
              <a:lnSpc>
                <a:spcPct val="100000"/>
              </a:lnSpc>
            </a:pPr>
            <a:r>
              <a:rPr lang="en-US" sz="2000" b="0" strike="noStrike" spc="-1">
                <a:solidFill>
                  <a:srgbClr val="859900"/>
                </a:solidFill>
                <a:latin typeface="Consolas"/>
              </a:rPr>
              <a:t>#define</a:t>
            </a:r>
            <a:r>
              <a:rPr lang="en-US" sz="2000" b="0" strike="noStrike" spc="-1">
                <a:solidFill>
                  <a:srgbClr val="B58900"/>
                </a:solidFill>
                <a:latin typeface="Consolas"/>
              </a:rPr>
              <a:t> </a:t>
            </a:r>
            <a:r>
              <a:rPr lang="en-US" sz="2000" b="0" strike="noStrike" spc="-1">
                <a:solidFill>
                  <a:srgbClr val="268BD2"/>
                </a:solidFill>
                <a:latin typeface="Consolas"/>
              </a:rPr>
              <a:t>out</a:t>
            </a:r>
            <a:r>
              <a:rPr lang="en-US" sz="2000" b="0" strike="noStrike" spc="-1">
                <a:solidFill>
                  <a:srgbClr val="B58900"/>
                </a:solidFill>
                <a:latin typeface="Consolas"/>
              </a:rPr>
              <a:t> </a:t>
            </a:r>
            <a:r>
              <a:rPr lang="en-US" sz="2000" b="0" strike="noStrike" spc="-1">
                <a:solidFill>
                  <a:srgbClr val="D33682"/>
                </a:solidFill>
                <a:latin typeface="Consolas"/>
              </a:rPr>
              <a:t>10</a:t>
            </a:r>
            <a:endParaRPr lang="en-IN" sz="2000" b="0" strike="noStrike" spc="-1">
              <a:latin typeface="Arial"/>
            </a:endParaRPr>
          </a:p>
          <a:p>
            <a:pPr>
              <a:lnSpc>
                <a:spcPct val="100000"/>
              </a:lnSpc>
            </a:pPr>
            <a:r>
              <a:t/>
            </a:r>
            <a:br/>
            <a:r>
              <a:rPr lang="en-US" sz="2000" b="1" strike="noStrike" spc="-1">
                <a:solidFill>
                  <a:srgbClr val="073642"/>
                </a:solidFill>
                <a:latin typeface="Consolas"/>
              </a:rPr>
              <a:t>int</a:t>
            </a:r>
            <a:r>
              <a:rPr lang="en-US" sz="2000" b="0" strike="noStrike" spc="-1">
                <a:solidFill>
                  <a:srgbClr val="333333"/>
                </a:solidFill>
                <a:latin typeface="Consolas"/>
              </a:rPr>
              <a:t> </a:t>
            </a:r>
            <a:r>
              <a:rPr lang="en-US" sz="2000" b="0" strike="noStrike" spc="-1">
                <a:solidFill>
                  <a:srgbClr val="268BD2"/>
                </a:solidFill>
                <a:latin typeface="Consolas"/>
              </a:rPr>
              <a:t>frequency</a:t>
            </a:r>
            <a:r>
              <a:rPr lang="en-US" sz="2000" b="0" strike="noStrike" spc="-1">
                <a:solidFill>
                  <a:srgbClr val="859900"/>
                </a:solidFill>
                <a:latin typeface="Consolas"/>
              </a:rPr>
              <a:t>=</a:t>
            </a:r>
            <a:r>
              <a:rPr lang="en-US" sz="2000" b="0" strike="noStrike" spc="-1">
                <a:solidFill>
                  <a:srgbClr val="D33682"/>
                </a:solidFill>
                <a:latin typeface="Consolas"/>
              </a:rPr>
              <a:t>0</a:t>
            </a:r>
            <a:r>
              <a:rPr lang="en-US" sz="2000" b="0" strike="noStrike" spc="-1">
                <a:solidFill>
                  <a:srgbClr val="333333"/>
                </a:solidFill>
                <a:latin typeface="Consolas"/>
              </a:rPr>
              <a:t>;</a:t>
            </a:r>
            <a:endParaRPr lang="en-IN" sz="2000" b="0" strike="noStrike" spc="-1">
              <a:latin typeface="Arial"/>
            </a:endParaRPr>
          </a:p>
          <a:p>
            <a:pPr>
              <a:lnSpc>
                <a:spcPct val="100000"/>
              </a:lnSpc>
            </a:pPr>
            <a:endParaRPr lang="en-IN" sz="2000" b="0" strike="noStrike" spc="-1">
              <a:latin typeface="Arial"/>
            </a:endParaRPr>
          </a:p>
          <a:p>
            <a:pPr>
              <a:lnSpc>
                <a:spcPct val="100000"/>
              </a:lnSpc>
            </a:pPr>
            <a:r>
              <a:rPr lang="en-US" sz="2000" b="1" strike="noStrike" spc="-1">
                <a:solidFill>
                  <a:srgbClr val="073642"/>
                </a:solidFill>
                <a:latin typeface="Consolas"/>
              </a:rPr>
              <a:t>void</a:t>
            </a:r>
            <a:r>
              <a:rPr lang="en-US" sz="2000" b="0" strike="noStrike" spc="-1">
                <a:solidFill>
                  <a:srgbClr val="333333"/>
                </a:solidFill>
                <a:latin typeface="Consolas"/>
              </a:rPr>
              <a:t> </a:t>
            </a:r>
            <a:r>
              <a:rPr lang="en-US" sz="2000" b="0" strike="noStrike" spc="-1">
                <a:solidFill>
                  <a:srgbClr val="268BD2"/>
                </a:solidFill>
                <a:latin typeface="Consolas"/>
              </a:rPr>
              <a:t>setup</a:t>
            </a: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pinMode</a:t>
            </a:r>
            <a:r>
              <a:rPr lang="en-US" sz="2000" b="0" strike="noStrike" spc="-1">
                <a:solidFill>
                  <a:srgbClr val="333333"/>
                </a:solidFill>
                <a:latin typeface="Consolas"/>
              </a:rPr>
              <a:t>(</a:t>
            </a:r>
            <a:r>
              <a:rPr lang="en-US" sz="2000" b="0" strike="noStrike" spc="-1">
                <a:solidFill>
                  <a:srgbClr val="268BD2"/>
                </a:solidFill>
                <a:latin typeface="Consolas"/>
              </a:rPr>
              <a:t>s0</a:t>
            </a:r>
            <a:r>
              <a:rPr lang="en-US" sz="2000" b="0" strike="noStrike" spc="-1">
                <a:solidFill>
                  <a:srgbClr val="333333"/>
                </a:solidFill>
                <a:latin typeface="Consolas"/>
              </a:rPr>
              <a:t>,OUTPUT);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pinMode</a:t>
            </a:r>
            <a:r>
              <a:rPr lang="en-US" sz="2000" b="0" strike="noStrike" spc="-1">
                <a:solidFill>
                  <a:srgbClr val="333333"/>
                </a:solidFill>
                <a:latin typeface="Consolas"/>
              </a:rPr>
              <a:t>(</a:t>
            </a:r>
            <a:r>
              <a:rPr lang="en-US" sz="2000" b="0" strike="noStrike" spc="-1">
                <a:solidFill>
                  <a:srgbClr val="268BD2"/>
                </a:solidFill>
                <a:latin typeface="Consolas"/>
              </a:rPr>
              <a:t>s1</a:t>
            </a:r>
            <a:r>
              <a:rPr lang="en-US" sz="2000" b="0" strike="noStrike" spc="-1">
                <a:solidFill>
                  <a:srgbClr val="333333"/>
                </a:solidFill>
                <a:latin typeface="Consolas"/>
              </a:rPr>
              <a:t>,OUTPUT);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pinMode</a:t>
            </a:r>
            <a:r>
              <a:rPr lang="en-US" sz="2000" b="0" strike="noStrike" spc="-1">
                <a:solidFill>
                  <a:srgbClr val="333333"/>
                </a:solidFill>
                <a:latin typeface="Consolas"/>
              </a:rPr>
              <a:t>(</a:t>
            </a:r>
            <a:r>
              <a:rPr lang="en-US" sz="2000" b="0" strike="noStrike" spc="-1">
                <a:solidFill>
                  <a:srgbClr val="268BD2"/>
                </a:solidFill>
                <a:latin typeface="Consolas"/>
              </a:rPr>
              <a:t>s2</a:t>
            </a:r>
            <a:r>
              <a:rPr lang="en-US" sz="2000" b="0" strike="noStrike" spc="-1">
                <a:solidFill>
                  <a:srgbClr val="333333"/>
                </a:solidFill>
                <a:latin typeface="Consolas"/>
              </a:rPr>
              <a:t>,OUTPUT);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pinMode</a:t>
            </a:r>
            <a:r>
              <a:rPr lang="en-US" sz="2000" b="0" strike="noStrike" spc="-1">
                <a:solidFill>
                  <a:srgbClr val="333333"/>
                </a:solidFill>
                <a:latin typeface="Consolas"/>
              </a:rPr>
              <a:t>(</a:t>
            </a:r>
            <a:r>
              <a:rPr lang="en-US" sz="2000" b="0" strike="noStrike" spc="-1">
                <a:solidFill>
                  <a:srgbClr val="268BD2"/>
                </a:solidFill>
                <a:latin typeface="Consolas"/>
              </a:rPr>
              <a:t>s3</a:t>
            </a:r>
            <a:r>
              <a:rPr lang="en-US" sz="2000" b="0" strike="noStrike" spc="-1">
                <a:solidFill>
                  <a:srgbClr val="333333"/>
                </a:solidFill>
                <a:latin typeface="Consolas"/>
              </a:rPr>
              <a:t>,OUTPUT);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pinMode</a:t>
            </a:r>
            <a:r>
              <a:rPr lang="en-US" sz="2000" b="0" strike="noStrike" spc="-1">
                <a:solidFill>
                  <a:srgbClr val="333333"/>
                </a:solidFill>
                <a:latin typeface="Consolas"/>
              </a:rPr>
              <a:t>(</a:t>
            </a:r>
            <a:r>
              <a:rPr lang="en-US" sz="2000" b="0" strike="noStrike" spc="-1">
                <a:solidFill>
                  <a:srgbClr val="268BD2"/>
                </a:solidFill>
                <a:latin typeface="Consolas"/>
              </a:rPr>
              <a:t>out</a:t>
            </a:r>
            <a:r>
              <a:rPr lang="en-US" sz="2000" b="0" strike="noStrike" spc="-1">
                <a:solidFill>
                  <a:srgbClr val="333333"/>
                </a:solidFill>
                <a:latin typeface="Consolas"/>
              </a:rPr>
              <a:t>,INPUT);       </a:t>
            </a:r>
            <a:endParaRPr lang="en-IN" sz="2000" b="0" strike="noStrike" spc="-1">
              <a:latin typeface="Arial"/>
            </a:endParaRPr>
          </a:p>
        </p:txBody>
      </p:sp>
      <p:sp>
        <p:nvSpPr>
          <p:cNvPr id="804" name="CustomShape 4"/>
          <p:cNvSpPr/>
          <p:nvPr/>
        </p:nvSpPr>
        <p:spPr>
          <a:xfrm>
            <a:off x="131040" y="1650600"/>
            <a:ext cx="501480" cy="46641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2000" b="1" strike="noStrike" spc="-1">
                <a:solidFill>
                  <a:srgbClr val="585858"/>
                </a:solidFill>
                <a:latin typeface="Consolas"/>
              </a:rPr>
              <a:t>1</a:t>
            </a:r>
            <a:endParaRPr lang="en-IN" sz="2000" b="0" strike="noStrike" spc="-1">
              <a:latin typeface="Arial"/>
            </a:endParaRPr>
          </a:p>
          <a:p>
            <a:pPr algn="r">
              <a:lnSpc>
                <a:spcPct val="100000"/>
              </a:lnSpc>
            </a:pPr>
            <a:r>
              <a:rPr lang="en-IN" sz="2000" b="1" strike="noStrike" spc="-1">
                <a:solidFill>
                  <a:srgbClr val="585858"/>
                </a:solidFill>
                <a:latin typeface="Consolas"/>
              </a:rPr>
              <a:t>2</a:t>
            </a:r>
            <a:endParaRPr lang="en-IN" sz="2000" b="0" strike="noStrike" spc="-1">
              <a:latin typeface="Arial"/>
            </a:endParaRPr>
          </a:p>
          <a:p>
            <a:pPr algn="r">
              <a:lnSpc>
                <a:spcPct val="100000"/>
              </a:lnSpc>
            </a:pPr>
            <a:r>
              <a:rPr lang="en-IN" sz="2000" b="1" strike="noStrike" spc="-1">
                <a:solidFill>
                  <a:srgbClr val="585858"/>
                </a:solidFill>
                <a:latin typeface="Consolas"/>
              </a:rPr>
              <a:t>3</a:t>
            </a:r>
            <a:endParaRPr lang="en-IN" sz="2000" b="0" strike="noStrike" spc="-1">
              <a:latin typeface="Arial"/>
            </a:endParaRPr>
          </a:p>
          <a:p>
            <a:pPr algn="r">
              <a:lnSpc>
                <a:spcPct val="100000"/>
              </a:lnSpc>
            </a:pPr>
            <a:r>
              <a:rPr lang="en-IN" sz="2000" b="1" strike="noStrike" spc="-1">
                <a:solidFill>
                  <a:srgbClr val="585858"/>
                </a:solidFill>
                <a:latin typeface="Consolas"/>
              </a:rPr>
              <a:t>4</a:t>
            </a:r>
            <a:endParaRPr lang="en-IN" sz="2000" b="0" strike="noStrike" spc="-1">
              <a:latin typeface="Arial"/>
            </a:endParaRPr>
          </a:p>
          <a:p>
            <a:pPr algn="r">
              <a:lnSpc>
                <a:spcPct val="100000"/>
              </a:lnSpc>
            </a:pPr>
            <a:r>
              <a:rPr lang="en-IN" sz="2000" b="1" strike="noStrike" spc="-1">
                <a:solidFill>
                  <a:srgbClr val="585858"/>
                </a:solidFill>
                <a:latin typeface="Consolas"/>
              </a:rPr>
              <a:t>5</a:t>
            </a:r>
            <a:endParaRPr lang="en-IN" sz="2000" b="0" strike="noStrike" spc="-1">
              <a:latin typeface="Arial"/>
            </a:endParaRPr>
          </a:p>
          <a:p>
            <a:pPr algn="r">
              <a:lnSpc>
                <a:spcPct val="100000"/>
              </a:lnSpc>
            </a:pPr>
            <a:r>
              <a:rPr lang="en-IN" sz="2000" b="1" strike="noStrike" spc="-1">
                <a:solidFill>
                  <a:srgbClr val="585858"/>
                </a:solidFill>
                <a:latin typeface="Consolas"/>
              </a:rPr>
              <a:t>6</a:t>
            </a:r>
            <a:endParaRPr lang="en-IN" sz="2000" b="0" strike="noStrike" spc="-1">
              <a:latin typeface="Arial"/>
            </a:endParaRPr>
          </a:p>
          <a:p>
            <a:pPr algn="r">
              <a:lnSpc>
                <a:spcPct val="100000"/>
              </a:lnSpc>
            </a:pPr>
            <a:r>
              <a:rPr lang="en-IN" sz="2000" b="1" strike="noStrike" spc="-1">
                <a:solidFill>
                  <a:srgbClr val="585858"/>
                </a:solidFill>
                <a:latin typeface="Consolas"/>
              </a:rPr>
              <a:t>7</a:t>
            </a:r>
            <a:endParaRPr lang="en-IN" sz="2000" b="0" strike="noStrike" spc="-1">
              <a:latin typeface="Arial"/>
            </a:endParaRPr>
          </a:p>
          <a:p>
            <a:pPr algn="r">
              <a:lnSpc>
                <a:spcPct val="100000"/>
              </a:lnSpc>
            </a:pPr>
            <a:r>
              <a:rPr lang="en-IN" sz="2000" b="1" strike="noStrike" spc="-1">
                <a:solidFill>
                  <a:srgbClr val="585858"/>
                </a:solidFill>
                <a:latin typeface="Consolas"/>
              </a:rPr>
              <a:t>8</a:t>
            </a:r>
            <a:endParaRPr lang="en-IN" sz="2000" b="0" strike="noStrike" spc="-1">
              <a:latin typeface="Arial"/>
            </a:endParaRPr>
          </a:p>
          <a:p>
            <a:pPr algn="r">
              <a:lnSpc>
                <a:spcPct val="100000"/>
              </a:lnSpc>
            </a:pPr>
            <a:r>
              <a:rPr lang="en-IN" sz="2000" b="1" strike="noStrike" spc="-1">
                <a:solidFill>
                  <a:srgbClr val="585858"/>
                </a:solidFill>
                <a:latin typeface="Consolas"/>
              </a:rPr>
              <a:t>9</a:t>
            </a:r>
            <a:endParaRPr lang="en-IN" sz="2000" b="0" strike="noStrike" spc="-1">
              <a:latin typeface="Arial"/>
            </a:endParaRPr>
          </a:p>
          <a:p>
            <a:pPr algn="r">
              <a:lnSpc>
                <a:spcPct val="100000"/>
              </a:lnSpc>
            </a:pPr>
            <a:r>
              <a:rPr lang="en-IN" sz="2000" b="1" strike="noStrike" spc="-1">
                <a:solidFill>
                  <a:srgbClr val="585858"/>
                </a:solidFill>
                <a:latin typeface="Consolas"/>
              </a:rPr>
              <a:t>10</a:t>
            </a:r>
            <a:endParaRPr lang="en-IN" sz="2000" b="0" strike="noStrike" spc="-1">
              <a:latin typeface="Arial"/>
            </a:endParaRPr>
          </a:p>
          <a:p>
            <a:pPr algn="r">
              <a:lnSpc>
                <a:spcPct val="100000"/>
              </a:lnSpc>
            </a:pPr>
            <a:r>
              <a:rPr lang="en-IN" sz="2000" b="1" strike="noStrike" spc="-1">
                <a:solidFill>
                  <a:srgbClr val="585858"/>
                </a:solidFill>
                <a:latin typeface="Consolas"/>
              </a:rPr>
              <a:t>11</a:t>
            </a:r>
            <a:endParaRPr lang="en-IN" sz="2000" b="0" strike="noStrike" spc="-1">
              <a:latin typeface="Arial"/>
            </a:endParaRPr>
          </a:p>
          <a:p>
            <a:pPr algn="r">
              <a:lnSpc>
                <a:spcPct val="100000"/>
              </a:lnSpc>
            </a:pPr>
            <a:r>
              <a:rPr lang="en-IN" sz="2000" b="1" strike="noStrike" spc="-1">
                <a:solidFill>
                  <a:srgbClr val="585858"/>
                </a:solidFill>
                <a:latin typeface="Consolas"/>
              </a:rPr>
              <a:t>12</a:t>
            </a:r>
            <a:endParaRPr lang="en-IN" sz="2000" b="0" strike="noStrike" spc="-1">
              <a:latin typeface="Arial"/>
            </a:endParaRPr>
          </a:p>
          <a:p>
            <a:pPr algn="r">
              <a:lnSpc>
                <a:spcPct val="100000"/>
              </a:lnSpc>
            </a:pPr>
            <a:r>
              <a:rPr lang="en-IN" sz="2000" b="1" strike="noStrike" spc="-1">
                <a:solidFill>
                  <a:srgbClr val="585858"/>
                </a:solidFill>
                <a:latin typeface="Consolas"/>
              </a:rPr>
              <a:t>13</a:t>
            </a:r>
            <a:endParaRPr lang="en-IN" sz="2000" b="0" strike="noStrike" spc="-1">
              <a:latin typeface="Arial"/>
            </a:endParaRPr>
          </a:p>
          <a:p>
            <a:pPr algn="r">
              <a:lnSpc>
                <a:spcPct val="100000"/>
              </a:lnSpc>
            </a:pPr>
            <a:r>
              <a:rPr lang="en-IN" sz="2000" b="1" strike="noStrike" spc="-1">
                <a:solidFill>
                  <a:srgbClr val="585858"/>
                </a:solidFill>
                <a:latin typeface="Consolas"/>
              </a:rPr>
              <a:t>14</a:t>
            </a:r>
            <a:endParaRPr lang="en-IN" sz="2000" b="0" strike="noStrike" spc="-1">
              <a:latin typeface="Arial"/>
            </a:endParaRPr>
          </a:p>
          <a:p>
            <a:pPr algn="r">
              <a:lnSpc>
                <a:spcPct val="100000"/>
              </a:lnSpc>
            </a:pPr>
            <a:r>
              <a:rPr lang="en-IN" sz="2000" b="1" strike="noStrike" spc="-1">
                <a:solidFill>
                  <a:srgbClr val="585858"/>
                </a:solidFill>
                <a:latin typeface="Consolas"/>
              </a:rPr>
              <a:t>15</a:t>
            </a:r>
            <a:endParaRPr lang="en-IN" sz="2000" b="0" strike="noStrike" spc="-1">
              <a:latin typeface="Arial"/>
            </a:endParaRPr>
          </a:p>
        </p:txBody>
      </p:sp>
      <p:sp>
        <p:nvSpPr>
          <p:cNvPr id="805" name="CustomShape 5"/>
          <p:cNvSpPr/>
          <p:nvPr/>
        </p:nvSpPr>
        <p:spPr>
          <a:xfrm>
            <a:off x="131040" y="1321560"/>
            <a:ext cx="197676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gn="ctr">
              <a:lnSpc>
                <a:spcPct val="100000"/>
              </a:lnSpc>
            </a:pPr>
            <a:r>
              <a:rPr lang="en-US" sz="1600" b="0" strike="noStrike" spc="-1">
                <a:solidFill>
                  <a:srgbClr val="FFFFFF"/>
                </a:solidFill>
                <a:latin typeface="Roboto Condensed"/>
              </a:rPr>
              <a:t>Colour</a:t>
            </a:r>
            <a:r>
              <a:rPr lang="en-US" sz="1600" b="0" strike="noStrike" spc="-1">
                <a:solidFill>
                  <a:srgbClr val="FFFFFF"/>
                </a:solidFill>
                <a:latin typeface="Consolas"/>
              </a:rPr>
              <a:t>_</a:t>
            </a:r>
            <a:r>
              <a:rPr lang="en-US" sz="1600" b="0" strike="noStrike" spc="-1">
                <a:solidFill>
                  <a:srgbClr val="FFFFFF"/>
                </a:solidFill>
                <a:latin typeface="Roboto Condensed"/>
              </a:rPr>
              <a:t>sensor.ino</a:t>
            </a:r>
            <a:endParaRPr lang="en-IN" sz="1600" b="0" strike="noStrike" spc="-1">
              <a:latin typeface="Arial"/>
            </a:endParaRPr>
          </a:p>
        </p:txBody>
      </p:sp>
    </p:spTree>
    <p:extLst>
      <p:ext uri="{BB962C8B-B14F-4D97-AF65-F5344CB8AC3E}">
        <p14:creationId xmlns:p14="http://schemas.microsoft.com/office/powerpoint/2010/main" val="3144025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02">
                                            <p:txEl>
                                              <p:pRg st="0" end="0"/>
                                            </p:txEl>
                                          </p:spTgt>
                                        </p:tgtEl>
                                        <p:attrNameLst>
                                          <p:attrName>style.visibility</p:attrName>
                                        </p:attrNameLst>
                                      </p:cBhvr>
                                      <p:to>
                                        <p:strVal val="visible"/>
                                      </p:to>
                                    </p:set>
                                    <p:animEffect transition="in" filter="fade">
                                      <p:cBhvr additive="repl">
                                        <p:cTn id="7" dur="500"/>
                                        <p:tgtEl>
                                          <p:spTgt spid="80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803"/>
                                        </p:tgtEl>
                                        <p:attrNameLst>
                                          <p:attrName>style.visibility</p:attrName>
                                        </p:attrNameLst>
                                      </p:cBhvr>
                                      <p:to>
                                        <p:strVal val="visible"/>
                                      </p:to>
                                    </p:set>
                                    <p:animEffect transition="in" filter="fade">
                                      <p:cBhvr additive="repl">
                                        <p:cTn id="12" dur="500"/>
                                        <p:tgtEl>
                                          <p:spTgt spid="803"/>
                                        </p:tgtEl>
                                      </p:cBhvr>
                                    </p:animEffect>
                                  </p:childTnLst>
                                </p:cTn>
                              </p:par>
                              <p:par>
                                <p:cTn id="13" presetID="10" presetClass="entr" fill="hold" nodeType="withEffect">
                                  <p:stCondLst>
                                    <p:cond delay="0"/>
                                  </p:stCondLst>
                                  <p:childTnLst>
                                    <p:set>
                                      <p:cBhvr>
                                        <p:cTn id="14" dur="1" fill="hold">
                                          <p:stCondLst>
                                            <p:cond delay="0"/>
                                          </p:stCondLst>
                                        </p:cTn>
                                        <p:tgtEl>
                                          <p:spTgt spid="805"/>
                                        </p:tgtEl>
                                        <p:attrNameLst>
                                          <p:attrName>style.visibility</p:attrName>
                                        </p:attrNameLst>
                                      </p:cBhvr>
                                      <p:to>
                                        <p:strVal val="visible"/>
                                      </p:to>
                                    </p:set>
                                    <p:animEffect transition="in" filter="fade">
                                      <p:cBhvr additive="repl">
                                        <p:cTn id="15" dur="500"/>
                                        <p:tgtEl>
                                          <p:spTgt spid="805"/>
                                        </p:tgtEl>
                                      </p:cBhvr>
                                    </p:animEffect>
                                  </p:childTnLst>
                                </p:cTn>
                              </p:par>
                              <p:par>
                                <p:cTn id="16" presetID="10" presetClass="entr" fill="hold" nodeType="withEffect">
                                  <p:stCondLst>
                                    <p:cond delay="0"/>
                                  </p:stCondLst>
                                  <p:childTnLst>
                                    <p:set>
                                      <p:cBhvr>
                                        <p:cTn id="17" dur="1" fill="hold">
                                          <p:stCondLst>
                                            <p:cond delay="0"/>
                                          </p:stCondLst>
                                        </p:cTn>
                                        <p:tgtEl>
                                          <p:spTgt spid="804"/>
                                        </p:tgtEl>
                                        <p:attrNameLst>
                                          <p:attrName>style.visibility</p:attrName>
                                        </p:attrNameLst>
                                      </p:cBhvr>
                                      <p:to>
                                        <p:strVal val="visible"/>
                                      </p:to>
                                    </p:set>
                                    <p:animEffect transition="in" filter="fade">
                                      <p:cBhvr additive="repl">
                                        <p:cTn id="18" dur="500"/>
                                        <p:tgtEl>
                                          <p:spTgt spid="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Colour Sensor – Code explanation (Cont.)</a:t>
            </a:r>
            <a:endParaRPr lang="en-US" sz="3400" b="0" strike="noStrike" spc="-1" dirty="0">
              <a:solidFill>
                <a:srgbClr val="212121"/>
              </a:solidFill>
              <a:latin typeface="Roboto Condensed"/>
            </a:endParaRPr>
          </a:p>
        </p:txBody>
      </p:sp>
      <p:sp>
        <p:nvSpPr>
          <p:cNvPr id="807" name="CustomShape 2"/>
          <p:cNvSpPr/>
          <p:nvPr/>
        </p:nvSpPr>
        <p:spPr>
          <a:xfrm>
            <a:off x="631080" y="1192680"/>
            <a:ext cx="6400440" cy="46634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begin</a:t>
            </a:r>
            <a:r>
              <a:rPr lang="en-US" sz="2000" b="0" strike="noStrike" spc="-1">
                <a:solidFill>
                  <a:srgbClr val="333333"/>
                </a:solidFill>
                <a:latin typeface="Consolas"/>
              </a:rPr>
              <a:t>(</a:t>
            </a:r>
            <a:r>
              <a:rPr lang="en-US" sz="2000" b="0" strike="noStrike" spc="-1">
                <a:solidFill>
                  <a:srgbClr val="D33682"/>
                </a:solidFill>
                <a:latin typeface="Consolas"/>
              </a:rPr>
              <a:t>9600</a:t>
            </a: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digitalWrite</a:t>
            </a:r>
            <a:r>
              <a:rPr lang="en-US" sz="2000" b="0" strike="noStrike" spc="-1">
                <a:solidFill>
                  <a:srgbClr val="333333"/>
                </a:solidFill>
                <a:latin typeface="Consolas"/>
              </a:rPr>
              <a:t>(</a:t>
            </a:r>
            <a:r>
              <a:rPr lang="en-US" sz="2000" b="0" strike="noStrike" spc="-1">
                <a:solidFill>
                  <a:srgbClr val="268BD2"/>
                </a:solidFill>
                <a:latin typeface="Consolas"/>
              </a:rPr>
              <a:t>s0</a:t>
            </a:r>
            <a:r>
              <a:rPr lang="en-US" sz="2000" b="0" strike="noStrike" spc="-1">
                <a:solidFill>
                  <a:srgbClr val="333333"/>
                </a:solidFill>
                <a:latin typeface="Consolas"/>
              </a:rPr>
              <a:t>,HIGH);</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digitalWrite</a:t>
            </a:r>
            <a:r>
              <a:rPr lang="en-US" sz="2000" b="0" strike="noStrike" spc="-1">
                <a:solidFill>
                  <a:srgbClr val="333333"/>
                </a:solidFill>
                <a:latin typeface="Consolas"/>
              </a:rPr>
              <a:t>(</a:t>
            </a:r>
            <a:r>
              <a:rPr lang="en-US" sz="2000" b="0" strike="noStrike" spc="-1">
                <a:solidFill>
                  <a:srgbClr val="268BD2"/>
                </a:solidFill>
                <a:latin typeface="Consolas"/>
              </a:rPr>
              <a:t>s1</a:t>
            </a:r>
            <a:r>
              <a:rPr lang="en-US" sz="2000" b="0" strike="noStrike" spc="-1">
                <a:solidFill>
                  <a:srgbClr val="333333"/>
                </a:solidFill>
                <a:latin typeface="Consolas"/>
              </a:rPr>
              <a:t>,HIGH); </a:t>
            </a:r>
            <a:endParaRPr lang="en-IN" sz="2000" b="0" strike="noStrike" spc="-1">
              <a:latin typeface="Arial"/>
            </a:endParaRPr>
          </a:p>
          <a:p>
            <a:pPr>
              <a:lnSpc>
                <a:spcPct val="100000"/>
              </a:lnSpc>
            </a:pP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1" strike="noStrike" spc="-1">
                <a:solidFill>
                  <a:srgbClr val="073642"/>
                </a:solidFill>
                <a:latin typeface="Consolas"/>
              </a:rPr>
              <a:t>void</a:t>
            </a:r>
            <a:r>
              <a:rPr lang="en-US" sz="2000" b="0" strike="noStrike" spc="-1">
                <a:solidFill>
                  <a:srgbClr val="333333"/>
                </a:solidFill>
                <a:latin typeface="Consolas"/>
              </a:rPr>
              <a:t> </a:t>
            </a:r>
            <a:r>
              <a:rPr lang="en-US" sz="2000" b="0" strike="noStrike" spc="-1">
                <a:solidFill>
                  <a:srgbClr val="268BD2"/>
                </a:solidFill>
                <a:latin typeface="Consolas"/>
              </a:rPr>
              <a:t>loop</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digitalWrite</a:t>
            </a:r>
            <a:r>
              <a:rPr lang="en-US" sz="2000" b="0" strike="noStrike" spc="-1">
                <a:solidFill>
                  <a:srgbClr val="333333"/>
                </a:solidFill>
                <a:latin typeface="Consolas"/>
              </a:rPr>
              <a:t>(</a:t>
            </a:r>
            <a:r>
              <a:rPr lang="en-US" sz="2000" b="0" strike="noStrike" spc="-1">
                <a:solidFill>
                  <a:srgbClr val="268BD2"/>
                </a:solidFill>
                <a:latin typeface="Consolas"/>
              </a:rPr>
              <a:t>s2</a:t>
            </a:r>
            <a:r>
              <a:rPr lang="en-US" sz="2000" b="0" strike="noStrike" spc="-1">
                <a:solidFill>
                  <a:srgbClr val="333333"/>
                </a:solidFill>
                <a:latin typeface="Consolas"/>
              </a:rPr>
              <a:t>,HIGH);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digitalWrite</a:t>
            </a:r>
            <a:r>
              <a:rPr lang="en-US" sz="2000" b="0" strike="noStrike" spc="-1">
                <a:solidFill>
                  <a:srgbClr val="333333"/>
                </a:solidFill>
                <a:latin typeface="Consolas"/>
              </a:rPr>
              <a:t>(</a:t>
            </a:r>
            <a:r>
              <a:rPr lang="en-US" sz="2000" b="0" strike="noStrike" spc="-1">
                <a:solidFill>
                  <a:srgbClr val="268BD2"/>
                </a:solidFill>
                <a:latin typeface="Consolas"/>
              </a:rPr>
              <a:t>s3</a:t>
            </a:r>
            <a:r>
              <a:rPr lang="en-US" sz="2000" b="0" strike="noStrike" spc="-1">
                <a:solidFill>
                  <a:srgbClr val="333333"/>
                </a:solidFill>
                <a:latin typeface="Consolas"/>
              </a:rPr>
              <a:t>,HIGH);</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frequency</a:t>
            </a:r>
            <a:r>
              <a:rPr lang="en-US" sz="2000" b="0" strike="noStrike" spc="-1">
                <a:solidFill>
                  <a:srgbClr val="333333"/>
                </a:solidFill>
                <a:latin typeface="Consolas"/>
              </a:rPr>
              <a:t> </a:t>
            </a:r>
            <a:r>
              <a:rPr lang="en-US" sz="2000" b="0" strike="noStrike" spc="-1">
                <a:solidFill>
                  <a:srgbClr val="859900"/>
                </a:solidFill>
                <a:latin typeface="Consolas"/>
              </a:rPr>
              <a:t>=</a:t>
            </a:r>
            <a:r>
              <a:rPr lang="en-US" sz="2000" b="0" strike="noStrike" spc="-1">
                <a:solidFill>
                  <a:srgbClr val="333333"/>
                </a:solidFill>
                <a:latin typeface="Consolas"/>
              </a:rPr>
              <a:t> </a:t>
            </a:r>
            <a:r>
              <a:rPr lang="en-US" sz="2000" b="0" strike="noStrike" spc="-1">
                <a:solidFill>
                  <a:srgbClr val="268BD2"/>
                </a:solidFill>
                <a:latin typeface="Consolas"/>
              </a:rPr>
              <a:t>pulseIn</a:t>
            </a:r>
            <a:r>
              <a:rPr lang="en-US" sz="2000" b="0" strike="noStrike" spc="-1">
                <a:solidFill>
                  <a:srgbClr val="333333"/>
                </a:solidFill>
                <a:latin typeface="Consolas"/>
              </a:rPr>
              <a:t>(</a:t>
            </a:r>
            <a:r>
              <a:rPr lang="en-US" sz="2000" b="0" strike="noStrike" spc="-1">
                <a:solidFill>
                  <a:srgbClr val="268BD2"/>
                </a:solidFill>
                <a:latin typeface="Consolas"/>
              </a:rPr>
              <a:t>out</a:t>
            </a:r>
            <a:r>
              <a:rPr lang="en-US" sz="2000" b="0" strike="noStrike" spc="-1">
                <a:solidFill>
                  <a:srgbClr val="333333"/>
                </a:solidFill>
                <a:latin typeface="Consolas"/>
              </a:rPr>
              <a:t>,LOW);</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frequency</a:t>
            </a:r>
            <a:r>
              <a:rPr lang="en-US" sz="2000" b="0" strike="noStrike" spc="-1">
                <a:solidFill>
                  <a:srgbClr val="333333"/>
                </a:solidFill>
                <a:latin typeface="Consolas"/>
              </a:rPr>
              <a:t> </a:t>
            </a:r>
            <a:r>
              <a:rPr lang="en-US" sz="2000" b="0" strike="noStrike" spc="-1">
                <a:solidFill>
                  <a:srgbClr val="859900"/>
                </a:solidFill>
                <a:latin typeface="Consolas"/>
              </a:rPr>
              <a:t>=</a:t>
            </a:r>
            <a:r>
              <a:rPr lang="en-US" sz="2000" b="0" strike="noStrike" spc="-1">
                <a:solidFill>
                  <a:srgbClr val="333333"/>
                </a:solidFill>
                <a:latin typeface="Consolas"/>
              </a:rPr>
              <a:t> </a:t>
            </a:r>
            <a:r>
              <a:rPr lang="en-US" sz="2000" b="0" strike="noStrike" spc="-1">
                <a:solidFill>
                  <a:srgbClr val="268BD2"/>
                </a:solidFill>
                <a:latin typeface="Consolas"/>
              </a:rPr>
              <a:t>map</a:t>
            </a:r>
            <a:r>
              <a:rPr lang="en-US" sz="2000" b="0" strike="noStrike" spc="-1">
                <a:solidFill>
                  <a:srgbClr val="333333"/>
                </a:solidFill>
                <a:latin typeface="Consolas"/>
              </a:rPr>
              <a:t>(</a:t>
            </a:r>
            <a:r>
              <a:rPr lang="en-US" sz="2000" b="0" strike="noStrike" spc="-1">
                <a:solidFill>
                  <a:srgbClr val="268BD2"/>
                </a:solidFill>
                <a:latin typeface="Consolas"/>
              </a:rPr>
              <a:t>frequency</a:t>
            </a:r>
            <a:r>
              <a:rPr lang="en-US" sz="2000" b="0" strike="noStrike" spc="-1">
                <a:solidFill>
                  <a:srgbClr val="333333"/>
                </a:solidFill>
                <a:latin typeface="Consolas"/>
              </a:rPr>
              <a:t>, </a:t>
            </a:r>
            <a:r>
              <a:rPr lang="en-US" sz="2000" b="0" strike="noStrike" spc="-1">
                <a:solidFill>
                  <a:srgbClr val="D33682"/>
                </a:solidFill>
                <a:latin typeface="Consolas"/>
              </a:rPr>
              <a:t>30</a:t>
            </a:r>
            <a:r>
              <a:rPr lang="en-US" sz="2000" b="0" strike="noStrike" spc="-1">
                <a:solidFill>
                  <a:srgbClr val="333333"/>
                </a:solidFill>
                <a:latin typeface="Consolas"/>
              </a:rPr>
              <a:t>,</a:t>
            </a:r>
            <a:r>
              <a:rPr lang="en-US" sz="2000" b="0" strike="noStrike" spc="-1">
                <a:solidFill>
                  <a:srgbClr val="D33682"/>
                </a:solidFill>
                <a:latin typeface="Consolas"/>
              </a:rPr>
              <a:t>90</a:t>
            </a:r>
            <a:r>
              <a:rPr lang="en-US" sz="2000" b="0" strike="noStrike" spc="-1">
                <a:solidFill>
                  <a:srgbClr val="333333"/>
                </a:solidFill>
                <a:latin typeface="Consolas"/>
              </a:rPr>
              <a:t>,</a:t>
            </a:r>
            <a:r>
              <a:rPr lang="en-US" sz="2000" b="0" strike="noStrike" spc="-1">
                <a:solidFill>
                  <a:srgbClr val="D33682"/>
                </a:solidFill>
                <a:latin typeface="Consolas"/>
              </a:rPr>
              <a:t>255</a:t>
            </a:r>
            <a:r>
              <a:rPr lang="en-US" sz="2000" b="0" strike="noStrike" spc="-1">
                <a:solidFill>
                  <a:srgbClr val="333333"/>
                </a:solidFill>
                <a:latin typeface="Consolas"/>
              </a:rPr>
              <a:t>,</a:t>
            </a:r>
            <a:r>
              <a:rPr lang="en-US" sz="2000" b="0" strike="noStrike" spc="-1">
                <a:solidFill>
                  <a:srgbClr val="D33682"/>
                </a:solidFill>
                <a:latin typeface="Consolas"/>
              </a:rPr>
              <a:t>0</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print</a:t>
            </a:r>
            <a:r>
              <a:rPr lang="en-US" sz="2000" b="0" strike="noStrike" spc="-1">
                <a:solidFill>
                  <a:srgbClr val="333333"/>
                </a:solidFill>
                <a:latin typeface="Consolas"/>
              </a:rPr>
              <a:t>(</a:t>
            </a:r>
            <a:r>
              <a:rPr lang="en-US" sz="2000" b="0" strike="noStrike" spc="-1">
                <a:solidFill>
                  <a:srgbClr val="2AA198"/>
                </a:solidFill>
                <a:latin typeface="Consolas"/>
              </a:rPr>
              <a:t>"G = "</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print</a:t>
            </a:r>
            <a:r>
              <a:rPr lang="en-US" sz="2000" b="0" strike="noStrike" spc="-1">
                <a:solidFill>
                  <a:srgbClr val="333333"/>
                </a:solidFill>
                <a:latin typeface="Consolas"/>
              </a:rPr>
              <a:t>(</a:t>
            </a:r>
            <a:r>
              <a:rPr lang="en-US" sz="2000" b="0" strike="noStrike" spc="-1">
                <a:solidFill>
                  <a:srgbClr val="268BD2"/>
                </a:solidFill>
                <a:latin typeface="Consolas"/>
              </a:rPr>
              <a:t>frequency</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print</a:t>
            </a:r>
            <a:r>
              <a:rPr lang="en-US" sz="2000" b="0" strike="noStrike" spc="-1">
                <a:solidFill>
                  <a:srgbClr val="333333"/>
                </a:solidFill>
                <a:latin typeface="Consolas"/>
              </a:rPr>
              <a:t>(</a:t>
            </a:r>
            <a:r>
              <a:rPr lang="en-US" sz="2000" b="0" strike="noStrike" spc="-1">
                <a:solidFill>
                  <a:srgbClr val="2AA198"/>
                </a:solidFill>
                <a:latin typeface="Consolas"/>
              </a:rPr>
              <a:t>"</a:t>
            </a:r>
            <a:r>
              <a:rPr lang="en-US" sz="2000" b="0" strike="noStrike" spc="-1">
                <a:solidFill>
                  <a:srgbClr val="CB4B16"/>
                </a:solidFill>
                <a:latin typeface="Consolas"/>
              </a:rPr>
              <a:t>\t</a:t>
            </a:r>
            <a:r>
              <a:rPr lang="en-US" sz="2000" b="0" strike="noStrike" spc="-1">
                <a:solidFill>
                  <a:srgbClr val="2AA198"/>
                </a:solidFill>
                <a:latin typeface="Consolas"/>
              </a:rPr>
              <a:t>"</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delay</a:t>
            </a:r>
            <a:r>
              <a:rPr lang="en-US" sz="2000" b="0" strike="noStrike" spc="-1">
                <a:solidFill>
                  <a:srgbClr val="333333"/>
                </a:solidFill>
                <a:latin typeface="Consolas"/>
              </a:rPr>
              <a:t>(</a:t>
            </a:r>
            <a:r>
              <a:rPr lang="en-US" sz="2000" b="0" strike="noStrike" spc="-1">
                <a:solidFill>
                  <a:srgbClr val="D33682"/>
                </a:solidFill>
                <a:latin typeface="Consolas"/>
              </a:rPr>
              <a:t>100</a:t>
            </a:r>
            <a:r>
              <a:rPr lang="en-US" sz="2000" b="0" strike="noStrike" spc="-1">
                <a:solidFill>
                  <a:srgbClr val="333333"/>
                </a:solidFill>
                <a:latin typeface="Consolas"/>
              </a:rPr>
              <a:t>);</a:t>
            </a:r>
            <a:endParaRPr lang="en-IN" sz="2000" b="0" strike="noStrike" spc="-1">
              <a:latin typeface="Arial"/>
            </a:endParaRPr>
          </a:p>
        </p:txBody>
      </p:sp>
      <p:sp>
        <p:nvSpPr>
          <p:cNvPr id="808" name="CustomShape 3"/>
          <p:cNvSpPr/>
          <p:nvPr/>
        </p:nvSpPr>
        <p:spPr>
          <a:xfrm>
            <a:off x="131040" y="1192680"/>
            <a:ext cx="501480" cy="46641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IN" sz="2000" b="1" strike="noStrike" spc="-1">
                <a:solidFill>
                  <a:srgbClr val="585858"/>
                </a:solidFill>
                <a:latin typeface="Consolas"/>
              </a:rPr>
              <a:t>16</a:t>
            </a:r>
            <a:endParaRPr lang="en-IN" sz="2000" b="0" strike="noStrike" spc="-1">
              <a:latin typeface="Arial"/>
            </a:endParaRPr>
          </a:p>
          <a:p>
            <a:pPr algn="r">
              <a:lnSpc>
                <a:spcPct val="100000"/>
              </a:lnSpc>
            </a:pPr>
            <a:r>
              <a:rPr lang="en-IN" sz="2000" b="1" strike="noStrike" spc="-1">
                <a:solidFill>
                  <a:srgbClr val="585858"/>
                </a:solidFill>
                <a:latin typeface="Consolas"/>
              </a:rPr>
              <a:t>17</a:t>
            </a:r>
            <a:endParaRPr lang="en-IN" sz="2000" b="0" strike="noStrike" spc="-1">
              <a:latin typeface="Arial"/>
            </a:endParaRPr>
          </a:p>
          <a:p>
            <a:pPr algn="r">
              <a:lnSpc>
                <a:spcPct val="100000"/>
              </a:lnSpc>
            </a:pPr>
            <a:r>
              <a:rPr lang="en-IN" sz="2000" b="1" strike="noStrike" spc="-1">
                <a:solidFill>
                  <a:srgbClr val="585858"/>
                </a:solidFill>
                <a:latin typeface="Consolas"/>
              </a:rPr>
              <a:t>18</a:t>
            </a:r>
            <a:endParaRPr lang="en-IN" sz="2000" b="0" strike="noStrike" spc="-1">
              <a:latin typeface="Arial"/>
            </a:endParaRPr>
          </a:p>
          <a:p>
            <a:pPr algn="r">
              <a:lnSpc>
                <a:spcPct val="100000"/>
              </a:lnSpc>
            </a:pPr>
            <a:r>
              <a:rPr lang="en-IN" sz="2000" b="1" strike="noStrike" spc="-1">
                <a:solidFill>
                  <a:srgbClr val="585858"/>
                </a:solidFill>
                <a:latin typeface="Consolas"/>
              </a:rPr>
              <a:t>19</a:t>
            </a:r>
            <a:endParaRPr lang="en-IN" sz="2000" b="0" strike="noStrike" spc="-1">
              <a:latin typeface="Arial"/>
            </a:endParaRPr>
          </a:p>
          <a:p>
            <a:pPr algn="r">
              <a:lnSpc>
                <a:spcPct val="100000"/>
              </a:lnSpc>
            </a:pPr>
            <a:r>
              <a:rPr lang="en-IN" sz="2000" b="1" strike="noStrike" spc="-1">
                <a:solidFill>
                  <a:srgbClr val="585858"/>
                </a:solidFill>
                <a:latin typeface="Consolas"/>
              </a:rPr>
              <a:t>20</a:t>
            </a:r>
            <a:endParaRPr lang="en-IN" sz="2000" b="0" strike="noStrike" spc="-1">
              <a:latin typeface="Arial"/>
            </a:endParaRPr>
          </a:p>
          <a:p>
            <a:pPr algn="r">
              <a:lnSpc>
                <a:spcPct val="100000"/>
              </a:lnSpc>
            </a:pPr>
            <a:r>
              <a:rPr lang="en-IN" sz="2000" b="1" strike="noStrike" spc="-1">
                <a:solidFill>
                  <a:srgbClr val="585858"/>
                </a:solidFill>
                <a:latin typeface="Consolas"/>
              </a:rPr>
              <a:t>21</a:t>
            </a:r>
            <a:endParaRPr lang="en-IN" sz="2000" b="0" strike="noStrike" spc="-1">
              <a:latin typeface="Arial"/>
            </a:endParaRPr>
          </a:p>
          <a:p>
            <a:pPr algn="r">
              <a:lnSpc>
                <a:spcPct val="100000"/>
              </a:lnSpc>
            </a:pPr>
            <a:r>
              <a:rPr lang="en-IN" sz="2000" b="1" strike="noStrike" spc="-1">
                <a:solidFill>
                  <a:srgbClr val="585858"/>
                </a:solidFill>
                <a:latin typeface="Consolas"/>
              </a:rPr>
              <a:t>22</a:t>
            </a:r>
            <a:endParaRPr lang="en-IN" sz="2000" b="0" strike="noStrike" spc="-1">
              <a:latin typeface="Arial"/>
            </a:endParaRPr>
          </a:p>
          <a:p>
            <a:pPr algn="r">
              <a:lnSpc>
                <a:spcPct val="100000"/>
              </a:lnSpc>
            </a:pPr>
            <a:r>
              <a:rPr lang="en-IN" sz="2000" b="1" strike="noStrike" spc="-1">
                <a:solidFill>
                  <a:srgbClr val="585858"/>
                </a:solidFill>
                <a:latin typeface="Consolas"/>
              </a:rPr>
              <a:t>23</a:t>
            </a:r>
            <a:endParaRPr lang="en-IN" sz="2000" b="0" strike="noStrike" spc="-1">
              <a:latin typeface="Arial"/>
            </a:endParaRPr>
          </a:p>
          <a:p>
            <a:pPr algn="r">
              <a:lnSpc>
                <a:spcPct val="100000"/>
              </a:lnSpc>
            </a:pPr>
            <a:r>
              <a:rPr lang="en-IN" sz="2000" b="1" strike="noStrike" spc="-1">
                <a:solidFill>
                  <a:srgbClr val="585858"/>
                </a:solidFill>
                <a:latin typeface="Consolas"/>
              </a:rPr>
              <a:t>24</a:t>
            </a:r>
            <a:endParaRPr lang="en-IN" sz="2000" b="0" strike="noStrike" spc="-1">
              <a:latin typeface="Arial"/>
            </a:endParaRPr>
          </a:p>
          <a:p>
            <a:pPr algn="r">
              <a:lnSpc>
                <a:spcPct val="100000"/>
              </a:lnSpc>
            </a:pPr>
            <a:r>
              <a:rPr lang="en-IN" sz="2000" b="1" strike="noStrike" spc="-1">
                <a:solidFill>
                  <a:srgbClr val="585858"/>
                </a:solidFill>
                <a:latin typeface="Consolas"/>
              </a:rPr>
              <a:t>25</a:t>
            </a:r>
            <a:endParaRPr lang="en-IN" sz="2000" b="0" strike="noStrike" spc="-1">
              <a:latin typeface="Arial"/>
            </a:endParaRPr>
          </a:p>
          <a:p>
            <a:pPr algn="r">
              <a:lnSpc>
                <a:spcPct val="100000"/>
              </a:lnSpc>
            </a:pPr>
            <a:r>
              <a:rPr lang="en-IN" sz="2000" b="1" strike="noStrike" spc="-1">
                <a:solidFill>
                  <a:srgbClr val="585858"/>
                </a:solidFill>
                <a:latin typeface="Consolas"/>
              </a:rPr>
              <a:t>26</a:t>
            </a:r>
            <a:endParaRPr lang="en-IN" sz="2000" b="0" strike="noStrike" spc="-1">
              <a:latin typeface="Arial"/>
            </a:endParaRPr>
          </a:p>
          <a:p>
            <a:pPr algn="r">
              <a:lnSpc>
                <a:spcPct val="100000"/>
              </a:lnSpc>
            </a:pPr>
            <a:r>
              <a:rPr lang="en-IN" sz="2000" b="1" strike="noStrike" spc="-1">
                <a:solidFill>
                  <a:srgbClr val="585858"/>
                </a:solidFill>
                <a:latin typeface="Consolas"/>
              </a:rPr>
              <a:t>27</a:t>
            </a:r>
            <a:endParaRPr lang="en-IN" sz="2000" b="0" strike="noStrike" spc="-1">
              <a:latin typeface="Arial"/>
            </a:endParaRPr>
          </a:p>
          <a:p>
            <a:pPr algn="r">
              <a:lnSpc>
                <a:spcPct val="100000"/>
              </a:lnSpc>
            </a:pPr>
            <a:r>
              <a:rPr lang="en-IN" sz="2000" b="1" strike="noStrike" spc="-1">
                <a:solidFill>
                  <a:srgbClr val="585858"/>
                </a:solidFill>
                <a:latin typeface="Consolas"/>
              </a:rPr>
              <a:t>28</a:t>
            </a:r>
            <a:endParaRPr lang="en-IN" sz="2000" b="0" strike="noStrike" spc="-1">
              <a:latin typeface="Arial"/>
            </a:endParaRPr>
          </a:p>
          <a:p>
            <a:pPr algn="r">
              <a:lnSpc>
                <a:spcPct val="100000"/>
              </a:lnSpc>
            </a:pPr>
            <a:r>
              <a:rPr lang="en-IN" sz="2000" b="1" strike="noStrike" spc="-1">
                <a:solidFill>
                  <a:srgbClr val="585858"/>
                </a:solidFill>
                <a:latin typeface="Consolas"/>
              </a:rPr>
              <a:t>29</a:t>
            </a:r>
            <a:endParaRPr lang="en-IN" sz="2000" b="0" strike="noStrike" spc="-1">
              <a:latin typeface="Arial"/>
            </a:endParaRPr>
          </a:p>
          <a:p>
            <a:pPr algn="r">
              <a:lnSpc>
                <a:spcPct val="100000"/>
              </a:lnSpc>
            </a:pPr>
            <a:r>
              <a:rPr lang="en-IN" sz="2000" b="1" strike="noStrike" spc="-1">
                <a:solidFill>
                  <a:srgbClr val="585858"/>
                </a:solidFill>
                <a:latin typeface="Consolas"/>
              </a:rPr>
              <a:t>30</a:t>
            </a:r>
            <a:endParaRPr lang="en-IN" sz="2000" b="0" strike="noStrike" spc="-1">
              <a:latin typeface="Arial"/>
            </a:endParaRPr>
          </a:p>
        </p:txBody>
      </p:sp>
      <p:sp>
        <p:nvSpPr>
          <p:cNvPr id="809" name="CustomShape 4"/>
          <p:cNvSpPr/>
          <p:nvPr/>
        </p:nvSpPr>
        <p:spPr>
          <a:xfrm>
            <a:off x="131040" y="863280"/>
            <a:ext cx="19746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gn="ctr">
              <a:lnSpc>
                <a:spcPct val="100000"/>
              </a:lnSpc>
            </a:pPr>
            <a:r>
              <a:rPr lang="en-US" sz="1600" b="0" strike="noStrike" spc="-1">
                <a:solidFill>
                  <a:srgbClr val="FFFFFF"/>
                </a:solidFill>
                <a:latin typeface="Roboto Condensed"/>
              </a:rPr>
              <a:t>Colour</a:t>
            </a:r>
            <a:r>
              <a:rPr lang="en-US" sz="1600" b="0" strike="noStrike" spc="-1">
                <a:solidFill>
                  <a:srgbClr val="FFFFFF"/>
                </a:solidFill>
                <a:latin typeface="Consolas"/>
              </a:rPr>
              <a:t>_</a:t>
            </a:r>
            <a:r>
              <a:rPr lang="en-US" sz="1600" b="0" strike="noStrike" spc="-1">
                <a:solidFill>
                  <a:srgbClr val="FFFFFF"/>
                </a:solidFill>
                <a:latin typeface="Roboto Condensed"/>
              </a:rPr>
              <a:t>sensor.ino</a:t>
            </a:r>
            <a:endParaRPr lang="en-IN" sz="1600" b="0" strike="noStrike" spc="-1">
              <a:latin typeface="Arial"/>
            </a:endParaRPr>
          </a:p>
        </p:txBody>
      </p:sp>
      <p:sp>
        <p:nvSpPr>
          <p:cNvPr id="810" name="CustomShape 5"/>
          <p:cNvSpPr/>
          <p:nvPr/>
        </p:nvSpPr>
        <p:spPr>
          <a:xfrm>
            <a:off x="946080" y="4012200"/>
            <a:ext cx="576036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811" name="Group 6"/>
          <p:cNvGrpSpPr/>
          <p:nvPr/>
        </p:nvGrpSpPr>
        <p:grpSpPr>
          <a:xfrm>
            <a:off x="6706800" y="3549240"/>
            <a:ext cx="5386680" cy="1552680"/>
            <a:chOff x="6706800" y="3549240"/>
            <a:chExt cx="5386680" cy="1552680"/>
          </a:xfrm>
        </p:grpSpPr>
        <p:sp>
          <p:nvSpPr>
            <p:cNvPr id="812" name="CustomShape 7"/>
            <p:cNvSpPr/>
            <p:nvPr/>
          </p:nvSpPr>
          <p:spPr>
            <a:xfrm>
              <a:off x="7031880" y="3549240"/>
              <a:ext cx="5061600" cy="15526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a:solidFill>
                    <a:srgbClr val="212121"/>
                  </a:solidFill>
                  <a:latin typeface="Roboto Condensed"/>
                </a:rPr>
                <a:t>This syntax maps the value of given number or variable from its defined range to desired range.</a:t>
              </a:r>
              <a:endParaRPr lang="en-IN" sz="2400" b="0" strike="noStrike" spc="-1">
                <a:latin typeface="Arial"/>
              </a:endParaRPr>
            </a:p>
          </p:txBody>
        </p:sp>
        <p:sp>
          <p:nvSpPr>
            <p:cNvPr id="813" name="CustomShape 8"/>
            <p:cNvSpPr/>
            <p:nvPr/>
          </p:nvSpPr>
          <p:spPr>
            <a:xfrm>
              <a:off x="6706800" y="4149360"/>
              <a:ext cx="325080" cy="3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4049101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Effect transition="in" filter="fade">
                                      <p:cBhvr additive="repl">
                                        <p:cTn id="7" dur="500"/>
                                        <p:tgtEl>
                                          <p:spTgt spid="809"/>
                                        </p:tgtEl>
                                      </p:cBhvr>
                                    </p:animEffect>
                                  </p:childTnLst>
                                </p:cTn>
                              </p:par>
                              <p:par>
                                <p:cTn id="8" presetID="10" presetClass="entr" fill="hold" nodeType="withEffect">
                                  <p:stCondLst>
                                    <p:cond delay="0"/>
                                  </p:stCondLst>
                                  <p:childTnLst>
                                    <p:set>
                                      <p:cBhvr>
                                        <p:cTn id="9" dur="1" fill="hold">
                                          <p:stCondLst>
                                            <p:cond delay="0"/>
                                          </p:stCondLst>
                                        </p:cTn>
                                        <p:tgtEl>
                                          <p:spTgt spid="808"/>
                                        </p:tgtEl>
                                        <p:attrNameLst>
                                          <p:attrName>style.visibility</p:attrName>
                                        </p:attrNameLst>
                                      </p:cBhvr>
                                      <p:to>
                                        <p:strVal val="visible"/>
                                      </p:to>
                                    </p:set>
                                    <p:animEffect transition="in" filter="fade">
                                      <p:cBhvr additive="repl">
                                        <p:cTn id="10" dur="500"/>
                                        <p:tgtEl>
                                          <p:spTgt spid="808"/>
                                        </p:tgtEl>
                                      </p:cBhvr>
                                    </p:animEffect>
                                  </p:childTnLst>
                                </p:cTn>
                              </p:par>
                              <p:par>
                                <p:cTn id="11" presetID="10" presetClass="entr" fill="hold" nodeType="withEffect">
                                  <p:stCondLst>
                                    <p:cond delay="0"/>
                                  </p:stCondLst>
                                  <p:childTnLst>
                                    <p:set>
                                      <p:cBhvr>
                                        <p:cTn id="12" dur="1" fill="hold">
                                          <p:stCondLst>
                                            <p:cond delay="0"/>
                                          </p:stCondLst>
                                        </p:cTn>
                                        <p:tgtEl>
                                          <p:spTgt spid="807"/>
                                        </p:tgtEl>
                                        <p:attrNameLst>
                                          <p:attrName>style.visibility</p:attrName>
                                        </p:attrNameLst>
                                      </p:cBhvr>
                                      <p:to>
                                        <p:strVal val="visible"/>
                                      </p:to>
                                    </p:set>
                                    <p:animEffect transition="in" filter="fade">
                                      <p:cBhvr additive="repl">
                                        <p:cTn id="13" dur="500"/>
                                        <p:tgtEl>
                                          <p:spTgt spid="80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810"/>
                                        </p:tgtEl>
                                        <p:attrNameLst>
                                          <p:attrName>style.visibility</p:attrName>
                                        </p:attrNameLst>
                                      </p:cBhvr>
                                      <p:to>
                                        <p:strVal val="visible"/>
                                      </p:to>
                                    </p:set>
                                    <p:animEffect transition="in" filter="fade">
                                      <p:cBhvr additive="repl">
                                        <p:cTn id="18" dur="500"/>
                                        <p:tgtEl>
                                          <p:spTgt spid="8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811"/>
                                        </p:tgtEl>
                                        <p:attrNameLst>
                                          <p:attrName>style.visibility</p:attrName>
                                        </p:attrNameLst>
                                      </p:cBhvr>
                                      <p:to>
                                        <p:strVal val="visible"/>
                                      </p:to>
                                    </p:set>
                                    <p:animEffect transition="in" filter="fade">
                                      <p:cBhvr additive="repl">
                                        <p:cTn id="23" dur="500"/>
                                        <p:tgtEl>
                                          <p:spTgt spid="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Colour Sensor – Code explanation (Cont.)</a:t>
            </a:r>
            <a:endParaRPr lang="en-US" sz="3400" b="0" strike="noStrike" spc="-1" dirty="0">
              <a:solidFill>
                <a:srgbClr val="212121"/>
              </a:solidFill>
              <a:latin typeface="Roboto Condensed"/>
            </a:endParaRPr>
          </a:p>
        </p:txBody>
      </p:sp>
      <p:sp>
        <p:nvSpPr>
          <p:cNvPr id="815" name="CustomShape 2"/>
          <p:cNvSpPr/>
          <p:nvPr/>
        </p:nvSpPr>
        <p:spPr>
          <a:xfrm>
            <a:off x="631080" y="1192680"/>
            <a:ext cx="6400440" cy="532308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digitalWrite</a:t>
            </a:r>
            <a:r>
              <a:rPr lang="en-US" sz="2000" b="0" strike="noStrike" spc="-1" dirty="0">
                <a:solidFill>
                  <a:srgbClr val="333333"/>
                </a:solidFill>
                <a:latin typeface="Consolas"/>
              </a:rPr>
              <a:t>(</a:t>
            </a:r>
            <a:r>
              <a:rPr lang="en-US" sz="2000" b="0" strike="noStrike" spc="-1" dirty="0">
                <a:solidFill>
                  <a:srgbClr val="268BD2"/>
                </a:solidFill>
                <a:latin typeface="Consolas"/>
              </a:rPr>
              <a:t>s2</a:t>
            </a:r>
            <a:r>
              <a:rPr lang="en-US" sz="2000" b="0" strike="noStrike" spc="-1" dirty="0">
                <a:solidFill>
                  <a:srgbClr val="333333"/>
                </a:solidFill>
                <a:latin typeface="Consolas"/>
              </a:rPr>
              <a:t>,LOW);        </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digitalWrite</a:t>
            </a:r>
            <a:r>
              <a:rPr lang="en-US" sz="2000" b="0" strike="noStrike" spc="-1" dirty="0">
                <a:solidFill>
                  <a:srgbClr val="333333"/>
                </a:solidFill>
                <a:latin typeface="Consolas"/>
              </a:rPr>
              <a:t>(</a:t>
            </a:r>
            <a:r>
              <a:rPr lang="en-US" sz="2000" b="0" strike="noStrike" spc="-1" dirty="0">
                <a:solidFill>
                  <a:srgbClr val="268BD2"/>
                </a:solidFill>
                <a:latin typeface="Consolas"/>
              </a:rPr>
              <a:t>s3</a:t>
            </a:r>
            <a:r>
              <a:rPr lang="en-US" sz="2000" b="0" strike="noStrike" spc="-1" dirty="0">
                <a:solidFill>
                  <a:srgbClr val="333333"/>
                </a:solidFill>
                <a:latin typeface="Consolas"/>
              </a:rPr>
              <a:t>,HIGH);</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268BD2"/>
                </a:solidFill>
                <a:latin typeface="Consolas"/>
              </a:rPr>
              <a:t>frequency</a:t>
            </a:r>
            <a:r>
              <a:rPr lang="en-US" sz="2000" b="0" strike="noStrike" spc="-1" dirty="0">
                <a:solidFill>
                  <a:srgbClr val="333333"/>
                </a:solidFill>
                <a:latin typeface="Consolas"/>
              </a:rPr>
              <a:t> </a:t>
            </a:r>
            <a:r>
              <a:rPr lang="en-US" sz="2000" b="0" strike="noStrike" spc="-1" dirty="0">
                <a:solidFill>
                  <a:srgbClr val="859900"/>
                </a:solidFill>
                <a:latin typeface="Consolas"/>
              </a:rPr>
              <a:t>=</a:t>
            </a:r>
            <a:r>
              <a:rPr lang="en-US" sz="2000" b="0" strike="noStrike" spc="-1" dirty="0">
                <a:solidFill>
                  <a:srgbClr val="333333"/>
                </a:solidFill>
                <a:latin typeface="Consolas"/>
              </a:rPr>
              <a:t> </a:t>
            </a:r>
            <a:r>
              <a:rPr lang="en-US" sz="2000" b="0" strike="noStrike" spc="-1" dirty="0" err="1">
                <a:solidFill>
                  <a:srgbClr val="268BD2"/>
                </a:solidFill>
                <a:latin typeface="Consolas"/>
              </a:rPr>
              <a:t>pulseIn</a:t>
            </a:r>
            <a:r>
              <a:rPr lang="en-US" sz="2000" b="0" strike="noStrike" spc="-1" dirty="0">
                <a:solidFill>
                  <a:srgbClr val="333333"/>
                </a:solidFill>
                <a:latin typeface="Consolas"/>
              </a:rPr>
              <a:t>(</a:t>
            </a:r>
            <a:r>
              <a:rPr lang="en-US" sz="2000" b="0" strike="noStrike" spc="-1" dirty="0" err="1">
                <a:solidFill>
                  <a:srgbClr val="268BD2"/>
                </a:solidFill>
                <a:latin typeface="Consolas"/>
              </a:rPr>
              <a:t>out</a:t>
            </a:r>
            <a:r>
              <a:rPr lang="en-US" sz="2000" b="0" strike="noStrike" spc="-1" dirty="0" err="1">
                <a:solidFill>
                  <a:srgbClr val="333333"/>
                </a:solidFill>
                <a:latin typeface="Consolas"/>
              </a:rPr>
              <a:t>,LOW</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268BD2"/>
                </a:solidFill>
                <a:latin typeface="Consolas"/>
              </a:rPr>
              <a:t>frequency</a:t>
            </a:r>
            <a:r>
              <a:rPr lang="en-US" sz="2000" b="0" strike="noStrike" spc="-1" dirty="0">
                <a:solidFill>
                  <a:srgbClr val="333333"/>
                </a:solidFill>
                <a:latin typeface="Consolas"/>
              </a:rPr>
              <a:t> </a:t>
            </a:r>
            <a:r>
              <a:rPr lang="en-US" sz="2000" b="0" strike="noStrike" spc="-1" dirty="0">
                <a:solidFill>
                  <a:srgbClr val="859900"/>
                </a:solidFill>
                <a:latin typeface="Consolas"/>
              </a:rPr>
              <a:t>=</a:t>
            </a:r>
            <a:r>
              <a:rPr lang="en-US" sz="2000" b="0" strike="noStrike" spc="-1" dirty="0">
                <a:solidFill>
                  <a:srgbClr val="333333"/>
                </a:solidFill>
                <a:latin typeface="Consolas"/>
              </a:rPr>
              <a:t> </a:t>
            </a:r>
            <a:r>
              <a:rPr lang="en-US" sz="2000" b="0" strike="noStrike" spc="-1" dirty="0">
                <a:solidFill>
                  <a:srgbClr val="268BD2"/>
                </a:solidFill>
                <a:latin typeface="Consolas"/>
              </a:rPr>
              <a:t>map</a:t>
            </a:r>
            <a:r>
              <a:rPr lang="en-US" sz="2000" b="0" strike="noStrike" spc="-1" dirty="0">
                <a:solidFill>
                  <a:srgbClr val="333333"/>
                </a:solidFill>
                <a:latin typeface="Consolas"/>
              </a:rPr>
              <a:t>(</a:t>
            </a:r>
            <a:r>
              <a:rPr lang="en-US" sz="2000" b="0" strike="noStrike" spc="-1" dirty="0">
                <a:solidFill>
                  <a:srgbClr val="268BD2"/>
                </a:solidFill>
                <a:latin typeface="Consolas"/>
              </a:rPr>
              <a:t>frequency</a:t>
            </a:r>
            <a:r>
              <a:rPr lang="en-US" sz="2000" b="0" strike="noStrike" spc="-1" dirty="0">
                <a:solidFill>
                  <a:srgbClr val="333333"/>
                </a:solidFill>
                <a:latin typeface="Consolas"/>
              </a:rPr>
              <a:t>,</a:t>
            </a:r>
            <a:r>
              <a:rPr lang="en-US" sz="2000" b="0" strike="noStrike" spc="-1" dirty="0">
                <a:solidFill>
                  <a:srgbClr val="D33682"/>
                </a:solidFill>
                <a:latin typeface="Consolas"/>
              </a:rPr>
              <a:t>25</a:t>
            </a:r>
            <a:r>
              <a:rPr lang="en-US" sz="2000" b="0" strike="noStrike" spc="-1" dirty="0">
                <a:solidFill>
                  <a:srgbClr val="333333"/>
                </a:solidFill>
                <a:latin typeface="Consolas"/>
              </a:rPr>
              <a:t>,</a:t>
            </a:r>
            <a:r>
              <a:rPr lang="en-US" sz="2000" b="0" strike="noStrike" spc="-1" dirty="0">
                <a:solidFill>
                  <a:srgbClr val="D33682"/>
                </a:solidFill>
                <a:latin typeface="Consolas"/>
              </a:rPr>
              <a:t>70</a:t>
            </a:r>
            <a:r>
              <a:rPr lang="en-US" sz="2000" b="0" strike="noStrike" spc="-1" dirty="0">
                <a:solidFill>
                  <a:srgbClr val="333333"/>
                </a:solidFill>
                <a:latin typeface="Consolas"/>
              </a:rPr>
              <a:t>,</a:t>
            </a:r>
            <a:r>
              <a:rPr lang="en-US" sz="2000" b="0" strike="noStrike" spc="-1" dirty="0">
                <a:solidFill>
                  <a:srgbClr val="D33682"/>
                </a:solidFill>
                <a:latin typeface="Consolas"/>
              </a:rPr>
              <a:t>255</a:t>
            </a:r>
            <a:r>
              <a:rPr lang="en-US" sz="2000" b="0" strike="noStrike" spc="-1" dirty="0">
                <a:solidFill>
                  <a:srgbClr val="333333"/>
                </a:solidFill>
                <a:latin typeface="Consolas"/>
              </a:rPr>
              <a:t>,</a:t>
            </a:r>
            <a:r>
              <a:rPr lang="en-US" sz="2000" b="0" strike="noStrike" spc="-1" dirty="0">
                <a:solidFill>
                  <a:srgbClr val="D33682"/>
                </a:solidFill>
                <a:latin typeface="Consolas"/>
              </a:rPr>
              <a:t>0</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a:t>
            </a:r>
            <a:r>
              <a:rPr lang="en-US" sz="2000" b="0" strike="noStrike" spc="-1" dirty="0">
                <a:solidFill>
                  <a:srgbClr val="333333"/>
                </a:solidFill>
                <a:latin typeface="Consolas"/>
              </a:rPr>
              <a:t>(</a:t>
            </a:r>
            <a:r>
              <a:rPr lang="en-US" sz="2000" b="0" strike="noStrike" spc="-1" dirty="0">
                <a:solidFill>
                  <a:srgbClr val="2AA198"/>
                </a:solidFill>
                <a:latin typeface="Consolas"/>
              </a:rPr>
              <a:t>“B = "</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a:t>
            </a:r>
            <a:r>
              <a:rPr lang="en-US" sz="2000" b="0" strike="noStrike" spc="-1" dirty="0">
                <a:solidFill>
                  <a:srgbClr val="333333"/>
                </a:solidFill>
                <a:latin typeface="Consolas"/>
              </a:rPr>
              <a:t>(</a:t>
            </a:r>
            <a:r>
              <a:rPr lang="en-US" sz="2000" b="0" strike="noStrike" spc="-1" dirty="0">
                <a:solidFill>
                  <a:srgbClr val="268BD2"/>
                </a:solidFill>
                <a:latin typeface="Consolas"/>
              </a:rPr>
              <a:t>frequency</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a:t>
            </a:r>
            <a:r>
              <a:rPr lang="en-US" sz="2000" b="0" strike="noStrike" spc="-1" dirty="0">
                <a:solidFill>
                  <a:srgbClr val="333333"/>
                </a:solidFill>
                <a:latin typeface="Consolas"/>
              </a:rPr>
              <a:t>(</a:t>
            </a:r>
            <a:r>
              <a:rPr lang="en-US" sz="2000" b="0" strike="noStrike" spc="-1" dirty="0">
                <a:solidFill>
                  <a:srgbClr val="2AA198"/>
                </a:solidFill>
                <a:latin typeface="Consolas"/>
              </a:rPr>
              <a:t>"</a:t>
            </a:r>
            <a:r>
              <a:rPr lang="en-US" sz="2000" b="0" strike="noStrike" spc="-1" dirty="0">
                <a:solidFill>
                  <a:srgbClr val="CB4B16"/>
                </a:solidFill>
                <a:latin typeface="Consolas"/>
              </a:rPr>
              <a:t>\t</a:t>
            </a:r>
            <a:r>
              <a:rPr lang="en-US" sz="2000" b="0" strike="noStrike" spc="-1" dirty="0">
                <a:solidFill>
                  <a:srgbClr val="2AA198"/>
                </a:solidFill>
                <a:latin typeface="Consolas"/>
              </a:rPr>
              <a:t>"</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268BD2"/>
                </a:solidFill>
                <a:latin typeface="Consolas"/>
              </a:rPr>
              <a:t>delay</a:t>
            </a:r>
            <a:r>
              <a:rPr lang="en-US" sz="2000" b="0" strike="noStrike" spc="-1" dirty="0">
                <a:solidFill>
                  <a:srgbClr val="333333"/>
                </a:solidFill>
                <a:latin typeface="Consolas"/>
              </a:rPr>
              <a:t>(</a:t>
            </a:r>
            <a:r>
              <a:rPr lang="en-US" sz="2000" b="0" strike="noStrike" spc="-1" dirty="0">
                <a:solidFill>
                  <a:srgbClr val="D33682"/>
                </a:solidFill>
                <a:latin typeface="Consolas"/>
              </a:rPr>
              <a:t>100</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digitalWrite</a:t>
            </a:r>
            <a:r>
              <a:rPr lang="en-US" sz="2000" b="0" strike="noStrike" spc="-1" dirty="0">
                <a:solidFill>
                  <a:srgbClr val="333333"/>
                </a:solidFill>
                <a:latin typeface="Consolas"/>
              </a:rPr>
              <a:t>(</a:t>
            </a:r>
            <a:r>
              <a:rPr lang="en-US" sz="2000" b="0" strike="noStrike" spc="-1" dirty="0">
                <a:solidFill>
                  <a:srgbClr val="268BD2"/>
                </a:solidFill>
                <a:latin typeface="Consolas"/>
              </a:rPr>
              <a:t>s2</a:t>
            </a:r>
            <a:r>
              <a:rPr lang="en-US" sz="2000" b="0" strike="noStrike" spc="-1" dirty="0">
                <a:solidFill>
                  <a:srgbClr val="333333"/>
                </a:solidFill>
                <a:latin typeface="Consolas"/>
              </a:rPr>
              <a:t>,LOW);        </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digitalWrite</a:t>
            </a:r>
            <a:r>
              <a:rPr lang="en-US" sz="2000" b="0" strike="noStrike" spc="-1" dirty="0">
                <a:solidFill>
                  <a:srgbClr val="333333"/>
                </a:solidFill>
                <a:latin typeface="Consolas"/>
              </a:rPr>
              <a:t>(</a:t>
            </a:r>
            <a:r>
              <a:rPr lang="en-US" sz="2000" b="0" strike="noStrike" spc="-1" dirty="0">
                <a:solidFill>
                  <a:srgbClr val="268BD2"/>
                </a:solidFill>
                <a:latin typeface="Consolas"/>
              </a:rPr>
              <a:t>s3</a:t>
            </a:r>
            <a:r>
              <a:rPr lang="en-US" sz="2000" b="0" strike="noStrike" spc="-1" dirty="0">
                <a:solidFill>
                  <a:srgbClr val="333333"/>
                </a:solidFill>
                <a:latin typeface="Consolas"/>
              </a:rPr>
              <a:t>,HIGH);</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268BD2"/>
                </a:solidFill>
                <a:latin typeface="Consolas"/>
              </a:rPr>
              <a:t>frequency</a:t>
            </a:r>
            <a:r>
              <a:rPr lang="en-US" sz="2000" b="0" strike="noStrike" spc="-1" dirty="0">
                <a:solidFill>
                  <a:srgbClr val="333333"/>
                </a:solidFill>
                <a:latin typeface="Consolas"/>
              </a:rPr>
              <a:t> </a:t>
            </a:r>
            <a:r>
              <a:rPr lang="en-US" sz="2000" b="0" strike="noStrike" spc="-1" dirty="0">
                <a:solidFill>
                  <a:srgbClr val="859900"/>
                </a:solidFill>
                <a:latin typeface="Consolas"/>
              </a:rPr>
              <a:t>=</a:t>
            </a:r>
            <a:r>
              <a:rPr lang="en-US" sz="2000" b="0" strike="noStrike" spc="-1" dirty="0">
                <a:solidFill>
                  <a:srgbClr val="333333"/>
                </a:solidFill>
                <a:latin typeface="Consolas"/>
              </a:rPr>
              <a:t> </a:t>
            </a:r>
            <a:r>
              <a:rPr lang="en-US" sz="2000" b="0" strike="noStrike" spc="-1" dirty="0" err="1">
                <a:solidFill>
                  <a:srgbClr val="268BD2"/>
                </a:solidFill>
                <a:latin typeface="Consolas"/>
              </a:rPr>
              <a:t>pulseIn</a:t>
            </a:r>
            <a:r>
              <a:rPr lang="en-US" sz="2000" b="0" strike="noStrike" spc="-1" dirty="0">
                <a:solidFill>
                  <a:srgbClr val="333333"/>
                </a:solidFill>
                <a:latin typeface="Consolas"/>
              </a:rPr>
              <a:t>(</a:t>
            </a:r>
            <a:r>
              <a:rPr lang="en-US" sz="2000" b="0" strike="noStrike" spc="-1" dirty="0" err="1">
                <a:solidFill>
                  <a:srgbClr val="268BD2"/>
                </a:solidFill>
                <a:latin typeface="Consolas"/>
              </a:rPr>
              <a:t>out</a:t>
            </a:r>
            <a:r>
              <a:rPr lang="en-US" sz="2000" b="0" strike="noStrike" spc="-1" dirty="0" err="1">
                <a:solidFill>
                  <a:srgbClr val="333333"/>
                </a:solidFill>
                <a:latin typeface="Consolas"/>
              </a:rPr>
              <a:t>,LOW</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268BD2"/>
                </a:solidFill>
                <a:latin typeface="Consolas"/>
              </a:rPr>
              <a:t>frequency</a:t>
            </a:r>
            <a:r>
              <a:rPr lang="en-US" sz="2000" b="0" strike="noStrike" spc="-1" dirty="0">
                <a:solidFill>
                  <a:srgbClr val="333333"/>
                </a:solidFill>
                <a:latin typeface="Consolas"/>
              </a:rPr>
              <a:t> </a:t>
            </a:r>
            <a:r>
              <a:rPr lang="en-US" sz="2000" b="0" strike="noStrike" spc="-1" dirty="0">
                <a:solidFill>
                  <a:srgbClr val="859900"/>
                </a:solidFill>
                <a:latin typeface="Consolas"/>
              </a:rPr>
              <a:t>=</a:t>
            </a:r>
            <a:r>
              <a:rPr lang="en-US" sz="2000" b="0" strike="noStrike" spc="-1" dirty="0">
                <a:solidFill>
                  <a:srgbClr val="333333"/>
                </a:solidFill>
                <a:latin typeface="Consolas"/>
              </a:rPr>
              <a:t> </a:t>
            </a:r>
            <a:r>
              <a:rPr lang="en-US" sz="2000" b="0" strike="noStrike" spc="-1" dirty="0">
                <a:solidFill>
                  <a:srgbClr val="268BD2"/>
                </a:solidFill>
                <a:latin typeface="Consolas"/>
              </a:rPr>
              <a:t>map</a:t>
            </a:r>
            <a:r>
              <a:rPr lang="en-US" sz="2000" b="0" strike="noStrike" spc="-1" dirty="0">
                <a:solidFill>
                  <a:srgbClr val="333333"/>
                </a:solidFill>
                <a:latin typeface="Consolas"/>
              </a:rPr>
              <a:t>(</a:t>
            </a:r>
            <a:r>
              <a:rPr lang="en-US" sz="2000" b="0" strike="noStrike" spc="-1" dirty="0">
                <a:solidFill>
                  <a:srgbClr val="268BD2"/>
                </a:solidFill>
                <a:latin typeface="Consolas"/>
              </a:rPr>
              <a:t>frequency</a:t>
            </a:r>
            <a:r>
              <a:rPr lang="en-US" sz="2000" b="0" strike="noStrike" spc="-1" dirty="0">
                <a:solidFill>
                  <a:srgbClr val="333333"/>
                </a:solidFill>
                <a:latin typeface="Consolas"/>
              </a:rPr>
              <a:t>,</a:t>
            </a:r>
            <a:r>
              <a:rPr lang="en-US" sz="2000" b="0" strike="noStrike" spc="-1" dirty="0">
                <a:solidFill>
                  <a:srgbClr val="D33682"/>
                </a:solidFill>
                <a:latin typeface="Consolas"/>
              </a:rPr>
              <a:t>10</a:t>
            </a:r>
            <a:r>
              <a:rPr lang="en-US" sz="2000" b="0" strike="noStrike" spc="-1" dirty="0">
                <a:solidFill>
                  <a:srgbClr val="333333"/>
                </a:solidFill>
                <a:latin typeface="Consolas"/>
              </a:rPr>
              <a:t>,</a:t>
            </a:r>
            <a:r>
              <a:rPr lang="en-US" sz="2000" b="0" strike="noStrike" spc="-1" dirty="0">
                <a:solidFill>
                  <a:srgbClr val="D33682"/>
                </a:solidFill>
                <a:latin typeface="Consolas"/>
              </a:rPr>
              <a:t>56</a:t>
            </a:r>
            <a:r>
              <a:rPr lang="en-US" sz="2000" b="0" strike="noStrike" spc="-1" dirty="0">
                <a:solidFill>
                  <a:srgbClr val="333333"/>
                </a:solidFill>
                <a:latin typeface="Consolas"/>
              </a:rPr>
              <a:t>,</a:t>
            </a:r>
            <a:r>
              <a:rPr lang="en-US" sz="2000" b="0" strike="noStrike" spc="-1" dirty="0">
                <a:solidFill>
                  <a:srgbClr val="D33682"/>
                </a:solidFill>
                <a:latin typeface="Consolas"/>
              </a:rPr>
              <a:t>255</a:t>
            </a:r>
            <a:r>
              <a:rPr lang="en-US" sz="2000" b="0" strike="noStrike" spc="-1" dirty="0">
                <a:solidFill>
                  <a:srgbClr val="333333"/>
                </a:solidFill>
                <a:latin typeface="Consolas"/>
              </a:rPr>
              <a:t>,</a:t>
            </a:r>
            <a:r>
              <a:rPr lang="en-US" sz="2000" b="0" strike="noStrike" spc="-1" dirty="0">
                <a:solidFill>
                  <a:srgbClr val="D33682"/>
                </a:solidFill>
                <a:latin typeface="Consolas"/>
              </a:rPr>
              <a:t>0</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a:t>
            </a:r>
            <a:r>
              <a:rPr lang="en-US" sz="2000" b="0" strike="noStrike" spc="-1" dirty="0">
                <a:solidFill>
                  <a:srgbClr val="333333"/>
                </a:solidFill>
                <a:latin typeface="Consolas"/>
              </a:rPr>
              <a:t>(</a:t>
            </a:r>
            <a:r>
              <a:rPr lang="en-US" sz="2000" b="0" strike="noStrike" spc="-1" dirty="0">
                <a:solidFill>
                  <a:srgbClr val="2AA198"/>
                </a:solidFill>
                <a:latin typeface="Consolas"/>
              </a:rPr>
              <a:t>“R = "</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a:t>
            </a:r>
            <a:r>
              <a:rPr lang="en-US" sz="2000" b="0" strike="noStrike" spc="-1" dirty="0">
                <a:solidFill>
                  <a:srgbClr val="333333"/>
                </a:solidFill>
                <a:latin typeface="Consolas"/>
              </a:rPr>
              <a:t>(</a:t>
            </a:r>
            <a:r>
              <a:rPr lang="en-US" sz="2000" b="0" strike="noStrike" spc="-1" dirty="0">
                <a:solidFill>
                  <a:srgbClr val="268BD2"/>
                </a:solidFill>
                <a:latin typeface="Consolas"/>
              </a:rPr>
              <a:t>frequency</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a:t>
            </a:r>
            <a:r>
              <a:rPr lang="en-US" sz="2000" b="0" strike="noStrike" spc="-1" dirty="0">
                <a:solidFill>
                  <a:srgbClr val="333333"/>
                </a:solidFill>
                <a:latin typeface="Consolas"/>
              </a:rPr>
              <a:t>(</a:t>
            </a:r>
            <a:r>
              <a:rPr lang="en-US" sz="2000" b="0" strike="noStrike" spc="-1" dirty="0">
                <a:solidFill>
                  <a:srgbClr val="2AA198"/>
                </a:solidFill>
                <a:latin typeface="Consolas"/>
              </a:rPr>
              <a:t>"</a:t>
            </a:r>
            <a:r>
              <a:rPr lang="en-US" sz="2000" b="0" strike="noStrike" spc="-1" dirty="0">
                <a:solidFill>
                  <a:srgbClr val="CB4B16"/>
                </a:solidFill>
                <a:latin typeface="Consolas"/>
              </a:rPr>
              <a:t>\t</a:t>
            </a:r>
            <a:r>
              <a:rPr lang="en-US" sz="2000" b="0" strike="noStrike" spc="-1" dirty="0">
                <a:solidFill>
                  <a:srgbClr val="2AA198"/>
                </a:solidFill>
                <a:latin typeface="Consolas"/>
              </a:rPr>
              <a:t>"</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268BD2"/>
                </a:solidFill>
                <a:latin typeface="Consolas"/>
              </a:rPr>
              <a:t>delay</a:t>
            </a:r>
            <a:r>
              <a:rPr lang="en-US" sz="2000" b="0" strike="noStrike" spc="-1" dirty="0">
                <a:solidFill>
                  <a:srgbClr val="333333"/>
                </a:solidFill>
                <a:latin typeface="Consolas"/>
              </a:rPr>
              <a:t>(</a:t>
            </a:r>
            <a:r>
              <a:rPr lang="en-US" sz="2000" b="0" strike="noStrike" spc="-1" dirty="0">
                <a:solidFill>
                  <a:srgbClr val="D33682"/>
                </a:solidFill>
                <a:latin typeface="Consolas"/>
              </a:rPr>
              <a:t>100</a:t>
            </a:r>
            <a:r>
              <a:rPr lang="en-US" sz="2000" b="0" strike="noStrike" spc="-1" dirty="0" smtClean="0">
                <a:solidFill>
                  <a:srgbClr val="333333"/>
                </a:solidFill>
                <a:latin typeface="Consolas"/>
              </a:rPr>
              <a:t>);</a:t>
            </a:r>
            <a:br>
              <a:rPr lang="en-US" sz="2000" b="0" strike="noStrike" spc="-1" dirty="0" smtClean="0">
                <a:solidFill>
                  <a:srgbClr val="333333"/>
                </a:solidFill>
                <a:latin typeface="Consolas"/>
              </a:rPr>
            </a:br>
            <a:r>
              <a:rPr lang="en-IN" sz="2000" spc="-1" dirty="0" smtClean="0">
                <a:latin typeface="Arial"/>
              </a:rPr>
              <a:t>}</a:t>
            </a:r>
            <a:endParaRPr lang="en-IN" sz="2000" b="0" strike="noStrike" spc="-1" dirty="0">
              <a:latin typeface="Arial"/>
            </a:endParaRPr>
          </a:p>
        </p:txBody>
      </p:sp>
      <p:sp>
        <p:nvSpPr>
          <p:cNvPr id="816" name="CustomShape 3"/>
          <p:cNvSpPr/>
          <p:nvPr/>
        </p:nvSpPr>
        <p:spPr>
          <a:xfrm>
            <a:off x="131040" y="1192680"/>
            <a:ext cx="501480" cy="527400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IN" sz="2000" b="1" strike="noStrike" spc="-1">
                <a:solidFill>
                  <a:srgbClr val="585858"/>
                </a:solidFill>
                <a:latin typeface="Consolas"/>
              </a:rPr>
              <a:t>31</a:t>
            </a:r>
            <a:endParaRPr lang="en-IN" sz="2000" b="0" strike="noStrike" spc="-1">
              <a:latin typeface="Arial"/>
            </a:endParaRPr>
          </a:p>
          <a:p>
            <a:pPr algn="r">
              <a:lnSpc>
                <a:spcPct val="100000"/>
              </a:lnSpc>
            </a:pPr>
            <a:r>
              <a:rPr lang="en-IN" sz="2000" b="1" strike="noStrike" spc="-1">
                <a:solidFill>
                  <a:srgbClr val="585858"/>
                </a:solidFill>
                <a:latin typeface="Consolas"/>
              </a:rPr>
              <a:t>32</a:t>
            </a:r>
            <a:endParaRPr lang="en-IN" sz="2000" b="0" strike="noStrike" spc="-1">
              <a:latin typeface="Arial"/>
            </a:endParaRPr>
          </a:p>
          <a:p>
            <a:pPr algn="r">
              <a:lnSpc>
                <a:spcPct val="100000"/>
              </a:lnSpc>
            </a:pPr>
            <a:r>
              <a:rPr lang="en-IN" sz="2000" b="1" strike="noStrike" spc="-1">
                <a:solidFill>
                  <a:srgbClr val="585858"/>
                </a:solidFill>
                <a:latin typeface="Consolas"/>
              </a:rPr>
              <a:t>33</a:t>
            </a:r>
            <a:endParaRPr lang="en-IN" sz="2000" b="0" strike="noStrike" spc="-1">
              <a:latin typeface="Arial"/>
            </a:endParaRPr>
          </a:p>
          <a:p>
            <a:pPr algn="r">
              <a:lnSpc>
                <a:spcPct val="100000"/>
              </a:lnSpc>
            </a:pPr>
            <a:r>
              <a:rPr lang="en-IN" sz="2000" b="1" strike="noStrike" spc="-1">
                <a:solidFill>
                  <a:srgbClr val="585858"/>
                </a:solidFill>
                <a:latin typeface="Consolas"/>
              </a:rPr>
              <a:t>34</a:t>
            </a:r>
            <a:endParaRPr lang="en-IN" sz="2000" b="0" strike="noStrike" spc="-1">
              <a:latin typeface="Arial"/>
            </a:endParaRPr>
          </a:p>
          <a:p>
            <a:pPr algn="r">
              <a:lnSpc>
                <a:spcPct val="100000"/>
              </a:lnSpc>
            </a:pPr>
            <a:r>
              <a:rPr lang="en-IN" sz="2000" b="1" strike="noStrike" spc="-1">
                <a:solidFill>
                  <a:srgbClr val="585858"/>
                </a:solidFill>
                <a:latin typeface="Consolas"/>
              </a:rPr>
              <a:t>35</a:t>
            </a:r>
            <a:endParaRPr lang="en-IN" sz="2000" b="0" strike="noStrike" spc="-1">
              <a:latin typeface="Arial"/>
            </a:endParaRPr>
          </a:p>
          <a:p>
            <a:pPr algn="r">
              <a:lnSpc>
                <a:spcPct val="100000"/>
              </a:lnSpc>
            </a:pPr>
            <a:r>
              <a:rPr lang="en-IN" sz="2000" b="1" strike="noStrike" spc="-1">
                <a:solidFill>
                  <a:srgbClr val="585858"/>
                </a:solidFill>
                <a:latin typeface="Consolas"/>
              </a:rPr>
              <a:t>36</a:t>
            </a:r>
            <a:endParaRPr lang="en-IN" sz="2000" b="0" strike="noStrike" spc="-1">
              <a:latin typeface="Arial"/>
            </a:endParaRPr>
          </a:p>
          <a:p>
            <a:pPr algn="r">
              <a:lnSpc>
                <a:spcPct val="100000"/>
              </a:lnSpc>
            </a:pPr>
            <a:r>
              <a:rPr lang="en-IN" sz="2000" b="1" strike="noStrike" spc="-1">
                <a:solidFill>
                  <a:srgbClr val="585858"/>
                </a:solidFill>
                <a:latin typeface="Consolas"/>
              </a:rPr>
              <a:t>37</a:t>
            </a:r>
            <a:endParaRPr lang="en-IN" sz="2000" b="0" strike="noStrike" spc="-1">
              <a:latin typeface="Arial"/>
            </a:endParaRPr>
          </a:p>
          <a:p>
            <a:pPr algn="r">
              <a:lnSpc>
                <a:spcPct val="100000"/>
              </a:lnSpc>
            </a:pPr>
            <a:r>
              <a:rPr lang="en-IN" sz="2000" b="1" strike="noStrike" spc="-1">
                <a:solidFill>
                  <a:srgbClr val="585858"/>
                </a:solidFill>
                <a:latin typeface="Consolas"/>
              </a:rPr>
              <a:t>38</a:t>
            </a:r>
            <a:endParaRPr lang="en-IN" sz="2000" b="0" strike="noStrike" spc="-1">
              <a:latin typeface="Arial"/>
            </a:endParaRPr>
          </a:p>
          <a:p>
            <a:pPr algn="r">
              <a:lnSpc>
                <a:spcPct val="100000"/>
              </a:lnSpc>
            </a:pPr>
            <a:r>
              <a:rPr lang="en-IN" sz="2000" b="1" strike="noStrike" spc="-1">
                <a:solidFill>
                  <a:srgbClr val="585858"/>
                </a:solidFill>
                <a:latin typeface="Consolas"/>
              </a:rPr>
              <a:t>39</a:t>
            </a:r>
            <a:endParaRPr lang="en-IN" sz="2000" b="0" strike="noStrike" spc="-1">
              <a:latin typeface="Arial"/>
            </a:endParaRPr>
          </a:p>
          <a:p>
            <a:pPr algn="r">
              <a:lnSpc>
                <a:spcPct val="100000"/>
              </a:lnSpc>
            </a:pPr>
            <a:r>
              <a:rPr lang="en-IN" sz="2000" b="1" strike="noStrike" spc="-1">
                <a:solidFill>
                  <a:srgbClr val="585858"/>
                </a:solidFill>
                <a:latin typeface="Consolas"/>
              </a:rPr>
              <a:t>40</a:t>
            </a:r>
            <a:endParaRPr lang="en-IN" sz="2000" b="0" strike="noStrike" spc="-1">
              <a:latin typeface="Arial"/>
            </a:endParaRPr>
          </a:p>
          <a:p>
            <a:pPr algn="r">
              <a:lnSpc>
                <a:spcPct val="100000"/>
              </a:lnSpc>
            </a:pPr>
            <a:r>
              <a:rPr lang="en-IN" sz="2000" b="1" strike="noStrike" spc="-1">
                <a:solidFill>
                  <a:srgbClr val="585858"/>
                </a:solidFill>
                <a:latin typeface="Consolas"/>
              </a:rPr>
              <a:t>41</a:t>
            </a:r>
            <a:endParaRPr lang="en-IN" sz="2000" b="0" strike="noStrike" spc="-1">
              <a:latin typeface="Arial"/>
            </a:endParaRPr>
          </a:p>
          <a:p>
            <a:pPr algn="r">
              <a:lnSpc>
                <a:spcPct val="100000"/>
              </a:lnSpc>
            </a:pPr>
            <a:r>
              <a:rPr lang="en-IN" sz="2000" b="1" strike="noStrike" spc="-1">
                <a:solidFill>
                  <a:srgbClr val="585858"/>
                </a:solidFill>
                <a:latin typeface="Consolas"/>
              </a:rPr>
              <a:t>42</a:t>
            </a:r>
            <a:endParaRPr lang="en-IN" sz="2000" b="0" strike="noStrike" spc="-1">
              <a:latin typeface="Arial"/>
            </a:endParaRPr>
          </a:p>
          <a:p>
            <a:pPr algn="r">
              <a:lnSpc>
                <a:spcPct val="100000"/>
              </a:lnSpc>
            </a:pPr>
            <a:r>
              <a:rPr lang="en-IN" sz="2000" b="1" strike="noStrike" spc="-1">
                <a:solidFill>
                  <a:srgbClr val="585858"/>
                </a:solidFill>
                <a:latin typeface="Consolas"/>
              </a:rPr>
              <a:t>43</a:t>
            </a:r>
            <a:endParaRPr lang="en-IN" sz="2000" b="0" strike="noStrike" spc="-1">
              <a:latin typeface="Arial"/>
            </a:endParaRPr>
          </a:p>
          <a:p>
            <a:pPr algn="r">
              <a:lnSpc>
                <a:spcPct val="100000"/>
              </a:lnSpc>
            </a:pPr>
            <a:r>
              <a:rPr lang="en-IN" sz="2000" b="1" strike="noStrike" spc="-1">
                <a:solidFill>
                  <a:srgbClr val="585858"/>
                </a:solidFill>
                <a:latin typeface="Consolas"/>
              </a:rPr>
              <a:t>44</a:t>
            </a:r>
            <a:endParaRPr lang="en-IN" sz="2000" b="0" strike="noStrike" spc="-1">
              <a:latin typeface="Arial"/>
            </a:endParaRPr>
          </a:p>
          <a:p>
            <a:pPr algn="r">
              <a:lnSpc>
                <a:spcPct val="100000"/>
              </a:lnSpc>
            </a:pPr>
            <a:r>
              <a:rPr lang="en-IN" sz="2000" b="1" strike="noStrike" spc="-1">
                <a:solidFill>
                  <a:srgbClr val="585858"/>
                </a:solidFill>
                <a:latin typeface="Consolas"/>
              </a:rPr>
              <a:t>45</a:t>
            </a:r>
            <a:endParaRPr lang="en-IN" sz="2000" b="0" strike="noStrike" spc="-1">
              <a:latin typeface="Arial"/>
            </a:endParaRPr>
          </a:p>
          <a:p>
            <a:pPr algn="r">
              <a:lnSpc>
                <a:spcPct val="100000"/>
              </a:lnSpc>
            </a:pPr>
            <a:r>
              <a:rPr lang="en-IN" sz="2000" b="1" strike="noStrike" spc="-1">
                <a:solidFill>
                  <a:srgbClr val="585858"/>
                </a:solidFill>
                <a:latin typeface="Consolas"/>
              </a:rPr>
              <a:t>46</a:t>
            </a:r>
            <a:endParaRPr lang="en-IN" sz="2000" b="0" strike="noStrike" spc="-1">
              <a:latin typeface="Arial"/>
            </a:endParaRPr>
          </a:p>
          <a:p>
            <a:pPr algn="r">
              <a:lnSpc>
                <a:spcPct val="100000"/>
              </a:lnSpc>
            </a:pPr>
            <a:r>
              <a:rPr lang="en-IN" sz="2000" b="1" strike="noStrike" spc="-1">
                <a:solidFill>
                  <a:srgbClr val="585858"/>
                </a:solidFill>
                <a:latin typeface="Consolas"/>
              </a:rPr>
              <a:t>47</a:t>
            </a:r>
            <a:endParaRPr lang="en-IN" sz="2000" b="0" strike="noStrike" spc="-1">
              <a:latin typeface="Arial"/>
            </a:endParaRPr>
          </a:p>
        </p:txBody>
      </p:sp>
      <p:sp>
        <p:nvSpPr>
          <p:cNvPr id="817" name="CustomShape 4"/>
          <p:cNvSpPr/>
          <p:nvPr/>
        </p:nvSpPr>
        <p:spPr>
          <a:xfrm>
            <a:off x="131040" y="863280"/>
            <a:ext cx="19746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gn="ctr">
              <a:lnSpc>
                <a:spcPct val="100000"/>
              </a:lnSpc>
            </a:pPr>
            <a:r>
              <a:rPr lang="en-US" sz="1600" b="0" strike="noStrike" spc="-1">
                <a:solidFill>
                  <a:srgbClr val="FFFFFF"/>
                </a:solidFill>
                <a:latin typeface="Roboto Condensed"/>
              </a:rPr>
              <a:t>Colour</a:t>
            </a:r>
            <a:r>
              <a:rPr lang="en-US" sz="1600" b="0" strike="noStrike" spc="-1">
                <a:solidFill>
                  <a:srgbClr val="FFFFFF"/>
                </a:solidFill>
                <a:latin typeface="Consolas"/>
              </a:rPr>
              <a:t>_</a:t>
            </a:r>
            <a:r>
              <a:rPr lang="en-US" sz="1600" b="0" strike="noStrike" spc="-1">
                <a:solidFill>
                  <a:srgbClr val="FFFFFF"/>
                </a:solidFill>
                <a:latin typeface="Roboto Condensed"/>
              </a:rPr>
              <a:t>sensor.ino</a:t>
            </a:r>
            <a:endParaRPr lang="en-IN" sz="1600" b="0" strike="noStrike" spc="-1">
              <a:latin typeface="Arial"/>
            </a:endParaRPr>
          </a:p>
        </p:txBody>
      </p:sp>
    </p:spTree>
    <p:extLst>
      <p:ext uri="{BB962C8B-B14F-4D97-AF65-F5344CB8AC3E}">
        <p14:creationId xmlns:p14="http://schemas.microsoft.com/office/powerpoint/2010/main" val="4072650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17"/>
                                        </p:tgtEl>
                                        <p:attrNameLst>
                                          <p:attrName>style.visibility</p:attrName>
                                        </p:attrNameLst>
                                      </p:cBhvr>
                                      <p:to>
                                        <p:strVal val="visible"/>
                                      </p:to>
                                    </p:set>
                                    <p:animEffect transition="in" filter="fade">
                                      <p:cBhvr additive="repl">
                                        <p:cTn id="7" dur="500"/>
                                        <p:tgtEl>
                                          <p:spTgt spid="817"/>
                                        </p:tgtEl>
                                      </p:cBhvr>
                                    </p:animEffect>
                                  </p:childTnLst>
                                </p:cTn>
                              </p:par>
                              <p:par>
                                <p:cTn id="8" presetID="10" presetClass="entr" fill="hold" nodeType="withEffect">
                                  <p:stCondLst>
                                    <p:cond delay="0"/>
                                  </p:stCondLst>
                                  <p:childTnLst>
                                    <p:set>
                                      <p:cBhvr>
                                        <p:cTn id="9" dur="1" fill="hold">
                                          <p:stCondLst>
                                            <p:cond delay="0"/>
                                          </p:stCondLst>
                                        </p:cTn>
                                        <p:tgtEl>
                                          <p:spTgt spid="816"/>
                                        </p:tgtEl>
                                        <p:attrNameLst>
                                          <p:attrName>style.visibility</p:attrName>
                                        </p:attrNameLst>
                                      </p:cBhvr>
                                      <p:to>
                                        <p:strVal val="visible"/>
                                      </p:to>
                                    </p:set>
                                    <p:animEffect transition="in" filter="fade">
                                      <p:cBhvr additive="repl">
                                        <p:cTn id="10" dur="500"/>
                                        <p:tgtEl>
                                          <p:spTgt spid="816"/>
                                        </p:tgtEl>
                                      </p:cBhvr>
                                    </p:animEffect>
                                  </p:childTnLst>
                                </p:cTn>
                              </p:par>
                              <p:par>
                                <p:cTn id="11" presetID="10" presetClass="entr" fill="hold" nodeType="withEffect">
                                  <p:stCondLst>
                                    <p:cond delay="0"/>
                                  </p:stCondLst>
                                  <p:childTnLst>
                                    <p:set>
                                      <p:cBhvr>
                                        <p:cTn id="12" dur="1" fill="hold">
                                          <p:stCondLst>
                                            <p:cond delay="0"/>
                                          </p:stCondLst>
                                        </p:cTn>
                                        <p:tgtEl>
                                          <p:spTgt spid="815"/>
                                        </p:tgtEl>
                                        <p:attrNameLst>
                                          <p:attrName>style.visibility</p:attrName>
                                        </p:attrNameLst>
                                      </p:cBhvr>
                                      <p:to>
                                        <p:strVal val="visible"/>
                                      </p:to>
                                    </p:set>
                                    <p:animEffect transition="in" filter="fade">
                                      <p:cBhvr additive="repl">
                                        <p:cTn id="13" dur="500"/>
                                        <p:tgtEl>
                                          <p:spTgt spid="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GPS Sensor</a:t>
            </a:r>
            <a:endParaRPr lang="en-US" sz="3400" b="0" strike="noStrike" spc="-1">
              <a:solidFill>
                <a:srgbClr val="212121"/>
              </a:solidFill>
              <a:latin typeface="Roboto Condensed"/>
            </a:endParaRPr>
          </a:p>
        </p:txBody>
      </p:sp>
      <p:sp>
        <p:nvSpPr>
          <p:cNvPr id="821" name="TextShape 2"/>
          <p:cNvSpPr txBox="1"/>
          <p:nvPr/>
        </p:nvSpPr>
        <p:spPr>
          <a:xfrm>
            <a:off x="131039" y="863280"/>
            <a:ext cx="11494903"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GPS sensor is used to get the location data of the place where sensor is situated.</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data from sensor is acquired in National Marine Electronics Association (NEMA) format. The format is used by marine department for communication.</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There are multiple variants of GPS sensors available in the market. We can select based on our requirements.</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Here, the given sensor is GY-GPS6MV2 as shown in the image.</a:t>
            </a:r>
          </a:p>
          <a:p>
            <a:pPr marL="264960" indent="-264600" algn="just">
              <a:lnSpc>
                <a:spcPct val="90000"/>
              </a:lnSpc>
              <a:spcBef>
                <a:spcPts val="1001"/>
              </a:spcBef>
              <a:buClr>
                <a:srgbClr val="B84742"/>
              </a:buClr>
              <a:buFont typeface="Wingdings 3" charset="2"/>
              <a:buChar char=""/>
            </a:pPr>
            <a:r>
              <a:rPr lang="en-US" sz="2400" b="0" strike="noStrike" spc="-1" dirty="0" smtClean="0">
                <a:solidFill>
                  <a:srgbClr val="212121"/>
                </a:solidFill>
                <a:latin typeface="Roboto Condensed"/>
              </a:rPr>
              <a:t>Pin-out </a:t>
            </a:r>
            <a:r>
              <a:rPr lang="en-US" sz="2400" b="0" strike="noStrike" spc="-1" dirty="0">
                <a:solidFill>
                  <a:srgbClr val="212121"/>
                </a:solidFill>
                <a:latin typeface="Roboto Condensed"/>
              </a:rPr>
              <a:t>of GPS sensor module are</a:t>
            </a:r>
          </a:p>
          <a:p>
            <a:pPr marL="809640" lvl="1" indent="-352080" algn="just">
              <a:lnSpc>
                <a:spcPct val="90000"/>
              </a:lnSpc>
              <a:spcBef>
                <a:spcPts val="499"/>
              </a:spcBef>
              <a:buClr>
                <a:srgbClr val="B84742"/>
              </a:buClr>
              <a:buFont typeface="Wingdings 3" charset="2"/>
              <a:buChar char=""/>
            </a:pPr>
            <a:r>
              <a:rPr lang="en-US" sz="2000" b="0" strike="noStrike" spc="-1" dirty="0" err="1">
                <a:solidFill>
                  <a:srgbClr val="212121"/>
                </a:solidFill>
                <a:latin typeface="Roboto Condensed"/>
              </a:rPr>
              <a:t>Vcc</a:t>
            </a:r>
            <a:r>
              <a:rPr lang="en-US" sz="2000" b="0" strike="noStrike" spc="-1" dirty="0">
                <a:solidFill>
                  <a:srgbClr val="212121"/>
                </a:solidFill>
                <a:latin typeface="Roboto Condensed"/>
              </a:rPr>
              <a:t> – Connected to 5V</a:t>
            </a:r>
          </a:p>
          <a:p>
            <a:pPr marL="809640" lvl="1" indent="-352080" algn="just">
              <a:lnSpc>
                <a:spcPct val="90000"/>
              </a:lnSpc>
              <a:spcBef>
                <a:spcPts val="499"/>
              </a:spcBef>
              <a:buClr>
                <a:srgbClr val="B84742"/>
              </a:buClr>
              <a:buFont typeface="Wingdings 3" charset="2"/>
              <a:buChar char=""/>
            </a:pPr>
            <a:r>
              <a:rPr lang="en-US" sz="2000" b="0" strike="noStrike" spc="-1" dirty="0" err="1">
                <a:solidFill>
                  <a:srgbClr val="212121"/>
                </a:solidFill>
                <a:latin typeface="Roboto Condensed"/>
              </a:rPr>
              <a:t>Gnd</a:t>
            </a:r>
            <a:r>
              <a:rPr lang="en-US" sz="2000" b="0" strike="noStrike" spc="-1" dirty="0">
                <a:solidFill>
                  <a:srgbClr val="212121"/>
                </a:solidFill>
                <a:latin typeface="Roboto Condensed"/>
              </a:rPr>
              <a:t> – Connected to ground</a:t>
            </a:r>
          </a:p>
          <a:p>
            <a:pPr marL="809640" lvl="1" indent="-352080" algn="just">
              <a:lnSpc>
                <a:spcPct val="90000"/>
              </a:lnSpc>
              <a:spcBef>
                <a:spcPts val="499"/>
              </a:spcBef>
              <a:buClr>
                <a:srgbClr val="B84742"/>
              </a:buClr>
              <a:buFont typeface="Wingdings 3" charset="2"/>
              <a:buChar char=""/>
            </a:pPr>
            <a:r>
              <a:rPr lang="en-US" sz="2000" b="0" strike="noStrike" spc="-1" dirty="0" err="1">
                <a:solidFill>
                  <a:srgbClr val="212121"/>
                </a:solidFill>
                <a:latin typeface="Roboto Condensed"/>
              </a:rPr>
              <a:t>Tx</a:t>
            </a:r>
            <a:r>
              <a:rPr lang="en-US" sz="2000" b="0" strike="noStrike" spc="-1" dirty="0">
                <a:solidFill>
                  <a:srgbClr val="212121"/>
                </a:solidFill>
                <a:latin typeface="Roboto Condensed"/>
              </a:rPr>
              <a:t> – Serial Data Transmit</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 </a:t>
            </a:r>
            <a:r>
              <a:rPr lang="en-US" sz="2000" b="0" strike="noStrike" spc="-1" dirty="0" smtClean="0">
                <a:solidFill>
                  <a:srgbClr val="212121"/>
                </a:solidFill>
                <a:latin typeface="Roboto Condensed"/>
              </a:rPr>
              <a:t>Rx – Serial Data Receive</a:t>
            </a:r>
            <a:endParaRPr lang="en-US" sz="2000" b="0" strike="noStrike" spc="-1" dirty="0">
              <a:solidFill>
                <a:srgbClr val="212121"/>
              </a:solidFill>
              <a:latin typeface="Roboto Condensed"/>
            </a:endParaRPr>
          </a:p>
        </p:txBody>
      </p:sp>
      <p:pic>
        <p:nvPicPr>
          <p:cNvPr id="822" name="Picture 3"/>
          <p:cNvPicPr/>
          <p:nvPr/>
        </p:nvPicPr>
        <p:blipFill>
          <a:blip r:embed="rId2">
            <a:clrChange>
              <a:clrFrom>
                <a:srgbClr val="FFFFFF"/>
              </a:clrFrom>
              <a:clrTo>
                <a:srgbClr val="FFFFFF">
                  <a:alpha val="0"/>
                </a:srgbClr>
              </a:clrTo>
            </a:clrChange>
          </a:blip>
          <a:stretch/>
        </p:blipFill>
        <p:spPr>
          <a:xfrm>
            <a:off x="7041868" y="3658320"/>
            <a:ext cx="4176360" cy="2327040"/>
          </a:xfrm>
          <a:prstGeom prst="rect">
            <a:avLst/>
          </a:prstGeom>
          <a:ln>
            <a:noFill/>
          </a:ln>
        </p:spPr>
      </p:pic>
    </p:spTree>
    <p:extLst>
      <p:ext uri="{BB962C8B-B14F-4D97-AF65-F5344CB8AC3E}">
        <p14:creationId xmlns:p14="http://schemas.microsoft.com/office/powerpoint/2010/main" val="3988787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21">
                                            <p:txEl>
                                              <p:pRg st="0" end="0"/>
                                            </p:txEl>
                                          </p:spTgt>
                                        </p:tgtEl>
                                        <p:attrNameLst>
                                          <p:attrName>style.visibility</p:attrName>
                                        </p:attrNameLst>
                                      </p:cBhvr>
                                      <p:to>
                                        <p:strVal val="visible"/>
                                      </p:to>
                                    </p:set>
                                    <p:animEffect transition="in" filter="fade">
                                      <p:cBhvr additive="repl">
                                        <p:cTn id="7" dur="500"/>
                                        <p:tgtEl>
                                          <p:spTgt spid="8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821">
                                            <p:txEl>
                                              <p:pRg st="1" end="1"/>
                                            </p:txEl>
                                          </p:spTgt>
                                        </p:tgtEl>
                                        <p:attrNameLst>
                                          <p:attrName>style.visibility</p:attrName>
                                        </p:attrNameLst>
                                      </p:cBhvr>
                                      <p:to>
                                        <p:strVal val="visible"/>
                                      </p:to>
                                    </p:set>
                                    <p:animEffect transition="in" filter="fade">
                                      <p:cBhvr additive="repl">
                                        <p:cTn id="12" dur="500"/>
                                        <p:tgtEl>
                                          <p:spTgt spid="8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821">
                                            <p:txEl>
                                              <p:pRg st="2" end="2"/>
                                            </p:txEl>
                                          </p:spTgt>
                                        </p:tgtEl>
                                        <p:attrNameLst>
                                          <p:attrName>style.visibility</p:attrName>
                                        </p:attrNameLst>
                                      </p:cBhvr>
                                      <p:to>
                                        <p:strVal val="visible"/>
                                      </p:to>
                                    </p:set>
                                    <p:animEffect transition="in" filter="fade">
                                      <p:cBhvr additive="repl">
                                        <p:cTn id="17" dur="500"/>
                                        <p:tgtEl>
                                          <p:spTgt spid="8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821">
                                            <p:txEl>
                                              <p:pRg st="3" end="3"/>
                                            </p:txEl>
                                          </p:spTgt>
                                        </p:tgtEl>
                                        <p:attrNameLst>
                                          <p:attrName>style.visibility</p:attrName>
                                        </p:attrNameLst>
                                      </p:cBhvr>
                                      <p:to>
                                        <p:strVal val="visible"/>
                                      </p:to>
                                    </p:set>
                                    <p:animEffect transition="in" filter="fade">
                                      <p:cBhvr additive="repl">
                                        <p:cTn id="22" dur="500"/>
                                        <p:tgtEl>
                                          <p:spTgt spid="8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822"/>
                                        </p:tgtEl>
                                        <p:attrNameLst>
                                          <p:attrName>style.visibility</p:attrName>
                                        </p:attrNameLst>
                                      </p:cBhvr>
                                      <p:to>
                                        <p:strVal val="visible"/>
                                      </p:to>
                                    </p:set>
                                    <p:animEffect transition="in" filter="fade">
                                      <p:cBhvr additive="repl">
                                        <p:cTn id="27" dur="500"/>
                                        <p:tgtEl>
                                          <p:spTgt spid="8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821">
                                            <p:txEl>
                                              <p:pRg st="4" end="4"/>
                                            </p:txEl>
                                          </p:spTgt>
                                        </p:tgtEl>
                                        <p:attrNameLst>
                                          <p:attrName>style.visibility</p:attrName>
                                        </p:attrNameLst>
                                      </p:cBhvr>
                                      <p:to>
                                        <p:strVal val="visible"/>
                                      </p:to>
                                    </p:set>
                                    <p:animEffect transition="in" filter="fade">
                                      <p:cBhvr additive="repl">
                                        <p:cTn id="32" dur="500"/>
                                        <p:tgtEl>
                                          <p:spTgt spid="82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821">
                                            <p:txEl>
                                              <p:pRg st="5" end="5"/>
                                            </p:txEl>
                                          </p:spTgt>
                                        </p:tgtEl>
                                        <p:attrNameLst>
                                          <p:attrName>style.visibility</p:attrName>
                                        </p:attrNameLst>
                                      </p:cBhvr>
                                      <p:to>
                                        <p:strVal val="visible"/>
                                      </p:to>
                                    </p:set>
                                    <p:animEffect transition="in" filter="fade">
                                      <p:cBhvr additive="repl">
                                        <p:cTn id="37" dur="500"/>
                                        <p:tgtEl>
                                          <p:spTgt spid="82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821">
                                            <p:txEl>
                                              <p:pRg st="6" end="6"/>
                                            </p:txEl>
                                          </p:spTgt>
                                        </p:tgtEl>
                                        <p:attrNameLst>
                                          <p:attrName>style.visibility</p:attrName>
                                        </p:attrNameLst>
                                      </p:cBhvr>
                                      <p:to>
                                        <p:strVal val="visible"/>
                                      </p:to>
                                    </p:set>
                                    <p:animEffect transition="in" filter="fade">
                                      <p:cBhvr additive="repl">
                                        <p:cTn id="42" dur="500"/>
                                        <p:tgtEl>
                                          <p:spTgt spid="82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821">
                                            <p:txEl>
                                              <p:pRg st="7" end="7"/>
                                            </p:txEl>
                                          </p:spTgt>
                                        </p:tgtEl>
                                        <p:attrNameLst>
                                          <p:attrName>style.visibility</p:attrName>
                                        </p:attrNameLst>
                                      </p:cBhvr>
                                      <p:to>
                                        <p:strVal val="visible"/>
                                      </p:to>
                                    </p:set>
                                    <p:animEffect transition="in" filter="fade">
                                      <p:cBhvr additive="repl">
                                        <p:cTn id="47" dur="500"/>
                                        <p:tgtEl>
                                          <p:spTgt spid="82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821">
                                            <p:txEl>
                                              <p:pRg st="8" end="8"/>
                                            </p:txEl>
                                          </p:spTgt>
                                        </p:tgtEl>
                                        <p:attrNameLst>
                                          <p:attrName>style.visibility</p:attrName>
                                        </p:attrNameLst>
                                      </p:cBhvr>
                                      <p:to>
                                        <p:strVal val="visible"/>
                                      </p:to>
                                    </p:set>
                                    <p:animEffect transition="in" filter="fade">
                                      <p:cBhvr additive="repl">
                                        <p:cTn id="52" dur="500"/>
                                        <p:tgtEl>
                                          <p:spTgt spid="82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UART : Flow Control</a:t>
            </a:r>
            <a:endParaRPr lang="en-IN" dirty="0"/>
          </a:p>
        </p:txBody>
      </p:sp>
      <p:sp>
        <p:nvSpPr>
          <p:cNvPr id="3" name="Content Placeholder 2"/>
          <p:cNvSpPr>
            <a:spLocks noGrp="1"/>
          </p:cNvSpPr>
          <p:nvPr>
            <p:ph idx="1"/>
          </p:nvPr>
        </p:nvSpPr>
        <p:spPr/>
        <p:txBody>
          <a:bodyPr/>
          <a:lstStyle/>
          <a:p>
            <a:r>
              <a:rPr lang="en-GB" dirty="0"/>
              <a:t>Several forms of flow control exist.</a:t>
            </a:r>
          </a:p>
          <a:p>
            <a:pPr lvl="1"/>
            <a:r>
              <a:rPr lang="en-GB" sz="2400" dirty="0">
                <a:solidFill>
                  <a:srgbClr val="C00000"/>
                </a:solidFill>
              </a:rPr>
              <a:t>Hardware flow </a:t>
            </a:r>
            <a:r>
              <a:rPr lang="en-GB" sz="2400" dirty="0" smtClean="0">
                <a:solidFill>
                  <a:srgbClr val="C00000"/>
                </a:solidFill>
              </a:rPr>
              <a:t>control : </a:t>
            </a:r>
            <a:endParaRPr lang="en-GB" sz="2400" dirty="0">
              <a:solidFill>
                <a:srgbClr val="C00000"/>
              </a:solidFill>
            </a:endParaRPr>
          </a:p>
          <a:p>
            <a:pPr lvl="2"/>
            <a:r>
              <a:rPr lang="en-GB" sz="2400" dirty="0"/>
              <a:t>It uses </a:t>
            </a:r>
            <a:r>
              <a:rPr lang="en-GB" sz="2400" dirty="0">
                <a:solidFill>
                  <a:srgbClr val="C00000"/>
                </a:solidFill>
              </a:rPr>
              <a:t>extra wires</a:t>
            </a:r>
            <a:r>
              <a:rPr lang="en-GB" sz="2400" dirty="0"/>
              <a:t>, where the logic level on these wires define whether the transmitter should </a:t>
            </a:r>
            <a:r>
              <a:rPr lang="en-GB" sz="2400" dirty="0">
                <a:solidFill>
                  <a:srgbClr val="C00000"/>
                </a:solidFill>
              </a:rPr>
              <a:t>keep sending data or </a:t>
            </a:r>
            <a:r>
              <a:rPr lang="en-GB" sz="2400" dirty="0" smtClean="0">
                <a:solidFill>
                  <a:srgbClr val="C00000"/>
                </a:solidFill>
              </a:rPr>
              <a:t>stop</a:t>
            </a:r>
            <a:r>
              <a:rPr lang="en-GB" sz="2400" dirty="0" smtClean="0"/>
              <a:t>.</a:t>
            </a:r>
          </a:p>
          <a:p>
            <a:pPr lvl="1"/>
            <a:r>
              <a:rPr lang="en-GB" sz="2400" dirty="0" smtClean="0">
                <a:solidFill>
                  <a:srgbClr val="C00000"/>
                </a:solidFill>
              </a:rPr>
              <a:t>Software </a:t>
            </a:r>
            <a:r>
              <a:rPr lang="en-GB" sz="2400" dirty="0">
                <a:solidFill>
                  <a:srgbClr val="C00000"/>
                </a:solidFill>
              </a:rPr>
              <a:t>flow </a:t>
            </a:r>
            <a:r>
              <a:rPr lang="en-GB" sz="2400" dirty="0" smtClean="0">
                <a:solidFill>
                  <a:srgbClr val="C00000"/>
                </a:solidFill>
              </a:rPr>
              <a:t>control :</a:t>
            </a:r>
          </a:p>
          <a:p>
            <a:pPr lvl="2"/>
            <a:r>
              <a:rPr lang="en-GB" sz="2400" dirty="0">
                <a:solidFill>
                  <a:srgbClr val="C00000"/>
                </a:solidFill>
              </a:rPr>
              <a:t>S</a:t>
            </a:r>
            <a:r>
              <a:rPr lang="en-GB" sz="2400" dirty="0" smtClean="0">
                <a:solidFill>
                  <a:srgbClr val="C00000"/>
                </a:solidFill>
              </a:rPr>
              <a:t>pecial </a:t>
            </a:r>
            <a:r>
              <a:rPr lang="en-GB" sz="2400" dirty="0">
                <a:solidFill>
                  <a:srgbClr val="C00000"/>
                </a:solidFill>
              </a:rPr>
              <a:t>characters </a:t>
            </a:r>
            <a:r>
              <a:rPr lang="en-GB" sz="2400" dirty="0"/>
              <a:t>are sent over the normal data lines to </a:t>
            </a:r>
            <a:r>
              <a:rPr lang="en-GB" sz="2400" dirty="0">
                <a:solidFill>
                  <a:srgbClr val="C00000"/>
                </a:solidFill>
              </a:rPr>
              <a:t>start or stop </a:t>
            </a:r>
            <a:r>
              <a:rPr lang="en-GB" sz="2400" dirty="0"/>
              <a:t>the transmission.</a:t>
            </a:r>
            <a:endParaRPr lang="en-IN" sz="2400" dirty="0"/>
          </a:p>
          <a:p>
            <a:r>
              <a:rPr lang="en-GB" dirty="0" smtClean="0"/>
              <a:t>UART </a:t>
            </a:r>
            <a:r>
              <a:rPr lang="en-GB" dirty="0"/>
              <a:t>hardware flow control is fully supported by </a:t>
            </a:r>
            <a:r>
              <a:rPr lang="en-GB" dirty="0" smtClean="0"/>
              <a:t>UART driver, </a:t>
            </a:r>
            <a:r>
              <a:rPr lang="en-GB" dirty="0"/>
              <a:t>and UART software flow control is partially supported by the driver.</a:t>
            </a:r>
            <a:endParaRPr lang="en-IN" dirty="0"/>
          </a:p>
        </p:txBody>
      </p:sp>
      <p:pic>
        <p:nvPicPr>
          <p:cNvPr id="5" name="Picture 4"/>
          <p:cNvPicPr>
            <a:picLocks noChangeAspect="1"/>
          </p:cNvPicPr>
          <p:nvPr/>
        </p:nvPicPr>
        <p:blipFill>
          <a:blip r:embed="rId2"/>
          <a:stretch>
            <a:fillRect/>
          </a:stretch>
        </p:blipFill>
        <p:spPr>
          <a:xfrm>
            <a:off x="4607054" y="4632211"/>
            <a:ext cx="3981450" cy="1647825"/>
          </a:xfrm>
          <a:prstGeom prst="rect">
            <a:avLst/>
          </a:prstGeom>
        </p:spPr>
      </p:pic>
    </p:spTree>
    <p:extLst>
      <p:ext uri="{BB962C8B-B14F-4D97-AF65-F5344CB8AC3E}">
        <p14:creationId xmlns:p14="http://schemas.microsoft.com/office/powerpoint/2010/main" val="339926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GPS Sensor – Working principle</a:t>
            </a:r>
            <a:endParaRPr lang="en-US" sz="3400" b="0" strike="noStrike" spc="-1">
              <a:solidFill>
                <a:srgbClr val="212121"/>
              </a:solidFill>
              <a:latin typeface="Roboto Condensed"/>
            </a:endParaRPr>
          </a:p>
        </p:txBody>
      </p:sp>
      <p:sp>
        <p:nvSpPr>
          <p:cNvPr id="824" name="TextShape 2"/>
          <p:cNvSpPr txBox="1"/>
          <p:nvPr/>
        </p:nvSpPr>
        <p:spPr>
          <a:xfrm>
            <a:off x="131040" y="863280"/>
            <a:ext cx="1192932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sensor is placed in the system whose location is to be tracked.</a:t>
            </a:r>
            <a:endParaRPr lang="en-US" sz="2400" b="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GPS device communicates with GPS satellite and the satellite returns its current location in form of latitude and longitude.</a:t>
            </a:r>
            <a:endParaRPr lang="en-US" sz="2400" b="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 </a:t>
            </a:r>
            <a:r>
              <a:rPr lang="en-IN" sz="2400" b="0" strike="noStrike" spc="-1" dirty="0" smtClean="0">
                <a:solidFill>
                  <a:srgbClr val="212121"/>
                </a:solidFill>
                <a:latin typeface="Roboto Condensed"/>
              </a:rPr>
              <a:t>The sensor transmits the data to the microcontroller in a predefined format from which we can extract the tracked location.</a:t>
            </a:r>
            <a:endParaRPr lang="en-US" sz="2400" b="0" strike="noStrike" spc="-1" dirty="0">
              <a:solidFill>
                <a:srgbClr val="212121"/>
              </a:solidFill>
              <a:latin typeface="Roboto Condensed"/>
            </a:endParaRPr>
          </a:p>
        </p:txBody>
      </p:sp>
      <p:sp>
        <p:nvSpPr>
          <p:cNvPr id="825" name="CustomShape 3"/>
          <p:cNvSpPr/>
          <p:nvPr/>
        </p:nvSpPr>
        <p:spPr>
          <a:xfrm>
            <a:off x="3447000" y="4050360"/>
            <a:ext cx="927000" cy="118800"/>
          </a:xfrm>
          <a:prstGeom prst="rightArrow">
            <a:avLst>
              <a:gd name="adj1" fmla="val 50000"/>
              <a:gd name="adj2" fmla="val 50000"/>
            </a:avLst>
          </a:prstGeom>
          <a:solidFill>
            <a:schemeClr val="accent6"/>
          </a:solidFill>
          <a:ln/>
        </p:spPr>
        <p:style>
          <a:lnRef idx="2">
            <a:schemeClr val="accent1">
              <a:shade val="50000"/>
            </a:schemeClr>
          </a:lnRef>
          <a:fillRef idx="1">
            <a:schemeClr val="accent1"/>
          </a:fillRef>
          <a:effectRef idx="0">
            <a:schemeClr val="accent1"/>
          </a:effectRef>
          <a:fontRef idx="minor"/>
        </p:style>
      </p:sp>
      <p:sp>
        <p:nvSpPr>
          <p:cNvPr id="826" name="CustomShape 4"/>
          <p:cNvSpPr/>
          <p:nvPr/>
        </p:nvSpPr>
        <p:spPr>
          <a:xfrm>
            <a:off x="7314480" y="4050360"/>
            <a:ext cx="927000" cy="118800"/>
          </a:xfrm>
          <a:prstGeom prst="rightArrow">
            <a:avLst>
              <a:gd name="adj1" fmla="val 50000"/>
              <a:gd name="adj2" fmla="val 50000"/>
            </a:avLst>
          </a:prstGeom>
          <a:solidFill>
            <a:schemeClr val="accent6"/>
          </a:solidFill>
          <a:ln/>
        </p:spPr>
        <p:style>
          <a:lnRef idx="2">
            <a:schemeClr val="accent1">
              <a:shade val="50000"/>
            </a:schemeClr>
          </a:lnRef>
          <a:fillRef idx="1">
            <a:schemeClr val="accent1"/>
          </a:fillRef>
          <a:effectRef idx="0">
            <a:schemeClr val="accent1"/>
          </a:effectRef>
          <a:fontRef idx="minor"/>
        </p:style>
      </p:sp>
      <p:sp>
        <p:nvSpPr>
          <p:cNvPr id="827" name="CustomShape 5"/>
          <p:cNvSpPr/>
          <p:nvPr/>
        </p:nvSpPr>
        <p:spPr>
          <a:xfrm>
            <a:off x="650520" y="5065920"/>
            <a:ext cx="30387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GPS device with antenna</a:t>
            </a:r>
            <a:endParaRPr lang="en-IN" sz="1800" b="0" strike="noStrike" spc="-1">
              <a:latin typeface="Arial"/>
            </a:endParaRPr>
          </a:p>
          <a:p>
            <a:pPr algn="ctr">
              <a:lnSpc>
                <a:spcPct val="100000"/>
              </a:lnSpc>
            </a:pPr>
            <a:r>
              <a:rPr lang="en-US" sz="1800" b="0" strike="noStrike" spc="-1">
                <a:solidFill>
                  <a:srgbClr val="212121"/>
                </a:solidFill>
                <a:latin typeface="Roboto Condensed"/>
              </a:rPr>
              <a:t>for communication</a:t>
            </a:r>
            <a:endParaRPr lang="en-IN" sz="1800" b="0" strike="noStrike" spc="-1">
              <a:latin typeface="Arial"/>
            </a:endParaRPr>
          </a:p>
        </p:txBody>
      </p:sp>
      <p:sp>
        <p:nvSpPr>
          <p:cNvPr id="828" name="CustomShape 6"/>
          <p:cNvSpPr/>
          <p:nvPr/>
        </p:nvSpPr>
        <p:spPr>
          <a:xfrm>
            <a:off x="4014000" y="5065920"/>
            <a:ext cx="36604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Returns latitude and longitude</a:t>
            </a:r>
            <a:endParaRPr lang="en-IN" sz="1800" b="0" strike="noStrike" spc="-1">
              <a:latin typeface="Arial"/>
            </a:endParaRPr>
          </a:p>
          <a:p>
            <a:pPr algn="ctr">
              <a:lnSpc>
                <a:spcPct val="100000"/>
              </a:lnSpc>
            </a:pPr>
            <a:r>
              <a:rPr lang="en-US" sz="1800" b="0" strike="noStrike" spc="-1">
                <a:solidFill>
                  <a:srgbClr val="212121"/>
                </a:solidFill>
                <a:latin typeface="Roboto Condensed"/>
              </a:rPr>
              <a:t>as output</a:t>
            </a:r>
            <a:endParaRPr lang="en-IN" sz="1800" b="0" strike="noStrike" spc="-1">
              <a:latin typeface="Arial"/>
            </a:endParaRPr>
          </a:p>
        </p:txBody>
      </p:sp>
      <p:sp>
        <p:nvSpPr>
          <p:cNvPr id="829" name="CustomShape 7"/>
          <p:cNvSpPr/>
          <p:nvPr/>
        </p:nvSpPr>
        <p:spPr>
          <a:xfrm>
            <a:off x="8802720" y="5065920"/>
            <a:ext cx="20970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Tracked Location</a:t>
            </a:r>
            <a:endParaRPr lang="en-IN" sz="1800" b="0" strike="noStrike" spc="-1">
              <a:latin typeface="Arial"/>
            </a:endParaRPr>
          </a:p>
        </p:txBody>
      </p:sp>
      <p:pic>
        <p:nvPicPr>
          <p:cNvPr id="830" name="Picture 22"/>
          <p:cNvPicPr/>
          <p:nvPr/>
        </p:nvPicPr>
        <p:blipFill>
          <a:blip r:embed="rId2"/>
          <a:srcRect l="12202" t="30609" r="51601" b="3207"/>
          <a:stretch/>
        </p:blipFill>
        <p:spPr>
          <a:xfrm rot="16200000">
            <a:off x="1622880" y="3424680"/>
            <a:ext cx="1093320" cy="1371240"/>
          </a:xfrm>
          <a:prstGeom prst="rect">
            <a:avLst/>
          </a:prstGeom>
          <a:ln>
            <a:noFill/>
          </a:ln>
        </p:spPr>
      </p:pic>
      <p:sp>
        <p:nvSpPr>
          <p:cNvPr id="831" name="CustomShape 8"/>
          <p:cNvSpPr/>
          <p:nvPr/>
        </p:nvSpPr>
        <p:spPr>
          <a:xfrm>
            <a:off x="4870440" y="3633120"/>
            <a:ext cx="1947600" cy="9435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800" b="0" strike="noStrike" spc="-1">
                <a:solidFill>
                  <a:srgbClr val="212121"/>
                </a:solidFill>
                <a:latin typeface="Roboto Condensed"/>
              </a:rPr>
              <a:t>Latitude</a:t>
            </a:r>
            <a:endParaRPr lang="en-IN" sz="2800" b="0" strike="noStrike" spc="-1">
              <a:latin typeface="Arial"/>
            </a:endParaRPr>
          </a:p>
          <a:p>
            <a:pPr algn="ctr">
              <a:lnSpc>
                <a:spcPct val="100000"/>
              </a:lnSpc>
            </a:pPr>
            <a:r>
              <a:rPr lang="en-US" sz="2800" b="0" strike="noStrike" spc="-1">
                <a:solidFill>
                  <a:srgbClr val="212121"/>
                </a:solidFill>
                <a:latin typeface="Roboto Condensed"/>
              </a:rPr>
              <a:t>Longitude</a:t>
            </a:r>
            <a:endParaRPr lang="en-IN" sz="2800" b="0" strike="noStrike" spc="-1">
              <a:latin typeface="Arial"/>
            </a:endParaRPr>
          </a:p>
        </p:txBody>
      </p:sp>
      <p:pic>
        <p:nvPicPr>
          <p:cNvPr id="832" name="Picture 7"/>
          <p:cNvPicPr/>
          <p:nvPr/>
        </p:nvPicPr>
        <p:blipFill>
          <a:blip r:embed="rId3"/>
          <a:stretch/>
        </p:blipFill>
        <p:spPr>
          <a:xfrm>
            <a:off x="9097560" y="3424320"/>
            <a:ext cx="1506960" cy="1371240"/>
          </a:xfrm>
          <a:prstGeom prst="rect">
            <a:avLst/>
          </a:prstGeom>
          <a:ln>
            <a:noFill/>
          </a:ln>
        </p:spPr>
      </p:pic>
    </p:spTree>
    <p:extLst>
      <p:ext uri="{BB962C8B-B14F-4D97-AF65-F5344CB8AC3E}">
        <p14:creationId xmlns:p14="http://schemas.microsoft.com/office/powerpoint/2010/main" val="3019268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24">
                                            <p:txEl>
                                              <p:pRg st="0" end="0"/>
                                            </p:txEl>
                                          </p:spTgt>
                                        </p:tgtEl>
                                        <p:attrNameLst>
                                          <p:attrName>style.visibility</p:attrName>
                                        </p:attrNameLst>
                                      </p:cBhvr>
                                      <p:to>
                                        <p:strVal val="visible"/>
                                      </p:to>
                                    </p:set>
                                    <p:animEffect transition="in" filter="fade">
                                      <p:cBhvr additive="repl">
                                        <p:cTn id="7" dur="500"/>
                                        <p:tgtEl>
                                          <p:spTgt spid="8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830"/>
                                        </p:tgtEl>
                                        <p:attrNameLst>
                                          <p:attrName>style.visibility</p:attrName>
                                        </p:attrNameLst>
                                      </p:cBhvr>
                                      <p:to>
                                        <p:strVal val="visible"/>
                                      </p:to>
                                    </p:set>
                                    <p:animEffect transition="in" filter="fade">
                                      <p:cBhvr additive="repl">
                                        <p:cTn id="12" dur="500"/>
                                        <p:tgtEl>
                                          <p:spTgt spid="830"/>
                                        </p:tgtEl>
                                      </p:cBhvr>
                                    </p:animEffect>
                                  </p:childTnLst>
                                </p:cTn>
                              </p:par>
                              <p:par>
                                <p:cTn id="13" presetID="10" presetClass="entr" fill="hold" nodeType="withEffect">
                                  <p:stCondLst>
                                    <p:cond delay="0"/>
                                  </p:stCondLst>
                                  <p:childTnLst>
                                    <p:set>
                                      <p:cBhvr>
                                        <p:cTn id="14" dur="1" fill="hold">
                                          <p:stCondLst>
                                            <p:cond delay="0"/>
                                          </p:stCondLst>
                                        </p:cTn>
                                        <p:tgtEl>
                                          <p:spTgt spid="827"/>
                                        </p:tgtEl>
                                        <p:attrNameLst>
                                          <p:attrName>style.visibility</p:attrName>
                                        </p:attrNameLst>
                                      </p:cBhvr>
                                      <p:to>
                                        <p:strVal val="visible"/>
                                      </p:to>
                                    </p:set>
                                    <p:animEffect transition="in" filter="fade">
                                      <p:cBhvr additive="repl">
                                        <p:cTn id="15" dur="500"/>
                                        <p:tgtEl>
                                          <p:spTgt spid="8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824">
                                            <p:txEl>
                                              <p:pRg st="1" end="1"/>
                                            </p:txEl>
                                          </p:spTgt>
                                        </p:tgtEl>
                                        <p:attrNameLst>
                                          <p:attrName>style.visibility</p:attrName>
                                        </p:attrNameLst>
                                      </p:cBhvr>
                                      <p:to>
                                        <p:strVal val="visible"/>
                                      </p:to>
                                    </p:set>
                                    <p:animEffect transition="in" filter="fade">
                                      <p:cBhvr additive="repl">
                                        <p:cTn id="20" dur="500"/>
                                        <p:tgtEl>
                                          <p:spTgt spid="82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825"/>
                                        </p:tgtEl>
                                        <p:attrNameLst>
                                          <p:attrName>style.visibility</p:attrName>
                                        </p:attrNameLst>
                                      </p:cBhvr>
                                      <p:to>
                                        <p:strVal val="visible"/>
                                      </p:to>
                                    </p:set>
                                    <p:animEffect transition="in" filter="fade">
                                      <p:cBhvr additive="repl">
                                        <p:cTn id="25" dur="500"/>
                                        <p:tgtEl>
                                          <p:spTgt spid="825"/>
                                        </p:tgtEl>
                                      </p:cBhvr>
                                    </p:animEffect>
                                  </p:childTnLst>
                                </p:cTn>
                              </p:par>
                              <p:par>
                                <p:cTn id="26" presetID="10" presetClass="entr" fill="hold" nodeType="withEffect">
                                  <p:stCondLst>
                                    <p:cond delay="0"/>
                                  </p:stCondLst>
                                  <p:childTnLst>
                                    <p:set>
                                      <p:cBhvr>
                                        <p:cTn id="27" dur="1" fill="hold">
                                          <p:stCondLst>
                                            <p:cond delay="0"/>
                                          </p:stCondLst>
                                        </p:cTn>
                                        <p:tgtEl>
                                          <p:spTgt spid="831"/>
                                        </p:tgtEl>
                                        <p:attrNameLst>
                                          <p:attrName>style.visibility</p:attrName>
                                        </p:attrNameLst>
                                      </p:cBhvr>
                                      <p:to>
                                        <p:strVal val="visible"/>
                                      </p:to>
                                    </p:set>
                                    <p:animEffect transition="in" filter="fade">
                                      <p:cBhvr additive="repl">
                                        <p:cTn id="28" dur="500"/>
                                        <p:tgtEl>
                                          <p:spTgt spid="831"/>
                                        </p:tgtEl>
                                      </p:cBhvr>
                                    </p:animEffect>
                                  </p:childTnLst>
                                </p:cTn>
                              </p:par>
                              <p:par>
                                <p:cTn id="29" presetID="10" presetClass="entr" fill="hold" nodeType="withEffect">
                                  <p:stCondLst>
                                    <p:cond delay="0"/>
                                  </p:stCondLst>
                                  <p:childTnLst>
                                    <p:set>
                                      <p:cBhvr>
                                        <p:cTn id="30" dur="1" fill="hold">
                                          <p:stCondLst>
                                            <p:cond delay="0"/>
                                          </p:stCondLst>
                                        </p:cTn>
                                        <p:tgtEl>
                                          <p:spTgt spid="828"/>
                                        </p:tgtEl>
                                        <p:attrNameLst>
                                          <p:attrName>style.visibility</p:attrName>
                                        </p:attrNameLst>
                                      </p:cBhvr>
                                      <p:to>
                                        <p:strVal val="visible"/>
                                      </p:to>
                                    </p:set>
                                    <p:animEffect transition="in" filter="fade">
                                      <p:cBhvr additive="repl">
                                        <p:cTn id="31" dur="500"/>
                                        <p:tgtEl>
                                          <p:spTgt spid="8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824">
                                            <p:txEl>
                                              <p:pRg st="2" end="2"/>
                                            </p:txEl>
                                          </p:spTgt>
                                        </p:tgtEl>
                                        <p:attrNameLst>
                                          <p:attrName>style.visibility</p:attrName>
                                        </p:attrNameLst>
                                      </p:cBhvr>
                                      <p:to>
                                        <p:strVal val="visible"/>
                                      </p:to>
                                    </p:set>
                                    <p:animEffect transition="in" filter="fade">
                                      <p:cBhvr additive="repl">
                                        <p:cTn id="36" dur="500"/>
                                        <p:tgtEl>
                                          <p:spTgt spid="824">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nodeType="clickEffect">
                                  <p:stCondLst>
                                    <p:cond delay="0"/>
                                  </p:stCondLst>
                                  <p:childTnLst>
                                    <p:set>
                                      <p:cBhvr>
                                        <p:cTn id="40" dur="1" fill="hold">
                                          <p:stCondLst>
                                            <p:cond delay="0"/>
                                          </p:stCondLst>
                                        </p:cTn>
                                        <p:tgtEl>
                                          <p:spTgt spid="826"/>
                                        </p:tgtEl>
                                        <p:attrNameLst>
                                          <p:attrName>style.visibility</p:attrName>
                                        </p:attrNameLst>
                                      </p:cBhvr>
                                      <p:to>
                                        <p:strVal val="visible"/>
                                      </p:to>
                                    </p:set>
                                    <p:animEffect transition="in" filter="fade">
                                      <p:cBhvr additive="repl">
                                        <p:cTn id="41" dur="500"/>
                                        <p:tgtEl>
                                          <p:spTgt spid="826"/>
                                        </p:tgtEl>
                                      </p:cBhvr>
                                    </p:animEffect>
                                  </p:childTnLst>
                                </p:cTn>
                              </p:par>
                              <p:par>
                                <p:cTn id="42" presetID="10" presetClass="entr" fill="hold" nodeType="withEffect">
                                  <p:stCondLst>
                                    <p:cond delay="0"/>
                                  </p:stCondLst>
                                  <p:childTnLst>
                                    <p:set>
                                      <p:cBhvr>
                                        <p:cTn id="43" dur="1" fill="hold">
                                          <p:stCondLst>
                                            <p:cond delay="0"/>
                                          </p:stCondLst>
                                        </p:cTn>
                                        <p:tgtEl>
                                          <p:spTgt spid="829"/>
                                        </p:tgtEl>
                                        <p:attrNameLst>
                                          <p:attrName>style.visibility</p:attrName>
                                        </p:attrNameLst>
                                      </p:cBhvr>
                                      <p:to>
                                        <p:strVal val="visible"/>
                                      </p:to>
                                    </p:set>
                                    <p:animEffect transition="in" filter="fade">
                                      <p:cBhvr additive="repl">
                                        <p:cTn id="44" dur="500"/>
                                        <p:tgtEl>
                                          <p:spTgt spid="829"/>
                                        </p:tgtEl>
                                      </p:cBhvr>
                                    </p:animEffect>
                                  </p:childTnLst>
                                </p:cTn>
                              </p:par>
                              <p:par>
                                <p:cTn id="45" presetID="10" presetClass="entr" fill="hold" nodeType="withEffect">
                                  <p:stCondLst>
                                    <p:cond delay="0"/>
                                  </p:stCondLst>
                                  <p:childTnLst>
                                    <p:set>
                                      <p:cBhvr>
                                        <p:cTn id="46" dur="1" fill="hold">
                                          <p:stCondLst>
                                            <p:cond delay="0"/>
                                          </p:stCondLst>
                                        </p:cTn>
                                        <p:tgtEl>
                                          <p:spTgt spid="832"/>
                                        </p:tgtEl>
                                        <p:attrNameLst>
                                          <p:attrName>style.visibility</p:attrName>
                                        </p:attrNameLst>
                                      </p:cBhvr>
                                      <p:to>
                                        <p:strVal val="visible"/>
                                      </p:to>
                                    </p:set>
                                    <p:animEffect transition="in" filter="fade">
                                      <p:cBhvr additive="repl">
                                        <p:cTn id="47" dur="500"/>
                                        <p:tgtEl>
                                          <p:spTgt spid="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GPS Sensor – Interfacing with Arduino</a:t>
            </a:r>
            <a:endParaRPr lang="en-US" sz="3400" b="0" strike="noStrike" spc="-1">
              <a:solidFill>
                <a:srgbClr val="212121"/>
              </a:solidFill>
              <a:latin typeface="Roboto Condensed"/>
            </a:endParaRPr>
          </a:p>
        </p:txBody>
      </p:sp>
      <p:sp>
        <p:nvSpPr>
          <p:cNvPr id="834" name="TextShape 2"/>
          <p:cNvSpPr txBox="1"/>
          <p:nvPr/>
        </p:nvSpPr>
        <p:spPr>
          <a:xfrm>
            <a:off x="131039" y="863280"/>
            <a:ext cx="5957641" cy="485460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interfacing of GPS Sensor with Arduino Uno is as shown in figure.</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Here, </a:t>
            </a:r>
            <a:r>
              <a:rPr lang="en-US" sz="2400" b="0" strike="noStrike" spc="-1" dirty="0" err="1">
                <a:solidFill>
                  <a:srgbClr val="212121"/>
                </a:solidFill>
                <a:latin typeface="Roboto Condensed"/>
              </a:rPr>
              <a:t>Vcc</a:t>
            </a:r>
            <a:r>
              <a:rPr lang="en-US" sz="2400" b="0" strike="noStrike" spc="-1" dirty="0">
                <a:solidFill>
                  <a:srgbClr val="212121"/>
                </a:solidFill>
                <a:latin typeface="Roboto Condensed"/>
              </a:rPr>
              <a:t> and </a:t>
            </a:r>
            <a:r>
              <a:rPr lang="en-US" sz="2400" b="0" strike="noStrike" spc="-1" dirty="0" err="1">
                <a:solidFill>
                  <a:srgbClr val="212121"/>
                </a:solidFill>
                <a:latin typeface="Roboto Condensed"/>
              </a:rPr>
              <a:t>Gnd</a:t>
            </a:r>
            <a:r>
              <a:rPr lang="en-US" sz="2400" b="0" strike="noStrike" spc="-1" dirty="0">
                <a:solidFill>
                  <a:srgbClr val="212121"/>
                </a:solidFill>
                <a:latin typeface="Roboto Condensed"/>
              </a:rPr>
              <a:t> pins of GPS Sensor are connected to 5V and </a:t>
            </a:r>
            <a:r>
              <a:rPr lang="en-US" sz="2400" b="0" strike="noStrike" spc="-1" dirty="0" err="1">
                <a:solidFill>
                  <a:srgbClr val="212121"/>
                </a:solidFill>
                <a:latin typeface="Roboto Condensed"/>
              </a:rPr>
              <a:t>Gnd</a:t>
            </a:r>
            <a:r>
              <a:rPr lang="en-US" sz="2400" b="0" strike="noStrike" spc="-1" dirty="0">
                <a:solidFill>
                  <a:srgbClr val="212121"/>
                </a:solidFill>
                <a:latin typeface="Roboto Condensed"/>
              </a:rPr>
              <a:t> of Arduino board.</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As the GPS communicates with Arduino serially, we need to connect </a:t>
            </a:r>
            <a:r>
              <a:rPr lang="en-US" sz="2400" b="0" strike="noStrike" spc="-1" dirty="0" err="1">
                <a:solidFill>
                  <a:srgbClr val="212121"/>
                </a:solidFill>
                <a:latin typeface="Roboto Condensed"/>
              </a:rPr>
              <a:t>Tx</a:t>
            </a:r>
            <a:r>
              <a:rPr lang="en-US" sz="2400" b="0" strike="noStrike" spc="-1" dirty="0">
                <a:solidFill>
                  <a:srgbClr val="212121"/>
                </a:solidFill>
                <a:latin typeface="Roboto Condensed"/>
              </a:rPr>
              <a:t> and Rx pin of GPS with serial pins of Arduino.</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But, we want the data received from the GPS sensor in serial monitor also to read the current location.</a:t>
            </a:r>
          </a:p>
          <a:p>
            <a:pPr marL="264960" indent="-264600" algn="just">
              <a:lnSpc>
                <a:spcPct val="90000"/>
              </a:lnSpc>
              <a:spcBef>
                <a:spcPts val="1001"/>
              </a:spcBef>
              <a:buClr>
                <a:srgbClr val="B84742"/>
              </a:buClr>
              <a:buFont typeface="Wingdings 3" charset="2"/>
              <a:buChar char=""/>
            </a:pPr>
            <a:r>
              <a:rPr lang="en-US" sz="2400" b="0" strike="noStrike" spc="-1" dirty="0" smtClean="0">
                <a:solidFill>
                  <a:srgbClr val="212121"/>
                </a:solidFill>
                <a:latin typeface="Roboto Condensed"/>
              </a:rPr>
              <a:t>Therefore, wee need to use any digital pins of Arduino board as Serial transmit and receive pins which is done by software serial.</a:t>
            </a:r>
            <a:endParaRPr lang="en-US" sz="2400" b="0" strike="noStrike" spc="-1" dirty="0">
              <a:solidFill>
                <a:srgbClr val="212121"/>
              </a:solidFill>
              <a:latin typeface="Roboto Condensed"/>
            </a:endParaRPr>
          </a:p>
        </p:txBody>
      </p:sp>
      <p:pic>
        <p:nvPicPr>
          <p:cNvPr id="835" name="Picture 86"/>
          <p:cNvPicPr/>
          <p:nvPr/>
        </p:nvPicPr>
        <p:blipFill>
          <a:blip r:embed="rId2"/>
          <a:stretch/>
        </p:blipFill>
        <p:spPr>
          <a:xfrm rot="5400000">
            <a:off x="5590080" y="1518840"/>
            <a:ext cx="4322880" cy="3011400"/>
          </a:xfrm>
          <a:prstGeom prst="rect">
            <a:avLst/>
          </a:prstGeom>
          <a:ln>
            <a:noFill/>
          </a:ln>
        </p:spPr>
      </p:pic>
      <p:pic>
        <p:nvPicPr>
          <p:cNvPr id="836" name="Picture 87"/>
          <p:cNvPicPr/>
          <p:nvPr/>
        </p:nvPicPr>
        <p:blipFill>
          <a:blip r:embed="rId3"/>
          <a:srcRect l="12202" t="30609" r="51601" b="3207"/>
          <a:stretch/>
        </p:blipFill>
        <p:spPr>
          <a:xfrm rot="16200000">
            <a:off x="10532160" y="3641040"/>
            <a:ext cx="1371240" cy="1719720"/>
          </a:xfrm>
          <a:prstGeom prst="rect">
            <a:avLst/>
          </a:prstGeom>
          <a:ln>
            <a:noFill/>
          </a:ln>
        </p:spPr>
      </p:pic>
      <p:grpSp>
        <p:nvGrpSpPr>
          <p:cNvPr id="837" name="Group 3"/>
          <p:cNvGrpSpPr/>
          <p:nvPr/>
        </p:nvGrpSpPr>
        <p:grpSpPr>
          <a:xfrm>
            <a:off x="8997480" y="2729520"/>
            <a:ext cx="1498680" cy="1624680"/>
            <a:chOff x="8997480" y="2729520"/>
            <a:chExt cx="1498680" cy="1624680"/>
          </a:xfrm>
        </p:grpSpPr>
        <p:sp>
          <p:nvSpPr>
            <p:cNvPr id="838" name="Line 4"/>
            <p:cNvSpPr/>
            <p:nvPr/>
          </p:nvSpPr>
          <p:spPr>
            <a:xfrm>
              <a:off x="8997480" y="2729520"/>
              <a:ext cx="1095480" cy="0"/>
            </a:xfrm>
            <a:prstGeom prst="line">
              <a:avLst/>
            </a:prstGeom>
            <a:ln w="22320">
              <a:solidFill>
                <a:srgbClr val="202020"/>
              </a:solidFill>
            </a:ln>
          </p:spPr>
          <p:style>
            <a:lnRef idx="1">
              <a:schemeClr val="accent1"/>
            </a:lnRef>
            <a:fillRef idx="0">
              <a:schemeClr val="accent1"/>
            </a:fillRef>
            <a:effectRef idx="0">
              <a:schemeClr val="accent1"/>
            </a:effectRef>
            <a:fontRef idx="minor"/>
          </p:style>
        </p:sp>
        <p:sp>
          <p:nvSpPr>
            <p:cNvPr id="839" name="Line 5"/>
            <p:cNvSpPr/>
            <p:nvPr/>
          </p:nvSpPr>
          <p:spPr>
            <a:xfrm flipV="1">
              <a:off x="10092960" y="2729520"/>
              <a:ext cx="0" cy="1624680"/>
            </a:xfrm>
            <a:prstGeom prst="line">
              <a:avLst/>
            </a:prstGeom>
            <a:ln w="22320">
              <a:solidFill>
                <a:srgbClr val="202020"/>
              </a:solidFill>
            </a:ln>
          </p:spPr>
          <p:style>
            <a:lnRef idx="1">
              <a:schemeClr val="accent1"/>
            </a:lnRef>
            <a:fillRef idx="0">
              <a:schemeClr val="accent1"/>
            </a:fillRef>
            <a:effectRef idx="0">
              <a:schemeClr val="accent1"/>
            </a:effectRef>
            <a:fontRef idx="minor"/>
          </p:style>
        </p:sp>
        <p:sp>
          <p:nvSpPr>
            <p:cNvPr id="840" name="Line 6"/>
            <p:cNvSpPr/>
            <p:nvPr/>
          </p:nvSpPr>
          <p:spPr>
            <a:xfrm>
              <a:off x="10096920" y="4351680"/>
              <a:ext cx="399240" cy="0"/>
            </a:xfrm>
            <a:prstGeom prst="line">
              <a:avLst/>
            </a:prstGeom>
            <a:ln w="22320">
              <a:solidFill>
                <a:srgbClr val="202020"/>
              </a:solidFill>
            </a:ln>
          </p:spPr>
          <p:style>
            <a:lnRef idx="1">
              <a:schemeClr val="accent1"/>
            </a:lnRef>
            <a:fillRef idx="0">
              <a:schemeClr val="accent1"/>
            </a:fillRef>
            <a:effectRef idx="0">
              <a:schemeClr val="accent1"/>
            </a:effectRef>
            <a:fontRef idx="minor"/>
          </p:style>
        </p:sp>
      </p:grpSp>
      <p:grpSp>
        <p:nvGrpSpPr>
          <p:cNvPr id="841" name="Group 7"/>
          <p:cNvGrpSpPr/>
          <p:nvPr/>
        </p:nvGrpSpPr>
        <p:grpSpPr>
          <a:xfrm>
            <a:off x="6092640" y="3367440"/>
            <a:ext cx="4399920" cy="1878480"/>
            <a:chOff x="6092640" y="3367440"/>
            <a:chExt cx="4399920" cy="1878480"/>
          </a:xfrm>
        </p:grpSpPr>
        <p:sp>
          <p:nvSpPr>
            <p:cNvPr id="842" name="Line 8"/>
            <p:cNvSpPr/>
            <p:nvPr/>
          </p:nvSpPr>
          <p:spPr>
            <a:xfrm>
              <a:off x="10092960" y="4688280"/>
              <a:ext cx="399600" cy="0"/>
            </a:xfrm>
            <a:prstGeom prst="line">
              <a:avLst/>
            </a:prstGeom>
            <a:ln w="22320">
              <a:solidFill>
                <a:srgbClr val="FF0000"/>
              </a:solidFill>
            </a:ln>
          </p:spPr>
          <p:style>
            <a:lnRef idx="1">
              <a:schemeClr val="accent1"/>
            </a:lnRef>
            <a:fillRef idx="0">
              <a:schemeClr val="accent1"/>
            </a:fillRef>
            <a:effectRef idx="0">
              <a:schemeClr val="accent1"/>
            </a:effectRef>
            <a:fontRef idx="minor"/>
          </p:style>
        </p:sp>
        <p:sp>
          <p:nvSpPr>
            <p:cNvPr id="843" name="Line 9"/>
            <p:cNvSpPr/>
            <p:nvPr/>
          </p:nvSpPr>
          <p:spPr>
            <a:xfrm flipV="1">
              <a:off x="10092960" y="4688280"/>
              <a:ext cx="0" cy="546120"/>
            </a:xfrm>
            <a:prstGeom prst="line">
              <a:avLst/>
            </a:prstGeom>
            <a:ln w="22320">
              <a:solidFill>
                <a:srgbClr val="FF0000"/>
              </a:solidFill>
            </a:ln>
          </p:spPr>
          <p:style>
            <a:lnRef idx="1">
              <a:schemeClr val="accent1"/>
            </a:lnRef>
            <a:fillRef idx="0">
              <a:schemeClr val="accent1"/>
            </a:fillRef>
            <a:effectRef idx="0">
              <a:schemeClr val="accent1"/>
            </a:effectRef>
            <a:fontRef idx="minor"/>
          </p:style>
        </p:sp>
        <p:sp>
          <p:nvSpPr>
            <p:cNvPr id="844" name="Line 10"/>
            <p:cNvSpPr/>
            <p:nvPr/>
          </p:nvSpPr>
          <p:spPr>
            <a:xfrm>
              <a:off x="6092640" y="3367440"/>
              <a:ext cx="399240" cy="0"/>
            </a:xfrm>
            <a:prstGeom prst="line">
              <a:avLst/>
            </a:prstGeom>
            <a:ln w="22320">
              <a:solidFill>
                <a:srgbClr val="FF0000"/>
              </a:solidFill>
            </a:ln>
          </p:spPr>
          <p:style>
            <a:lnRef idx="1">
              <a:schemeClr val="accent1"/>
            </a:lnRef>
            <a:fillRef idx="0">
              <a:schemeClr val="accent1"/>
            </a:fillRef>
            <a:effectRef idx="0">
              <a:schemeClr val="accent1"/>
            </a:effectRef>
            <a:fontRef idx="minor"/>
          </p:style>
        </p:sp>
        <p:sp>
          <p:nvSpPr>
            <p:cNvPr id="845" name="Line 11"/>
            <p:cNvSpPr/>
            <p:nvPr/>
          </p:nvSpPr>
          <p:spPr>
            <a:xfrm flipV="1">
              <a:off x="6092640" y="3367440"/>
              <a:ext cx="0" cy="1878480"/>
            </a:xfrm>
            <a:prstGeom prst="line">
              <a:avLst/>
            </a:prstGeom>
            <a:ln w="22320">
              <a:solidFill>
                <a:srgbClr val="FF0000"/>
              </a:solidFill>
            </a:ln>
          </p:spPr>
          <p:style>
            <a:lnRef idx="1">
              <a:schemeClr val="accent1"/>
            </a:lnRef>
            <a:fillRef idx="0">
              <a:schemeClr val="accent1"/>
            </a:fillRef>
            <a:effectRef idx="0">
              <a:schemeClr val="accent1"/>
            </a:effectRef>
            <a:fontRef idx="minor"/>
          </p:style>
        </p:sp>
        <p:sp>
          <p:nvSpPr>
            <p:cNvPr id="846" name="Line 12"/>
            <p:cNvSpPr/>
            <p:nvPr/>
          </p:nvSpPr>
          <p:spPr>
            <a:xfrm>
              <a:off x="6092640" y="5234400"/>
              <a:ext cx="4000320" cy="0"/>
            </a:xfrm>
            <a:prstGeom prst="line">
              <a:avLst/>
            </a:prstGeom>
            <a:ln w="22320">
              <a:solidFill>
                <a:srgbClr val="FF0000"/>
              </a:solidFill>
            </a:ln>
          </p:spPr>
          <p:style>
            <a:lnRef idx="1">
              <a:schemeClr val="accent1"/>
            </a:lnRef>
            <a:fillRef idx="0">
              <a:schemeClr val="accent1"/>
            </a:fillRef>
            <a:effectRef idx="0">
              <a:schemeClr val="accent1"/>
            </a:effectRef>
            <a:fontRef idx="minor"/>
          </p:style>
        </p:sp>
      </p:grpSp>
      <p:grpSp>
        <p:nvGrpSpPr>
          <p:cNvPr id="847" name="Group 13"/>
          <p:cNvGrpSpPr/>
          <p:nvPr/>
        </p:nvGrpSpPr>
        <p:grpSpPr>
          <a:xfrm>
            <a:off x="8997480" y="4354200"/>
            <a:ext cx="1495080" cy="113040"/>
            <a:chOff x="8997480" y="4354200"/>
            <a:chExt cx="1495080" cy="113040"/>
          </a:xfrm>
        </p:grpSpPr>
        <p:sp>
          <p:nvSpPr>
            <p:cNvPr id="848" name="Line 14"/>
            <p:cNvSpPr/>
            <p:nvPr/>
          </p:nvSpPr>
          <p:spPr>
            <a:xfrm>
              <a:off x="9985680" y="4463640"/>
              <a:ext cx="506880" cy="0"/>
            </a:xfrm>
            <a:prstGeom prst="line">
              <a:avLst/>
            </a:prstGeom>
            <a:ln w="22320">
              <a:solidFill>
                <a:srgbClr val="00B050"/>
              </a:solidFill>
            </a:ln>
          </p:spPr>
          <p:style>
            <a:lnRef idx="1">
              <a:schemeClr val="accent1"/>
            </a:lnRef>
            <a:fillRef idx="0">
              <a:schemeClr val="accent1"/>
            </a:fillRef>
            <a:effectRef idx="0">
              <a:schemeClr val="accent1"/>
            </a:effectRef>
            <a:fontRef idx="minor"/>
          </p:style>
        </p:sp>
        <p:sp>
          <p:nvSpPr>
            <p:cNvPr id="849" name="Line 15"/>
            <p:cNvSpPr/>
            <p:nvPr/>
          </p:nvSpPr>
          <p:spPr>
            <a:xfrm>
              <a:off x="8997480" y="4354200"/>
              <a:ext cx="988200" cy="0"/>
            </a:xfrm>
            <a:prstGeom prst="line">
              <a:avLst/>
            </a:prstGeom>
            <a:ln w="22320">
              <a:solidFill>
                <a:srgbClr val="00B050"/>
              </a:solidFill>
            </a:ln>
          </p:spPr>
          <p:style>
            <a:lnRef idx="1">
              <a:schemeClr val="accent1"/>
            </a:lnRef>
            <a:fillRef idx="0">
              <a:schemeClr val="accent1"/>
            </a:fillRef>
            <a:effectRef idx="0">
              <a:schemeClr val="accent1"/>
            </a:effectRef>
            <a:fontRef idx="minor"/>
          </p:style>
        </p:sp>
        <p:sp>
          <p:nvSpPr>
            <p:cNvPr id="850" name="Line 16"/>
            <p:cNvSpPr/>
            <p:nvPr/>
          </p:nvSpPr>
          <p:spPr>
            <a:xfrm>
              <a:off x="9985680" y="4359240"/>
              <a:ext cx="0" cy="108000"/>
            </a:xfrm>
            <a:prstGeom prst="line">
              <a:avLst/>
            </a:prstGeom>
            <a:ln w="22320">
              <a:solidFill>
                <a:srgbClr val="00B050"/>
              </a:solidFill>
            </a:ln>
          </p:spPr>
          <p:style>
            <a:lnRef idx="1">
              <a:schemeClr val="accent1"/>
            </a:lnRef>
            <a:fillRef idx="0">
              <a:schemeClr val="accent1"/>
            </a:fillRef>
            <a:effectRef idx="0">
              <a:schemeClr val="accent1"/>
            </a:effectRef>
            <a:fontRef idx="minor"/>
          </p:style>
        </p:sp>
      </p:grpSp>
      <p:grpSp>
        <p:nvGrpSpPr>
          <p:cNvPr id="851" name="Group 17"/>
          <p:cNvGrpSpPr/>
          <p:nvPr/>
        </p:nvGrpSpPr>
        <p:grpSpPr>
          <a:xfrm>
            <a:off x="8997480" y="4500360"/>
            <a:ext cx="1498680" cy="75600"/>
            <a:chOff x="8997480" y="4500360"/>
            <a:chExt cx="1498680" cy="75600"/>
          </a:xfrm>
        </p:grpSpPr>
        <p:sp>
          <p:nvSpPr>
            <p:cNvPr id="852" name="Line 18"/>
            <p:cNvSpPr/>
            <p:nvPr/>
          </p:nvSpPr>
          <p:spPr>
            <a:xfrm>
              <a:off x="8997480" y="4500360"/>
              <a:ext cx="879480" cy="0"/>
            </a:xfrm>
            <a:prstGeom prst="line">
              <a:avLst/>
            </a:prstGeom>
            <a:ln w="22320">
              <a:solidFill>
                <a:srgbClr val="0070C0"/>
              </a:solidFill>
            </a:ln>
          </p:spPr>
          <p:style>
            <a:lnRef idx="1">
              <a:schemeClr val="accent1"/>
            </a:lnRef>
            <a:fillRef idx="0">
              <a:schemeClr val="accent1"/>
            </a:fillRef>
            <a:effectRef idx="0">
              <a:schemeClr val="accent1"/>
            </a:effectRef>
            <a:fontRef idx="minor"/>
          </p:style>
        </p:sp>
        <p:sp>
          <p:nvSpPr>
            <p:cNvPr id="853" name="Line 19"/>
            <p:cNvSpPr/>
            <p:nvPr/>
          </p:nvSpPr>
          <p:spPr>
            <a:xfrm>
              <a:off x="9878400" y="4575960"/>
              <a:ext cx="617760" cy="0"/>
            </a:xfrm>
            <a:prstGeom prst="line">
              <a:avLst/>
            </a:prstGeom>
            <a:ln w="22320">
              <a:solidFill>
                <a:srgbClr val="0070C0"/>
              </a:solidFill>
            </a:ln>
          </p:spPr>
          <p:style>
            <a:lnRef idx="1">
              <a:schemeClr val="accent1"/>
            </a:lnRef>
            <a:fillRef idx="0">
              <a:schemeClr val="accent1"/>
            </a:fillRef>
            <a:effectRef idx="0">
              <a:schemeClr val="accent1"/>
            </a:effectRef>
            <a:fontRef idx="minor"/>
          </p:style>
        </p:sp>
        <p:sp>
          <p:nvSpPr>
            <p:cNvPr id="854" name="Line 20"/>
            <p:cNvSpPr/>
            <p:nvPr/>
          </p:nvSpPr>
          <p:spPr>
            <a:xfrm>
              <a:off x="9876960" y="4500360"/>
              <a:ext cx="0" cy="73080"/>
            </a:xfrm>
            <a:prstGeom prst="line">
              <a:avLst/>
            </a:prstGeom>
            <a:ln w="22320">
              <a:solidFill>
                <a:srgbClr val="0070C0"/>
              </a:solidFill>
            </a:ln>
          </p:spPr>
          <p:style>
            <a:lnRef idx="1">
              <a:schemeClr val="accent1"/>
            </a:lnRef>
            <a:fillRef idx="0">
              <a:schemeClr val="accent1"/>
            </a:fillRef>
            <a:effectRef idx="0">
              <a:schemeClr val="accent1"/>
            </a:effectRef>
            <a:fontRef idx="minor"/>
          </p:style>
        </p:sp>
      </p:grpSp>
      <p:sp>
        <p:nvSpPr>
          <p:cNvPr id="855" name="CustomShape 21"/>
          <p:cNvSpPr/>
          <p:nvPr/>
        </p:nvSpPr>
        <p:spPr>
          <a:xfrm>
            <a:off x="131040" y="5870520"/>
            <a:ext cx="11946600" cy="5911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a:solidFill>
                  <a:srgbClr val="212121"/>
                </a:solidFill>
                <a:latin typeface="Roboto Condensed"/>
              </a:rPr>
              <a:t>Here, the Tx and Rx pins of GPS are connected with pins 3 and 2 respectively.</a:t>
            </a:r>
            <a:endParaRPr lang="en-IN" sz="2400" b="0" strike="noStrike" spc="-1">
              <a:latin typeface="Arial"/>
            </a:endParaRPr>
          </a:p>
        </p:txBody>
      </p:sp>
    </p:spTree>
    <p:extLst>
      <p:ext uri="{BB962C8B-B14F-4D97-AF65-F5344CB8AC3E}">
        <p14:creationId xmlns:p14="http://schemas.microsoft.com/office/powerpoint/2010/main" val="2449915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34">
                                            <p:txEl>
                                              <p:pRg st="0" end="0"/>
                                            </p:txEl>
                                          </p:spTgt>
                                        </p:tgtEl>
                                        <p:attrNameLst>
                                          <p:attrName>style.visibility</p:attrName>
                                        </p:attrNameLst>
                                      </p:cBhvr>
                                      <p:to>
                                        <p:strVal val="visible"/>
                                      </p:to>
                                    </p:set>
                                    <p:animEffect transition="in" filter="fade">
                                      <p:cBhvr additive="repl">
                                        <p:cTn id="7" dur="500"/>
                                        <p:tgtEl>
                                          <p:spTgt spid="8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835"/>
                                        </p:tgtEl>
                                        <p:attrNameLst>
                                          <p:attrName>style.visibility</p:attrName>
                                        </p:attrNameLst>
                                      </p:cBhvr>
                                      <p:to>
                                        <p:strVal val="visible"/>
                                      </p:to>
                                    </p:set>
                                    <p:animEffect transition="in" filter="fade">
                                      <p:cBhvr additive="repl">
                                        <p:cTn id="12" dur="500"/>
                                        <p:tgtEl>
                                          <p:spTgt spid="835"/>
                                        </p:tgtEl>
                                      </p:cBhvr>
                                    </p:animEffect>
                                  </p:childTnLst>
                                </p:cTn>
                              </p:par>
                              <p:par>
                                <p:cTn id="13" presetID="10" presetClass="entr" fill="hold" nodeType="withEffect">
                                  <p:stCondLst>
                                    <p:cond delay="0"/>
                                  </p:stCondLst>
                                  <p:childTnLst>
                                    <p:set>
                                      <p:cBhvr>
                                        <p:cTn id="14" dur="1" fill="hold">
                                          <p:stCondLst>
                                            <p:cond delay="0"/>
                                          </p:stCondLst>
                                        </p:cTn>
                                        <p:tgtEl>
                                          <p:spTgt spid="836"/>
                                        </p:tgtEl>
                                        <p:attrNameLst>
                                          <p:attrName>style.visibility</p:attrName>
                                        </p:attrNameLst>
                                      </p:cBhvr>
                                      <p:to>
                                        <p:strVal val="visible"/>
                                      </p:to>
                                    </p:set>
                                    <p:animEffect transition="in" filter="fade">
                                      <p:cBhvr additive="repl">
                                        <p:cTn id="15" dur="500"/>
                                        <p:tgtEl>
                                          <p:spTgt spid="8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834">
                                            <p:txEl>
                                              <p:pRg st="1" end="1"/>
                                            </p:txEl>
                                          </p:spTgt>
                                        </p:tgtEl>
                                        <p:attrNameLst>
                                          <p:attrName>style.visibility</p:attrName>
                                        </p:attrNameLst>
                                      </p:cBhvr>
                                      <p:to>
                                        <p:strVal val="visible"/>
                                      </p:to>
                                    </p:set>
                                    <p:animEffect transition="in" filter="fade">
                                      <p:cBhvr additive="repl">
                                        <p:cTn id="20" dur="500"/>
                                        <p:tgtEl>
                                          <p:spTgt spid="83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837"/>
                                        </p:tgtEl>
                                        <p:attrNameLst>
                                          <p:attrName>style.visibility</p:attrName>
                                        </p:attrNameLst>
                                      </p:cBhvr>
                                      <p:to>
                                        <p:strVal val="visible"/>
                                      </p:to>
                                    </p:set>
                                    <p:animEffect transition="in" filter="fade">
                                      <p:cBhvr additive="repl">
                                        <p:cTn id="25" dur="500"/>
                                        <p:tgtEl>
                                          <p:spTgt spid="837"/>
                                        </p:tgtEl>
                                      </p:cBhvr>
                                    </p:animEffect>
                                  </p:childTnLst>
                                </p:cTn>
                              </p:par>
                              <p:par>
                                <p:cTn id="26" presetID="10" presetClass="entr" fill="hold" nodeType="withEffect">
                                  <p:stCondLst>
                                    <p:cond delay="0"/>
                                  </p:stCondLst>
                                  <p:childTnLst>
                                    <p:set>
                                      <p:cBhvr>
                                        <p:cTn id="27" dur="1" fill="hold">
                                          <p:stCondLst>
                                            <p:cond delay="0"/>
                                          </p:stCondLst>
                                        </p:cTn>
                                        <p:tgtEl>
                                          <p:spTgt spid="841"/>
                                        </p:tgtEl>
                                        <p:attrNameLst>
                                          <p:attrName>style.visibility</p:attrName>
                                        </p:attrNameLst>
                                      </p:cBhvr>
                                      <p:to>
                                        <p:strVal val="visible"/>
                                      </p:to>
                                    </p:set>
                                    <p:animEffect transition="in" filter="fade">
                                      <p:cBhvr additive="repl">
                                        <p:cTn id="28" dur="500"/>
                                        <p:tgtEl>
                                          <p:spTgt spid="8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834">
                                            <p:txEl>
                                              <p:pRg st="2" end="2"/>
                                            </p:txEl>
                                          </p:spTgt>
                                        </p:tgtEl>
                                        <p:attrNameLst>
                                          <p:attrName>style.visibility</p:attrName>
                                        </p:attrNameLst>
                                      </p:cBhvr>
                                      <p:to>
                                        <p:strVal val="visible"/>
                                      </p:to>
                                    </p:set>
                                    <p:animEffect transition="in" filter="fade">
                                      <p:cBhvr additive="repl">
                                        <p:cTn id="33" dur="500"/>
                                        <p:tgtEl>
                                          <p:spTgt spid="834">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834">
                                            <p:txEl>
                                              <p:pRg st="3" end="3"/>
                                            </p:txEl>
                                          </p:spTgt>
                                        </p:tgtEl>
                                        <p:attrNameLst>
                                          <p:attrName>style.visibility</p:attrName>
                                        </p:attrNameLst>
                                      </p:cBhvr>
                                      <p:to>
                                        <p:strVal val="visible"/>
                                      </p:to>
                                    </p:set>
                                    <p:animEffect transition="in" filter="fade">
                                      <p:cBhvr additive="repl">
                                        <p:cTn id="38" dur="500"/>
                                        <p:tgtEl>
                                          <p:spTgt spid="83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834">
                                            <p:txEl>
                                              <p:pRg st="4" end="4"/>
                                            </p:txEl>
                                          </p:spTgt>
                                        </p:tgtEl>
                                        <p:attrNameLst>
                                          <p:attrName>style.visibility</p:attrName>
                                        </p:attrNameLst>
                                      </p:cBhvr>
                                      <p:to>
                                        <p:strVal val="visible"/>
                                      </p:to>
                                    </p:set>
                                    <p:animEffect transition="in" filter="fade">
                                      <p:cBhvr additive="repl">
                                        <p:cTn id="43" dur="500"/>
                                        <p:tgtEl>
                                          <p:spTgt spid="834">
                                            <p:txEl>
                                              <p:pRg st="4" end="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nodeType="clickEffect">
                                  <p:stCondLst>
                                    <p:cond delay="0"/>
                                  </p:stCondLst>
                                  <p:childTnLst>
                                    <p:set>
                                      <p:cBhvr>
                                        <p:cTn id="47" dur="1" fill="hold">
                                          <p:stCondLst>
                                            <p:cond delay="0"/>
                                          </p:stCondLst>
                                        </p:cTn>
                                        <p:tgtEl>
                                          <p:spTgt spid="855">
                                            <p:txEl>
                                              <p:pRg st="0" end="0"/>
                                            </p:txEl>
                                          </p:spTgt>
                                        </p:tgtEl>
                                        <p:attrNameLst>
                                          <p:attrName>style.visibility</p:attrName>
                                        </p:attrNameLst>
                                      </p:cBhvr>
                                      <p:to>
                                        <p:strVal val="visible"/>
                                      </p:to>
                                    </p:set>
                                    <p:animEffect transition="in" filter="fade">
                                      <p:cBhvr additive="repl">
                                        <p:cTn id="48" dur="500"/>
                                        <p:tgtEl>
                                          <p:spTgt spid="855">
                                            <p:txEl>
                                              <p:pRg st="0" end="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fill="hold" nodeType="clickEffect">
                                  <p:stCondLst>
                                    <p:cond delay="0"/>
                                  </p:stCondLst>
                                  <p:childTnLst>
                                    <p:set>
                                      <p:cBhvr>
                                        <p:cTn id="52" dur="1" fill="hold">
                                          <p:stCondLst>
                                            <p:cond delay="0"/>
                                          </p:stCondLst>
                                        </p:cTn>
                                        <p:tgtEl>
                                          <p:spTgt spid="847"/>
                                        </p:tgtEl>
                                        <p:attrNameLst>
                                          <p:attrName>style.visibility</p:attrName>
                                        </p:attrNameLst>
                                      </p:cBhvr>
                                      <p:to>
                                        <p:strVal val="visible"/>
                                      </p:to>
                                    </p:set>
                                    <p:animEffect transition="in" filter="fade">
                                      <p:cBhvr additive="repl">
                                        <p:cTn id="53" dur="500"/>
                                        <p:tgtEl>
                                          <p:spTgt spid="847"/>
                                        </p:tgtEl>
                                      </p:cBhvr>
                                    </p:animEffect>
                                  </p:childTnLst>
                                </p:cTn>
                              </p:par>
                              <p:par>
                                <p:cTn id="54" presetID="10" presetClass="entr" fill="hold" nodeType="withEffect">
                                  <p:stCondLst>
                                    <p:cond delay="0"/>
                                  </p:stCondLst>
                                  <p:childTnLst>
                                    <p:set>
                                      <p:cBhvr>
                                        <p:cTn id="55" dur="1" fill="hold">
                                          <p:stCondLst>
                                            <p:cond delay="0"/>
                                          </p:stCondLst>
                                        </p:cTn>
                                        <p:tgtEl>
                                          <p:spTgt spid="851"/>
                                        </p:tgtEl>
                                        <p:attrNameLst>
                                          <p:attrName>style.visibility</p:attrName>
                                        </p:attrNameLst>
                                      </p:cBhvr>
                                      <p:to>
                                        <p:strVal val="visible"/>
                                      </p:to>
                                    </p:set>
                                    <p:animEffect transition="in" filter="fade">
                                      <p:cBhvr additive="repl">
                                        <p:cTn id="56" dur="500"/>
                                        <p:tgtEl>
                                          <p:spTgt spid="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GPS Sensor – Code explanation</a:t>
            </a:r>
            <a:endParaRPr lang="en-US" sz="3400" b="0" strike="noStrike" spc="-1">
              <a:solidFill>
                <a:srgbClr val="212121"/>
              </a:solidFill>
              <a:latin typeface="Roboto Condensed"/>
            </a:endParaRPr>
          </a:p>
        </p:txBody>
      </p:sp>
      <p:sp>
        <p:nvSpPr>
          <p:cNvPr id="857" name="TextShape 2"/>
          <p:cNvSpPr txBox="1"/>
          <p:nvPr/>
        </p:nvSpPr>
        <p:spPr>
          <a:xfrm>
            <a:off x="131040" y="863280"/>
            <a:ext cx="1192932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a:solidFill>
                  <a:srgbClr val="212121"/>
                </a:solidFill>
                <a:latin typeface="Roboto Condensed"/>
              </a:rPr>
              <a:t>The code in Arduino for GPS sensor can be written as following:</a:t>
            </a:r>
          </a:p>
        </p:txBody>
      </p:sp>
      <p:sp>
        <p:nvSpPr>
          <p:cNvPr id="858" name="CustomShape 3"/>
          <p:cNvSpPr/>
          <p:nvPr/>
        </p:nvSpPr>
        <p:spPr>
          <a:xfrm>
            <a:off x="632880" y="1650600"/>
            <a:ext cx="6397200" cy="40543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859900"/>
                </a:solidFill>
                <a:latin typeface="Consolas"/>
              </a:rPr>
              <a:t>#include</a:t>
            </a:r>
            <a:r>
              <a:rPr lang="en-US" sz="2000" b="0" strike="noStrike" spc="-1">
                <a:solidFill>
                  <a:srgbClr val="B58900"/>
                </a:solidFill>
                <a:latin typeface="Consolas"/>
              </a:rPr>
              <a:t> </a:t>
            </a:r>
            <a:r>
              <a:rPr lang="en-US" sz="2000" b="0" strike="noStrike" spc="-1">
                <a:solidFill>
                  <a:srgbClr val="2AA198"/>
                </a:solidFill>
                <a:latin typeface="Consolas"/>
              </a:rPr>
              <a:t>&lt;TinyGPS++.h&gt;</a:t>
            </a:r>
            <a:endParaRPr lang="en-IN" sz="2000" b="0" strike="noStrike" spc="-1">
              <a:latin typeface="Arial"/>
            </a:endParaRPr>
          </a:p>
          <a:p>
            <a:pPr>
              <a:lnSpc>
                <a:spcPct val="100000"/>
              </a:lnSpc>
            </a:pPr>
            <a:r>
              <a:rPr lang="en-US" sz="2000" b="0" strike="noStrike" spc="-1">
                <a:solidFill>
                  <a:srgbClr val="859900"/>
                </a:solidFill>
                <a:latin typeface="Consolas"/>
              </a:rPr>
              <a:t>#include</a:t>
            </a:r>
            <a:r>
              <a:rPr lang="en-US" sz="2000" b="0" strike="noStrike" spc="-1">
                <a:solidFill>
                  <a:srgbClr val="B58900"/>
                </a:solidFill>
                <a:latin typeface="Consolas"/>
              </a:rPr>
              <a:t> </a:t>
            </a:r>
            <a:r>
              <a:rPr lang="en-US" sz="2000" b="0" strike="noStrike" spc="-1">
                <a:solidFill>
                  <a:srgbClr val="2AA198"/>
                </a:solidFill>
                <a:latin typeface="Consolas"/>
              </a:rPr>
              <a:t>&lt;SoftwareSerial.h&gt;</a:t>
            </a:r>
            <a:endParaRPr lang="en-IN" sz="2000" b="0" strike="noStrike" spc="-1">
              <a:latin typeface="Arial"/>
            </a:endParaRPr>
          </a:p>
          <a:p>
            <a:pPr>
              <a:lnSpc>
                <a:spcPct val="100000"/>
              </a:lnSpc>
            </a:pPr>
            <a:r>
              <a:rPr lang="en-US" sz="2000" b="1" strike="noStrike" spc="-1">
                <a:solidFill>
                  <a:srgbClr val="073642"/>
                </a:solidFill>
                <a:latin typeface="Consolas"/>
              </a:rPr>
              <a:t>static</a:t>
            </a:r>
            <a:r>
              <a:rPr lang="en-US" sz="2000" b="0" strike="noStrike" spc="-1">
                <a:solidFill>
                  <a:srgbClr val="333333"/>
                </a:solidFill>
                <a:latin typeface="Consolas"/>
              </a:rPr>
              <a:t> </a:t>
            </a:r>
            <a:r>
              <a:rPr lang="en-US" sz="2000" b="1" strike="noStrike" spc="-1">
                <a:solidFill>
                  <a:srgbClr val="073642"/>
                </a:solidFill>
                <a:latin typeface="Consolas"/>
              </a:rPr>
              <a:t>const</a:t>
            </a:r>
            <a:r>
              <a:rPr lang="en-US" sz="2000" b="0" strike="noStrike" spc="-1">
                <a:solidFill>
                  <a:srgbClr val="333333"/>
                </a:solidFill>
                <a:latin typeface="Consolas"/>
              </a:rPr>
              <a:t> </a:t>
            </a:r>
            <a:r>
              <a:rPr lang="en-US" sz="2000" b="1" strike="noStrike" spc="-1">
                <a:solidFill>
                  <a:srgbClr val="073642"/>
                </a:solidFill>
                <a:latin typeface="Consolas"/>
              </a:rPr>
              <a:t>int</a:t>
            </a:r>
            <a:r>
              <a:rPr lang="en-US" sz="2000" b="0" strike="noStrike" spc="-1">
                <a:solidFill>
                  <a:srgbClr val="333333"/>
                </a:solidFill>
                <a:latin typeface="Consolas"/>
              </a:rPr>
              <a:t> </a:t>
            </a:r>
            <a:r>
              <a:rPr lang="en-US" sz="2000" b="0" strike="noStrike" spc="-1">
                <a:solidFill>
                  <a:srgbClr val="268BD2"/>
                </a:solidFill>
                <a:latin typeface="Consolas"/>
              </a:rPr>
              <a:t>RXPin</a:t>
            </a:r>
            <a:r>
              <a:rPr lang="en-US" sz="2000" b="0" strike="noStrike" spc="-1">
                <a:solidFill>
                  <a:srgbClr val="333333"/>
                </a:solidFill>
                <a:latin typeface="Consolas"/>
              </a:rPr>
              <a:t> </a:t>
            </a:r>
            <a:r>
              <a:rPr lang="en-US" sz="2000" b="0" strike="noStrike" spc="-1">
                <a:solidFill>
                  <a:srgbClr val="859900"/>
                </a:solidFill>
                <a:latin typeface="Consolas"/>
              </a:rPr>
              <a:t>=</a:t>
            </a:r>
            <a:r>
              <a:rPr lang="en-US" sz="2000" b="0" strike="noStrike" spc="-1">
                <a:solidFill>
                  <a:srgbClr val="333333"/>
                </a:solidFill>
                <a:latin typeface="Consolas"/>
              </a:rPr>
              <a:t> </a:t>
            </a:r>
            <a:r>
              <a:rPr lang="en-US" sz="2000" b="0" strike="noStrike" spc="-1">
                <a:solidFill>
                  <a:srgbClr val="D33682"/>
                </a:solidFill>
                <a:latin typeface="Consolas"/>
              </a:rPr>
              <a:t>3</a:t>
            </a:r>
            <a:r>
              <a:rPr lang="en-US" sz="2000" b="0" strike="noStrike" spc="-1">
                <a:solidFill>
                  <a:srgbClr val="333333"/>
                </a:solidFill>
                <a:latin typeface="Consolas"/>
              </a:rPr>
              <a:t>, </a:t>
            </a:r>
            <a:r>
              <a:rPr lang="en-US" sz="2000" b="0" strike="noStrike" spc="-1">
                <a:solidFill>
                  <a:srgbClr val="268BD2"/>
                </a:solidFill>
                <a:latin typeface="Consolas"/>
              </a:rPr>
              <a:t>TXPin</a:t>
            </a:r>
            <a:r>
              <a:rPr lang="en-US" sz="2000" b="0" strike="noStrike" spc="-1">
                <a:solidFill>
                  <a:srgbClr val="333333"/>
                </a:solidFill>
                <a:latin typeface="Consolas"/>
              </a:rPr>
              <a:t> </a:t>
            </a:r>
            <a:r>
              <a:rPr lang="en-US" sz="2000" b="0" strike="noStrike" spc="-1">
                <a:solidFill>
                  <a:srgbClr val="859900"/>
                </a:solidFill>
                <a:latin typeface="Consolas"/>
              </a:rPr>
              <a:t>=</a:t>
            </a:r>
            <a:r>
              <a:rPr lang="en-US" sz="2000" b="0" strike="noStrike" spc="-1">
                <a:solidFill>
                  <a:srgbClr val="333333"/>
                </a:solidFill>
                <a:latin typeface="Consolas"/>
              </a:rPr>
              <a:t> </a:t>
            </a:r>
            <a:r>
              <a:rPr lang="en-US" sz="2000" b="0" strike="noStrike" spc="-1">
                <a:solidFill>
                  <a:srgbClr val="D33682"/>
                </a:solidFill>
                <a:latin typeface="Consolas"/>
              </a:rPr>
              <a:t>2</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1" strike="noStrike" spc="-1">
                <a:solidFill>
                  <a:srgbClr val="073642"/>
                </a:solidFill>
                <a:latin typeface="Consolas"/>
              </a:rPr>
              <a:t>static</a:t>
            </a:r>
            <a:r>
              <a:rPr lang="en-US" sz="2000" b="0" strike="noStrike" spc="-1">
                <a:solidFill>
                  <a:srgbClr val="333333"/>
                </a:solidFill>
                <a:latin typeface="Consolas"/>
              </a:rPr>
              <a:t> </a:t>
            </a:r>
            <a:r>
              <a:rPr lang="en-US" sz="2000" b="1" strike="noStrike" spc="-1">
                <a:solidFill>
                  <a:srgbClr val="073642"/>
                </a:solidFill>
                <a:latin typeface="Consolas"/>
              </a:rPr>
              <a:t>const</a:t>
            </a:r>
            <a:r>
              <a:rPr lang="en-US" sz="2000" b="0" strike="noStrike" spc="-1">
                <a:solidFill>
                  <a:srgbClr val="333333"/>
                </a:solidFill>
                <a:latin typeface="Consolas"/>
              </a:rPr>
              <a:t> </a:t>
            </a:r>
            <a:r>
              <a:rPr lang="en-US" sz="2000" b="1" strike="noStrike" spc="-1">
                <a:solidFill>
                  <a:srgbClr val="073642"/>
                </a:solidFill>
                <a:latin typeface="Consolas"/>
              </a:rPr>
              <a:t>uint32_t</a:t>
            </a:r>
            <a:r>
              <a:rPr lang="en-US" sz="2000" b="0" strike="noStrike" spc="-1">
                <a:solidFill>
                  <a:srgbClr val="333333"/>
                </a:solidFill>
                <a:latin typeface="Consolas"/>
              </a:rPr>
              <a:t> </a:t>
            </a:r>
            <a:r>
              <a:rPr lang="en-US" sz="2000" b="0" strike="noStrike" spc="-1">
                <a:solidFill>
                  <a:srgbClr val="268BD2"/>
                </a:solidFill>
                <a:latin typeface="Consolas"/>
              </a:rPr>
              <a:t>GPSBaud</a:t>
            </a:r>
            <a:r>
              <a:rPr lang="en-US" sz="2000" b="0" strike="noStrike" spc="-1">
                <a:solidFill>
                  <a:srgbClr val="333333"/>
                </a:solidFill>
                <a:latin typeface="Consolas"/>
              </a:rPr>
              <a:t> </a:t>
            </a:r>
            <a:r>
              <a:rPr lang="en-US" sz="2000" b="0" strike="noStrike" spc="-1">
                <a:solidFill>
                  <a:srgbClr val="859900"/>
                </a:solidFill>
                <a:latin typeface="Consolas"/>
              </a:rPr>
              <a:t>=</a:t>
            </a:r>
            <a:r>
              <a:rPr lang="en-US" sz="2000" b="0" strike="noStrike" spc="-1">
                <a:solidFill>
                  <a:srgbClr val="333333"/>
                </a:solidFill>
                <a:latin typeface="Consolas"/>
              </a:rPr>
              <a:t> </a:t>
            </a:r>
            <a:r>
              <a:rPr lang="en-US" sz="2000" b="0" strike="noStrike" spc="-1">
                <a:solidFill>
                  <a:srgbClr val="D33682"/>
                </a:solidFill>
                <a:latin typeface="Consolas"/>
              </a:rPr>
              <a:t>9600</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TinyGPSPlus </a:t>
            </a:r>
            <a:r>
              <a:rPr lang="en-US" sz="2000" b="0" strike="noStrike" spc="-1">
                <a:solidFill>
                  <a:srgbClr val="268BD2"/>
                </a:solidFill>
                <a:latin typeface="Consolas"/>
              </a:rPr>
              <a:t>gps</a:t>
            </a:r>
            <a:r>
              <a:rPr lang="en-US" sz="2000" b="0" strike="noStrike" spc="-1">
                <a:solidFill>
                  <a:srgbClr val="333333"/>
                </a:solidFill>
                <a:latin typeface="Consolas"/>
              </a:rPr>
              <a:t>;</a:t>
            </a:r>
            <a:endParaRPr lang="en-IN" sz="2000" b="0" strike="noStrike" spc="-1">
              <a:latin typeface="Arial"/>
            </a:endParaRPr>
          </a:p>
          <a:p>
            <a:pPr>
              <a:lnSpc>
                <a:spcPct val="100000"/>
              </a:lnSpc>
            </a:pPr>
            <a:endParaRPr lang="en-IN" sz="2000" b="0" strike="noStrike" spc="-1">
              <a:latin typeface="Arial"/>
            </a:endParaRPr>
          </a:p>
          <a:p>
            <a:pPr>
              <a:lnSpc>
                <a:spcPct val="100000"/>
              </a:lnSpc>
            </a:pPr>
            <a:r>
              <a:rPr lang="en-US" sz="2000" b="0" strike="noStrike" spc="-1">
                <a:solidFill>
                  <a:srgbClr val="333333"/>
                </a:solidFill>
                <a:latin typeface="Consolas"/>
              </a:rPr>
              <a:t>SoftwareSerial </a:t>
            </a:r>
            <a:r>
              <a:rPr lang="en-US" sz="2000" b="0" strike="noStrike" spc="-1">
                <a:solidFill>
                  <a:srgbClr val="268BD2"/>
                </a:solidFill>
                <a:latin typeface="Consolas"/>
              </a:rPr>
              <a:t>ss</a:t>
            </a:r>
            <a:r>
              <a:rPr lang="en-US" sz="2000" b="0" strike="noStrike" spc="-1">
                <a:solidFill>
                  <a:srgbClr val="333333"/>
                </a:solidFill>
                <a:latin typeface="Consolas"/>
              </a:rPr>
              <a:t>(RXPin, TXPin);</a:t>
            </a:r>
            <a:endParaRPr lang="en-IN" sz="2000" b="0" strike="noStrike" spc="-1">
              <a:latin typeface="Arial"/>
            </a:endParaRPr>
          </a:p>
          <a:p>
            <a:pPr>
              <a:lnSpc>
                <a:spcPct val="100000"/>
              </a:lnSpc>
            </a:pPr>
            <a:endParaRPr lang="en-IN" sz="2000" b="0" strike="noStrike" spc="-1">
              <a:latin typeface="Arial"/>
            </a:endParaRPr>
          </a:p>
          <a:p>
            <a:pPr>
              <a:lnSpc>
                <a:spcPct val="100000"/>
              </a:lnSpc>
            </a:pPr>
            <a:r>
              <a:rPr lang="en-US" sz="2000" b="1" strike="noStrike" spc="-1">
                <a:solidFill>
                  <a:srgbClr val="073642"/>
                </a:solidFill>
                <a:latin typeface="Consolas"/>
              </a:rPr>
              <a:t>void</a:t>
            </a:r>
            <a:r>
              <a:rPr lang="en-US" sz="2000" b="0" strike="noStrike" spc="-1">
                <a:solidFill>
                  <a:srgbClr val="333333"/>
                </a:solidFill>
                <a:latin typeface="Consolas"/>
              </a:rPr>
              <a:t> </a:t>
            </a:r>
            <a:r>
              <a:rPr lang="en-US" sz="2000" b="0" strike="noStrike" spc="-1">
                <a:solidFill>
                  <a:srgbClr val="268BD2"/>
                </a:solidFill>
                <a:latin typeface="Consolas"/>
              </a:rPr>
              <a:t>setup</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begin</a:t>
            </a:r>
            <a:r>
              <a:rPr lang="en-US" sz="2000" b="0" strike="noStrike" spc="-1">
                <a:solidFill>
                  <a:srgbClr val="333333"/>
                </a:solidFill>
                <a:latin typeface="Consolas"/>
              </a:rPr>
              <a:t>(</a:t>
            </a:r>
            <a:r>
              <a:rPr lang="en-US" sz="2000" b="0" strike="noStrike" spc="-1">
                <a:solidFill>
                  <a:srgbClr val="D33682"/>
                </a:solidFill>
                <a:latin typeface="Consolas"/>
              </a:rPr>
              <a:t>115200</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ss</a:t>
            </a:r>
            <a:r>
              <a:rPr lang="en-US" sz="2000" b="0" strike="noStrike" spc="-1">
                <a:solidFill>
                  <a:srgbClr val="333333"/>
                </a:solidFill>
                <a:latin typeface="Consolas"/>
              </a:rPr>
              <a:t>.</a:t>
            </a:r>
            <a:r>
              <a:rPr lang="en-US" sz="2000" b="0" strike="noStrike" spc="-1">
                <a:solidFill>
                  <a:srgbClr val="268BD2"/>
                </a:solidFill>
                <a:latin typeface="Consolas"/>
              </a:rPr>
              <a:t>begin</a:t>
            </a:r>
            <a:r>
              <a:rPr lang="en-US" sz="2000" b="0" strike="noStrike" spc="-1">
                <a:solidFill>
                  <a:srgbClr val="333333"/>
                </a:solidFill>
                <a:latin typeface="Consolas"/>
              </a:rPr>
              <a:t>(</a:t>
            </a:r>
            <a:r>
              <a:rPr lang="en-US" sz="2000" b="0" strike="noStrike" spc="-1">
                <a:solidFill>
                  <a:srgbClr val="268BD2"/>
                </a:solidFill>
                <a:latin typeface="Consolas"/>
              </a:rPr>
              <a:t>GPSBaud</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a:t>
            </a:r>
            <a:endParaRPr lang="en-IN" sz="2000" b="0" strike="noStrike" spc="-1">
              <a:latin typeface="Arial"/>
            </a:endParaRPr>
          </a:p>
        </p:txBody>
      </p:sp>
      <p:sp>
        <p:nvSpPr>
          <p:cNvPr id="859" name="CustomShape 4"/>
          <p:cNvSpPr/>
          <p:nvPr/>
        </p:nvSpPr>
        <p:spPr>
          <a:xfrm>
            <a:off x="131040" y="1650600"/>
            <a:ext cx="501480" cy="405432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2000" b="1" strike="noStrike" spc="-1">
                <a:solidFill>
                  <a:srgbClr val="585858"/>
                </a:solidFill>
                <a:latin typeface="Consolas"/>
              </a:rPr>
              <a:t>1</a:t>
            </a:r>
            <a:endParaRPr lang="en-IN" sz="2000" b="0" strike="noStrike" spc="-1">
              <a:latin typeface="Arial"/>
            </a:endParaRPr>
          </a:p>
          <a:p>
            <a:pPr algn="r">
              <a:lnSpc>
                <a:spcPct val="100000"/>
              </a:lnSpc>
            </a:pPr>
            <a:r>
              <a:rPr lang="en-IN" sz="2000" b="1" strike="noStrike" spc="-1">
                <a:solidFill>
                  <a:srgbClr val="585858"/>
                </a:solidFill>
                <a:latin typeface="Consolas"/>
              </a:rPr>
              <a:t>2</a:t>
            </a:r>
            <a:endParaRPr lang="en-IN" sz="2000" b="0" strike="noStrike" spc="-1">
              <a:latin typeface="Arial"/>
            </a:endParaRPr>
          </a:p>
          <a:p>
            <a:pPr algn="r">
              <a:lnSpc>
                <a:spcPct val="100000"/>
              </a:lnSpc>
            </a:pPr>
            <a:r>
              <a:rPr lang="en-IN" sz="2000" b="1" strike="noStrike" spc="-1">
                <a:solidFill>
                  <a:srgbClr val="585858"/>
                </a:solidFill>
                <a:latin typeface="Consolas"/>
              </a:rPr>
              <a:t>3</a:t>
            </a:r>
            <a:endParaRPr lang="en-IN" sz="2000" b="0" strike="noStrike" spc="-1">
              <a:latin typeface="Arial"/>
            </a:endParaRPr>
          </a:p>
          <a:p>
            <a:pPr algn="r">
              <a:lnSpc>
                <a:spcPct val="100000"/>
              </a:lnSpc>
            </a:pPr>
            <a:r>
              <a:rPr lang="en-IN" sz="2000" b="1" strike="noStrike" spc="-1">
                <a:solidFill>
                  <a:srgbClr val="585858"/>
                </a:solidFill>
                <a:latin typeface="Consolas"/>
              </a:rPr>
              <a:t>4</a:t>
            </a:r>
            <a:endParaRPr lang="en-IN" sz="2000" b="0" strike="noStrike" spc="-1">
              <a:latin typeface="Arial"/>
            </a:endParaRPr>
          </a:p>
          <a:p>
            <a:pPr algn="r">
              <a:lnSpc>
                <a:spcPct val="100000"/>
              </a:lnSpc>
            </a:pPr>
            <a:r>
              <a:rPr lang="en-IN" sz="2000" b="1" strike="noStrike" spc="-1">
                <a:solidFill>
                  <a:srgbClr val="585858"/>
                </a:solidFill>
                <a:latin typeface="Consolas"/>
              </a:rPr>
              <a:t>5</a:t>
            </a:r>
            <a:endParaRPr lang="en-IN" sz="2000" b="0" strike="noStrike" spc="-1">
              <a:latin typeface="Arial"/>
            </a:endParaRPr>
          </a:p>
          <a:p>
            <a:pPr algn="r">
              <a:lnSpc>
                <a:spcPct val="100000"/>
              </a:lnSpc>
            </a:pPr>
            <a:r>
              <a:rPr lang="en-IN" sz="2000" b="1" strike="noStrike" spc="-1">
                <a:solidFill>
                  <a:srgbClr val="585858"/>
                </a:solidFill>
                <a:latin typeface="Consolas"/>
              </a:rPr>
              <a:t>6</a:t>
            </a:r>
            <a:endParaRPr lang="en-IN" sz="2000" b="0" strike="noStrike" spc="-1">
              <a:latin typeface="Arial"/>
            </a:endParaRPr>
          </a:p>
          <a:p>
            <a:pPr algn="r">
              <a:lnSpc>
                <a:spcPct val="100000"/>
              </a:lnSpc>
            </a:pPr>
            <a:r>
              <a:rPr lang="en-IN" sz="2000" b="1" strike="noStrike" spc="-1">
                <a:solidFill>
                  <a:srgbClr val="585858"/>
                </a:solidFill>
                <a:latin typeface="Consolas"/>
              </a:rPr>
              <a:t>7</a:t>
            </a:r>
            <a:endParaRPr lang="en-IN" sz="2000" b="0" strike="noStrike" spc="-1">
              <a:latin typeface="Arial"/>
            </a:endParaRPr>
          </a:p>
          <a:p>
            <a:pPr algn="r">
              <a:lnSpc>
                <a:spcPct val="100000"/>
              </a:lnSpc>
            </a:pPr>
            <a:r>
              <a:rPr lang="en-IN" sz="2000" b="1" strike="noStrike" spc="-1">
                <a:solidFill>
                  <a:srgbClr val="585858"/>
                </a:solidFill>
                <a:latin typeface="Consolas"/>
              </a:rPr>
              <a:t>8</a:t>
            </a:r>
            <a:endParaRPr lang="en-IN" sz="2000" b="0" strike="noStrike" spc="-1">
              <a:latin typeface="Arial"/>
            </a:endParaRPr>
          </a:p>
          <a:p>
            <a:pPr algn="r">
              <a:lnSpc>
                <a:spcPct val="100000"/>
              </a:lnSpc>
            </a:pPr>
            <a:r>
              <a:rPr lang="en-IN" sz="2000" b="1" strike="noStrike" spc="-1">
                <a:solidFill>
                  <a:srgbClr val="585858"/>
                </a:solidFill>
                <a:latin typeface="Consolas"/>
              </a:rPr>
              <a:t>9</a:t>
            </a:r>
            <a:endParaRPr lang="en-IN" sz="2000" b="0" strike="noStrike" spc="-1">
              <a:latin typeface="Arial"/>
            </a:endParaRPr>
          </a:p>
          <a:p>
            <a:pPr algn="r">
              <a:lnSpc>
                <a:spcPct val="100000"/>
              </a:lnSpc>
            </a:pPr>
            <a:r>
              <a:rPr lang="en-IN" sz="2000" b="1" strike="noStrike" spc="-1">
                <a:solidFill>
                  <a:srgbClr val="585858"/>
                </a:solidFill>
                <a:latin typeface="Consolas"/>
              </a:rPr>
              <a:t>10</a:t>
            </a:r>
            <a:endParaRPr lang="en-IN" sz="2000" b="0" strike="noStrike" spc="-1">
              <a:latin typeface="Arial"/>
            </a:endParaRPr>
          </a:p>
          <a:p>
            <a:pPr algn="r">
              <a:lnSpc>
                <a:spcPct val="100000"/>
              </a:lnSpc>
            </a:pPr>
            <a:r>
              <a:rPr lang="en-IN" sz="2000" b="1" strike="noStrike" spc="-1">
                <a:solidFill>
                  <a:srgbClr val="585858"/>
                </a:solidFill>
                <a:latin typeface="Consolas"/>
              </a:rPr>
              <a:t>11</a:t>
            </a:r>
            <a:endParaRPr lang="en-IN" sz="2000" b="0" strike="noStrike" spc="-1">
              <a:latin typeface="Arial"/>
            </a:endParaRPr>
          </a:p>
          <a:p>
            <a:pPr algn="r">
              <a:lnSpc>
                <a:spcPct val="100000"/>
              </a:lnSpc>
            </a:pPr>
            <a:r>
              <a:rPr lang="en-IN" sz="2000" b="1" strike="noStrike" spc="-1">
                <a:solidFill>
                  <a:srgbClr val="585858"/>
                </a:solidFill>
                <a:latin typeface="Consolas"/>
              </a:rPr>
              <a:t>12</a:t>
            </a:r>
            <a:endParaRPr lang="en-IN" sz="2000" b="0" strike="noStrike" spc="-1">
              <a:latin typeface="Arial"/>
            </a:endParaRPr>
          </a:p>
          <a:p>
            <a:pPr algn="r">
              <a:lnSpc>
                <a:spcPct val="100000"/>
              </a:lnSpc>
            </a:pPr>
            <a:r>
              <a:rPr lang="en-IN" sz="2000" b="1" strike="noStrike" spc="-1">
                <a:solidFill>
                  <a:srgbClr val="585858"/>
                </a:solidFill>
                <a:latin typeface="Consolas"/>
              </a:rPr>
              <a:t>13</a:t>
            </a:r>
            <a:endParaRPr lang="en-IN" sz="2000" b="0" strike="noStrike" spc="-1">
              <a:latin typeface="Arial"/>
            </a:endParaRPr>
          </a:p>
        </p:txBody>
      </p:sp>
      <p:sp>
        <p:nvSpPr>
          <p:cNvPr id="860" name="CustomShape 5"/>
          <p:cNvSpPr/>
          <p:nvPr/>
        </p:nvSpPr>
        <p:spPr>
          <a:xfrm>
            <a:off x="131040" y="1321560"/>
            <a:ext cx="197676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gn="ctr">
              <a:lnSpc>
                <a:spcPct val="100000"/>
              </a:lnSpc>
            </a:pPr>
            <a:r>
              <a:rPr lang="en-US" sz="1600" b="0" strike="noStrike" spc="-1">
                <a:solidFill>
                  <a:srgbClr val="FFFFFF"/>
                </a:solidFill>
                <a:latin typeface="Roboto Condensed"/>
              </a:rPr>
              <a:t>GPS</a:t>
            </a:r>
            <a:r>
              <a:rPr lang="en-US" sz="1600" b="0" strike="noStrike" spc="-1">
                <a:solidFill>
                  <a:srgbClr val="FFFFFF"/>
                </a:solidFill>
                <a:latin typeface="Consolas"/>
              </a:rPr>
              <a:t>_</a:t>
            </a:r>
            <a:r>
              <a:rPr lang="en-US" sz="1600" b="0" strike="noStrike" spc="-1">
                <a:solidFill>
                  <a:srgbClr val="FFFFFF"/>
                </a:solidFill>
                <a:latin typeface="Roboto Condensed"/>
              </a:rPr>
              <a:t>sensor.ino</a:t>
            </a:r>
            <a:endParaRPr lang="en-IN" sz="1600" b="0" strike="noStrike" spc="-1">
              <a:latin typeface="Arial"/>
            </a:endParaRPr>
          </a:p>
        </p:txBody>
      </p:sp>
      <p:sp>
        <p:nvSpPr>
          <p:cNvPr id="861" name="CustomShape 6"/>
          <p:cNvSpPr/>
          <p:nvPr/>
        </p:nvSpPr>
        <p:spPr>
          <a:xfrm>
            <a:off x="631440" y="2019600"/>
            <a:ext cx="54860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862" name="Group 7"/>
          <p:cNvGrpSpPr/>
          <p:nvPr/>
        </p:nvGrpSpPr>
        <p:grpSpPr>
          <a:xfrm>
            <a:off x="6117840" y="2185560"/>
            <a:ext cx="5974200" cy="1426083"/>
            <a:chOff x="6117840" y="2156760"/>
            <a:chExt cx="5974200" cy="1895929"/>
          </a:xfrm>
        </p:grpSpPr>
        <p:sp>
          <p:nvSpPr>
            <p:cNvPr id="863" name="CustomShape 8"/>
            <p:cNvSpPr/>
            <p:nvPr/>
          </p:nvSpPr>
          <p:spPr>
            <a:xfrm>
              <a:off x="7030440" y="2949840"/>
              <a:ext cx="5061600" cy="1102849"/>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dirty="0">
                  <a:solidFill>
                    <a:srgbClr val="212121"/>
                  </a:solidFill>
                  <a:latin typeface="Roboto Condensed"/>
                </a:rPr>
                <a:t>Includes the </a:t>
              </a:r>
              <a:r>
                <a:rPr lang="en-IN" sz="2400" b="1" strike="noStrike" spc="-1" dirty="0" smtClean="0">
                  <a:solidFill>
                    <a:srgbClr val="C00000"/>
                  </a:solidFill>
                  <a:latin typeface="Roboto Condensed"/>
                </a:rPr>
                <a:t>Software-Serial</a:t>
              </a:r>
              <a:r>
                <a:rPr lang="en-IN" sz="2400" b="0" strike="noStrike" spc="-1" dirty="0" smtClean="0">
                  <a:solidFill>
                    <a:srgbClr val="212121"/>
                  </a:solidFill>
                  <a:latin typeface="Roboto Condensed"/>
                </a:rPr>
                <a:t> </a:t>
              </a:r>
              <a:r>
                <a:rPr lang="en-IN" sz="2400" b="0" strike="noStrike" spc="-1" dirty="0">
                  <a:solidFill>
                    <a:srgbClr val="212121"/>
                  </a:solidFill>
                  <a:latin typeface="Roboto Condensed"/>
                </a:rPr>
                <a:t>library to use software serial communication</a:t>
              </a:r>
              <a:endParaRPr lang="en-IN" sz="2400" b="0" strike="noStrike" spc="-1" dirty="0">
                <a:latin typeface="Arial"/>
              </a:endParaRPr>
            </a:p>
          </p:txBody>
        </p:sp>
        <p:sp>
          <p:nvSpPr>
            <p:cNvPr id="864" name="CustomShape 9"/>
            <p:cNvSpPr/>
            <p:nvPr/>
          </p:nvSpPr>
          <p:spPr>
            <a:xfrm>
              <a:off x="6117840" y="2156760"/>
              <a:ext cx="912240" cy="12081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865" name="CustomShape 10"/>
          <p:cNvSpPr/>
          <p:nvPr/>
        </p:nvSpPr>
        <p:spPr>
          <a:xfrm>
            <a:off x="633600" y="2949840"/>
            <a:ext cx="54860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866" name="Group 11"/>
          <p:cNvGrpSpPr/>
          <p:nvPr/>
        </p:nvGrpSpPr>
        <p:grpSpPr>
          <a:xfrm>
            <a:off x="6120000" y="3174840"/>
            <a:ext cx="5972040" cy="1236154"/>
            <a:chOff x="6120000" y="3087000"/>
            <a:chExt cx="5972040" cy="1613520"/>
          </a:xfrm>
        </p:grpSpPr>
        <p:sp>
          <p:nvSpPr>
            <p:cNvPr id="867" name="CustomShape 12"/>
            <p:cNvSpPr/>
            <p:nvPr/>
          </p:nvSpPr>
          <p:spPr>
            <a:xfrm>
              <a:off x="7030440" y="3879360"/>
              <a:ext cx="5061600" cy="8211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dirty="0">
                  <a:solidFill>
                    <a:srgbClr val="212121"/>
                  </a:solidFill>
                  <a:latin typeface="Roboto Condensed"/>
                </a:rPr>
                <a:t>Defining </a:t>
              </a:r>
              <a:r>
                <a:rPr lang="en-IN" sz="2400" b="0" i="1" strike="noStrike" spc="-1" dirty="0" err="1">
                  <a:solidFill>
                    <a:srgbClr val="B84742"/>
                  </a:solidFill>
                  <a:latin typeface="Roboto Condensed"/>
                </a:rPr>
                <a:t>gps</a:t>
              </a:r>
              <a:r>
                <a:rPr lang="en-IN" sz="2400" b="0" i="1" strike="noStrike" spc="-1" dirty="0">
                  <a:solidFill>
                    <a:srgbClr val="212121"/>
                  </a:solidFill>
                  <a:latin typeface="Roboto Condensed"/>
                </a:rPr>
                <a:t> </a:t>
              </a:r>
              <a:r>
                <a:rPr lang="en-IN" sz="2400" b="0" strike="noStrike" spc="-1" dirty="0">
                  <a:solidFill>
                    <a:srgbClr val="212121"/>
                  </a:solidFill>
                  <a:latin typeface="Roboto Condensed"/>
                </a:rPr>
                <a:t>as object of </a:t>
              </a:r>
              <a:r>
                <a:rPr lang="en-IN" sz="2400" b="0" strike="noStrike" spc="-1" dirty="0" err="1">
                  <a:solidFill>
                    <a:srgbClr val="212121"/>
                  </a:solidFill>
                  <a:latin typeface="Roboto Condensed"/>
                </a:rPr>
                <a:t>TinyGPSPlus</a:t>
              </a:r>
              <a:endParaRPr lang="en-IN" sz="2400" b="0" strike="noStrike" spc="-1" dirty="0">
                <a:latin typeface="Arial"/>
              </a:endParaRPr>
            </a:p>
          </p:txBody>
        </p:sp>
        <p:sp>
          <p:nvSpPr>
            <p:cNvPr id="868" name="CustomShape 13"/>
            <p:cNvSpPr/>
            <p:nvPr/>
          </p:nvSpPr>
          <p:spPr>
            <a:xfrm>
              <a:off x="6120000" y="3087000"/>
              <a:ext cx="910080" cy="10227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869" name="CustomShape 14"/>
          <p:cNvSpPr/>
          <p:nvPr/>
        </p:nvSpPr>
        <p:spPr>
          <a:xfrm>
            <a:off x="631440" y="3546720"/>
            <a:ext cx="54860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870" name="Group 15"/>
          <p:cNvGrpSpPr/>
          <p:nvPr/>
        </p:nvGrpSpPr>
        <p:grpSpPr>
          <a:xfrm>
            <a:off x="6117840" y="3714889"/>
            <a:ext cx="5974200" cy="1581120"/>
            <a:chOff x="6117840" y="3683880"/>
            <a:chExt cx="5974200" cy="1581120"/>
          </a:xfrm>
        </p:grpSpPr>
        <p:sp>
          <p:nvSpPr>
            <p:cNvPr id="871" name="CustomShape 16"/>
            <p:cNvSpPr/>
            <p:nvPr/>
          </p:nvSpPr>
          <p:spPr>
            <a:xfrm>
              <a:off x="7030440" y="4443840"/>
              <a:ext cx="5061600" cy="8211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a:solidFill>
                    <a:srgbClr val="212121"/>
                  </a:solidFill>
                  <a:latin typeface="Roboto Condensed"/>
                </a:rPr>
                <a:t>Defining </a:t>
              </a:r>
              <a:r>
                <a:rPr lang="en-IN" sz="2400" b="0" i="1" strike="noStrike" spc="-1">
                  <a:solidFill>
                    <a:srgbClr val="B84742"/>
                  </a:solidFill>
                  <a:latin typeface="Roboto Condensed"/>
                </a:rPr>
                <a:t>ss</a:t>
              </a:r>
              <a:r>
                <a:rPr lang="en-IN" sz="2400" b="0" i="1" strike="noStrike" spc="-1">
                  <a:solidFill>
                    <a:srgbClr val="212121"/>
                  </a:solidFill>
                  <a:latin typeface="Roboto Condensed"/>
                </a:rPr>
                <a:t> </a:t>
              </a:r>
              <a:r>
                <a:rPr lang="en-IN" sz="2400" b="0" strike="noStrike" spc="-1">
                  <a:solidFill>
                    <a:srgbClr val="212121"/>
                  </a:solidFill>
                  <a:latin typeface="Roboto Condensed"/>
                </a:rPr>
                <a:t>as object of SoftwareSerial</a:t>
              </a:r>
              <a:endParaRPr lang="en-IN" sz="2400" b="0" strike="noStrike" spc="-1">
                <a:latin typeface="Arial"/>
              </a:endParaRPr>
            </a:p>
          </p:txBody>
        </p:sp>
        <p:sp>
          <p:nvSpPr>
            <p:cNvPr id="872" name="CustomShape 17"/>
            <p:cNvSpPr/>
            <p:nvPr/>
          </p:nvSpPr>
          <p:spPr>
            <a:xfrm>
              <a:off x="6117840" y="3683880"/>
              <a:ext cx="912240" cy="99072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873" name="CustomShape 18"/>
          <p:cNvSpPr/>
          <p:nvPr/>
        </p:nvSpPr>
        <p:spPr>
          <a:xfrm>
            <a:off x="633600" y="1707840"/>
            <a:ext cx="54860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874" name="Group 19"/>
          <p:cNvGrpSpPr/>
          <p:nvPr/>
        </p:nvGrpSpPr>
        <p:grpSpPr>
          <a:xfrm>
            <a:off x="6120000" y="1646640"/>
            <a:ext cx="5972040" cy="1187640"/>
            <a:chOff x="6120000" y="1646640"/>
            <a:chExt cx="5972040" cy="1187640"/>
          </a:xfrm>
        </p:grpSpPr>
        <p:sp>
          <p:nvSpPr>
            <p:cNvPr id="875" name="CustomShape 20"/>
            <p:cNvSpPr/>
            <p:nvPr/>
          </p:nvSpPr>
          <p:spPr>
            <a:xfrm>
              <a:off x="7030440" y="1646640"/>
              <a:ext cx="5061600" cy="118764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dirty="0">
                  <a:solidFill>
                    <a:srgbClr val="212121"/>
                  </a:solidFill>
                  <a:latin typeface="Roboto Condensed"/>
                </a:rPr>
                <a:t>Includes the </a:t>
              </a:r>
              <a:r>
                <a:rPr lang="en-IN" sz="2400" b="0" strike="noStrike" spc="-1" dirty="0" err="1">
                  <a:solidFill>
                    <a:srgbClr val="212121"/>
                  </a:solidFill>
                  <a:latin typeface="Roboto Condensed"/>
                </a:rPr>
                <a:t>TinyGPS</a:t>
              </a:r>
              <a:r>
                <a:rPr lang="en-IN" sz="2400" b="0" strike="noStrike" spc="-1" dirty="0">
                  <a:solidFill>
                    <a:srgbClr val="212121"/>
                  </a:solidFill>
                  <a:latin typeface="Roboto Condensed"/>
                </a:rPr>
                <a:t>++ library to use built in functions for reading GPS sensor.</a:t>
              </a:r>
              <a:endParaRPr lang="en-IN" sz="2400" b="0" strike="noStrike" spc="-1" dirty="0">
                <a:latin typeface="Arial"/>
              </a:endParaRPr>
            </a:p>
          </p:txBody>
        </p:sp>
        <p:sp>
          <p:nvSpPr>
            <p:cNvPr id="876" name="CustomShape 21"/>
            <p:cNvSpPr/>
            <p:nvPr/>
          </p:nvSpPr>
          <p:spPr>
            <a:xfrm>
              <a:off x="6120000" y="1845000"/>
              <a:ext cx="910080" cy="40140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1957718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57">
                                            <p:txEl>
                                              <p:pRg st="0" end="0"/>
                                            </p:txEl>
                                          </p:spTgt>
                                        </p:tgtEl>
                                        <p:attrNameLst>
                                          <p:attrName>style.visibility</p:attrName>
                                        </p:attrNameLst>
                                      </p:cBhvr>
                                      <p:to>
                                        <p:strVal val="visible"/>
                                      </p:to>
                                    </p:set>
                                    <p:animEffect transition="in" filter="fade">
                                      <p:cBhvr additive="repl">
                                        <p:cTn id="7" dur="500"/>
                                        <p:tgtEl>
                                          <p:spTgt spid="8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858"/>
                                        </p:tgtEl>
                                        <p:attrNameLst>
                                          <p:attrName>style.visibility</p:attrName>
                                        </p:attrNameLst>
                                      </p:cBhvr>
                                      <p:to>
                                        <p:strVal val="visible"/>
                                      </p:to>
                                    </p:set>
                                    <p:animEffect transition="in" filter="fade">
                                      <p:cBhvr additive="repl">
                                        <p:cTn id="12" dur="500"/>
                                        <p:tgtEl>
                                          <p:spTgt spid="858"/>
                                        </p:tgtEl>
                                      </p:cBhvr>
                                    </p:animEffect>
                                  </p:childTnLst>
                                </p:cTn>
                              </p:par>
                              <p:par>
                                <p:cTn id="13" presetID="10" presetClass="entr" fill="hold" nodeType="withEffect">
                                  <p:stCondLst>
                                    <p:cond delay="0"/>
                                  </p:stCondLst>
                                  <p:childTnLst>
                                    <p:set>
                                      <p:cBhvr>
                                        <p:cTn id="14" dur="1" fill="hold">
                                          <p:stCondLst>
                                            <p:cond delay="0"/>
                                          </p:stCondLst>
                                        </p:cTn>
                                        <p:tgtEl>
                                          <p:spTgt spid="860"/>
                                        </p:tgtEl>
                                        <p:attrNameLst>
                                          <p:attrName>style.visibility</p:attrName>
                                        </p:attrNameLst>
                                      </p:cBhvr>
                                      <p:to>
                                        <p:strVal val="visible"/>
                                      </p:to>
                                    </p:set>
                                    <p:animEffect transition="in" filter="fade">
                                      <p:cBhvr additive="repl">
                                        <p:cTn id="15" dur="500"/>
                                        <p:tgtEl>
                                          <p:spTgt spid="860"/>
                                        </p:tgtEl>
                                      </p:cBhvr>
                                    </p:animEffect>
                                  </p:childTnLst>
                                </p:cTn>
                              </p:par>
                              <p:par>
                                <p:cTn id="16" presetID="10" presetClass="entr" fill="hold" nodeType="withEffect">
                                  <p:stCondLst>
                                    <p:cond delay="0"/>
                                  </p:stCondLst>
                                  <p:childTnLst>
                                    <p:set>
                                      <p:cBhvr>
                                        <p:cTn id="17" dur="1" fill="hold">
                                          <p:stCondLst>
                                            <p:cond delay="0"/>
                                          </p:stCondLst>
                                        </p:cTn>
                                        <p:tgtEl>
                                          <p:spTgt spid="859"/>
                                        </p:tgtEl>
                                        <p:attrNameLst>
                                          <p:attrName>style.visibility</p:attrName>
                                        </p:attrNameLst>
                                      </p:cBhvr>
                                      <p:to>
                                        <p:strVal val="visible"/>
                                      </p:to>
                                    </p:set>
                                    <p:animEffect transition="in" filter="fade">
                                      <p:cBhvr additive="repl">
                                        <p:cTn id="18" dur="500"/>
                                        <p:tgtEl>
                                          <p:spTgt spid="8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873"/>
                                        </p:tgtEl>
                                        <p:attrNameLst>
                                          <p:attrName>style.visibility</p:attrName>
                                        </p:attrNameLst>
                                      </p:cBhvr>
                                      <p:to>
                                        <p:strVal val="visible"/>
                                      </p:to>
                                    </p:set>
                                    <p:animEffect transition="in" filter="fade">
                                      <p:cBhvr additive="repl">
                                        <p:cTn id="23" dur="500"/>
                                        <p:tgtEl>
                                          <p:spTgt spid="87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874"/>
                                        </p:tgtEl>
                                        <p:attrNameLst>
                                          <p:attrName>style.visibility</p:attrName>
                                        </p:attrNameLst>
                                      </p:cBhvr>
                                      <p:to>
                                        <p:strVal val="visible"/>
                                      </p:to>
                                    </p:set>
                                    <p:animEffect transition="in" filter="fade">
                                      <p:cBhvr additive="repl">
                                        <p:cTn id="28" dur="500"/>
                                        <p:tgtEl>
                                          <p:spTgt spid="87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861"/>
                                        </p:tgtEl>
                                        <p:attrNameLst>
                                          <p:attrName>style.visibility</p:attrName>
                                        </p:attrNameLst>
                                      </p:cBhvr>
                                      <p:to>
                                        <p:strVal val="visible"/>
                                      </p:to>
                                    </p:set>
                                    <p:animEffect transition="in" filter="fade">
                                      <p:cBhvr additive="repl">
                                        <p:cTn id="33" dur="500"/>
                                        <p:tgtEl>
                                          <p:spTgt spid="86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862"/>
                                        </p:tgtEl>
                                        <p:attrNameLst>
                                          <p:attrName>style.visibility</p:attrName>
                                        </p:attrNameLst>
                                      </p:cBhvr>
                                      <p:to>
                                        <p:strVal val="visible"/>
                                      </p:to>
                                    </p:set>
                                    <p:animEffect transition="in" filter="fade">
                                      <p:cBhvr additive="repl">
                                        <p:cTn id="38" dur="500"/>
                                        <p:tgtEl>
                                          <p:spTgt spid="86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865"/>
                                        </p:tgtEl>
                                        <p:attrNameLst>
                                          <p:attrName>style.visibility</p:attrName>
                                        </p:attrNameLst>
                                      </p:cBhvr>
                                      <p:to>
                                        <p:strVal val="visible"/>
                                      </p:to>
                                    </p:set>
                                    <p:animEffect transition="in" filter="fade">
                                      <p:cBhvr additive="repl">
                                        <p:cTn id="43" dur="500"/>
                                        <p:tgtEl>
                                          <p:spTgt spid="8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nodeType="clickEffect">
                                  <p:stCondLst>
                                    <p:cond delay="0"/>
                                  </p:stCondLst>
                                  <p:childTnLst>
                                    <p:set>
                                      <p:cBhvr>
                                        <p:cTn id="47" dur="1" fill="hold">
                                          <p:stCondLst>
                                            <p:cond delay="0"/>
                                          </p:stCondLst>
                                        </p:cTn>
                                        <p:tgtEl>
                                          <p:spTgt spid="866"/>
                                        </p:tgtEl>
                                        <p:attrNameLst>
                                          <p:attrName>style.visibility</p:attrName>
                                        </p:attrNameLst>
                                      </p:cBhvr>
                                      <p:to>
                                        <p:strVal val="visible"/>
                                      </p:to>
                                    </p:set>
                                    <p:animEffect transition="in" filter="fade">
                                      <p:cBhvr additive="repl">
                                        <p:cTn id="48" dur="500"/>
                                        <p:tgtEl>
                                          <p:spTgt spid="86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fill="hold" nodeType="clickEffect">
                                  <p:stCondLst>
                                    <p:cond delay="0"/>
                                  </p:stCondLst>
                                  <p:childTnLst>
                                    <p:set>
                                      <p:cBhvr>
                                        <p:cTn id="52" dur="1" fill="hold">
                                          <p:stCondLst>
                                            <p:cond delay="0"/>
                                          </p:stCondLst>
                                        </p:cTn>
                                        <p:tgtEl>
                                          <p:spTgt spid="869"/>
                                        </p:tgtEl>
                                        <p:attrNameLst>
                                          <p:attrName>style.visibility</p:attrName>
                                        </p:attrNameLst>
                                      </p:cBhvr>
                                      <p:to>
                                        <p:strVal val="visible"/>
                                      </p:to>
                                    </p:set>
                                    <p:animEffect transition="in" filter="fade">
                                      <p:cBhvr additive="repl">
                                        <p:cTn id="53" dur="500"/>
                                        <p:tgtEl>
                                          <p:spTgt spid="86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fill="hold" nodeType="clickEffect">
                                  <p:stCondLst>
                                    <p:cond delay="0"/>
                                  </p:stCondLst>
                                  <p:childTnLst>
                                    <p:set>
                                      <p:cBhvr>
                                        <p:cTn id="57" dur="1" fill="hold">
                                          <p:stCondLst>
                                            <p:cond delay="0"/>
                                          </p:stCondLst>
                                        </p:cTn>
                                        <p:tgtEl>
                                          <p:spTgt spid="870"/>
                                        </p:tgtEl>
                                        <p:attrNameLst>
                                          <p:attrName>style.visibility</p:attrName>
                                        </p:attrNameLst>
                                      </p:cBhvr>
                                      <p:to>
                                        <p:strVal val="visible"/>
                                      </p:to>
                                    </p:set>
                                    <p:animEffect transition="in" filter="fade">
                                      <p:cBhvr additive="repl">
                                        <p:cTn id="58" dur="500"/>
                                        <p:tgtEl>
                                          <p:spTgt spid="8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7"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GPS Sensor – Code explanation (Cont.)</a:t>
            </a:r>
            <a:endParaRPr lang="en-US" sz="3400" b="0" strike="noStrike" spc="-1">
              <a:solidFill>
                <a:srgbClr val="212121"/>
              </a:solidFill>
              <a:latin typeface="Roboto Condensed"/>
            </a:endParaRPr>
          </a:p>
        </p:txBody>
      </p:sp>
      <p:sp>
        <p:nvSpPr>
          <p:cNvPr id="878" name="CustomShape 2"/>
          <p:cNvSpPr/>
          <p:nvPr/>
        </p:nvSpPr>
        <p:spPr>
          <a:xfrm>
            <a:off x="631080" y="1192680"/>
            <a:ext cx="8363630" cy="406119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000" b="1" strike="noStrike" spc="-1" dirty="0">
                <a:solidFill>
                  <a:srgbClr val="073642"/>
                </a:solidFill>
                <a:latin typeface="Consolas"/>
              </a:rPr>
              <a:t>void</a:t>
            </a:r>
            <a:r>
              <a:rPr lang="en-US" sz="2000" b="0" strike="noStrike" spc="-1" dirty="0">
                <a:solidFill>
                  <a:srgbClr val="333333"/>
                </a:solidFill>
                <a:latin typeface="Consolas"/>
              </a:rPr>
              <a:t> </a:t>
            </a:r>
            <a:r>
              <a:rPr lang="en-US" sz="2000" b="0" strike="noStrike" spc="-1" dirty="0">
                <a:solidFill>
                  <a:srgbClr val="268BD2"/>
                </a:solidFill>
                <a:latin typeface="Consolas"/>
              </a:rPr>
              <a:t>loop</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859900"/>
                </a:solidFill>
                <a:latin typeface="Consolas"/>
              </a:rPr>
              <a:t>while</a:t>
            </a:r>
            <a:r>
              <a:rPr lang="en-US" sz="2000" b="0" strike="noStrike" spc="-1" dirty="0">
                <a:solidFill>
                  <a:srgbClr val="333333"/>
                </a:solidFill>
                <a:latin typeface="Consolas"/>
              </a:rPr>
              <a:t> (</a:t>
            </a:r>
            <a:r>
              <a:rPr lang="en-US" sz="2000" b="0" strike="noStrike" spc="-1" dirty="0" err="1">
                <a:solidFill>
                  <a:srgbClr val="268BD2"/>
                </a:solidFill>
                <a:latin typeface="Consolas"/>
              </a:rPr>
              <a:t>ss</a:t>
            </a:r>
            <a:r>
              <a:rPr lang="en-US" sz="2000" b="0" strike="noStrike" spc="-1" dirty="0" err="1">
                <a:solidFill>
                  <a:srgbClr val="333333"/>
                </a:solidFill>
                <a:latin typeface="Consolas"/>
              </a:rPr>
              <a:t>.</a:t>
            </a:r>
            <a:r>
              <a:rPr lang="en-US" sz="2000" b="0" strike="noStrike" spc="-1" dirty="0" err="1">
                <a:solidFill>
                  <a:srgbClr val="268BD2"/>
                </a:solidFill>
                <a:latin typeface="Consolas"/>
              </a:rPr>
              <a:t>available</a:t>
            </a:r>
            <a:r>
              <a:rPr lang="en-US" sz="2000" b="0" strike="noStrike" spc="-1" dirty="0">
                <a:solidFill>
                  <a:srgbClr val="333333"/>
                </a:solidFill>
                <a:latin typeface="Consolas"/>
              </a:rPr>
              <a:t>() </a:t>
            </a:r>
            <a:r>
              <a:rPr lang="en-US" sz="2000" b="0" strike="noStrike" spc="-1" dirty="0">
                <a:solidFill>
                  <a:srgbClr val="859900"/>
                </a:solidFill>
                <a:latin typeface="Consolas"/>
              </a:rPr>
              <a:t>&gt;</a:t>
            </a:r>
            <a:r>
              <a:rPr lang="en-US" sz="2000" b="0" strike="noStrike" spc="-1" dirty="0">
                <a:solidFill>
                  <a:srgbClr val="333333"/>
                </a:solidFill>
                <a:latin typeface="Consolas"/>
              </a:rPr>
              <a:t> </a:t>
            </a:r>
            <a:r>
              <a:rPr lang="en-US" sz="2000" b="0" strike="noStrike" spc="-1" dirty="0">
                <a:solidFill>
                  <a:srgbClr val="D33682"/>
                </a:solidFill>
                <a:latin typeface="Consolas"/>
              </a:rPr>
              <a:t>0</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gps</a:t>
            </a:r>
            <a:r>
              <a:rPr lang="en-US" sz="2000" b="0" strike="noStrike" spc="-1" dirty="0" err="1">
                <a:solidFill>
                  <a:srgbClr val="333333"/>
                </a:solidFill>
                <a:latin typeface="Consolas"/>
              </a:rPr>
              <a:t>.</a:t>
            </a:r>
            <a:r>
              <a:rPr lang="en-US" sz="2000" b="0" strike="noStrike" spc="-1" dirty="0" err="1">
                <a:solidFill>
                  <a:srgbClr val="268BD2"/>
                </a:solidFill>
                <a:latin typeface="Consolas"/>
              </a:rPr>
              <a:t>encode</a:t>
            </a:r>
            <a:r>
              <a:rPr lang="en-US" sz="2000" b="0" strike="noStrike" spc="-1" dirty="0">
                <a:solidFill>
                  <a:srgbClr val="333333"/>
                </a:solidFill>
                <a:latin typeface="Consolas"/>
              </a:rPr>
              <a:t>(</a:t>
            </a:r>
            <a:r>
              <a:rPr lang="en-US" sz="2000" b="0" strike="noStrike" spc="-1" dirty="0" err="1">
                <a:solidFill>
                  <a:srgbClr val="268BD2"/>
                </a:solidFill>
                <a:latin typeface="Consolas"/>
              </a:rPr>
              <a:t>ss</a:t>
            </a:r>
            <a:r>
              <a:rPr lang="en-US" sz="2000" b="0" strike="noStrike" spc="-1" dirty="0" err="1">
                <a:solidFill>
                  <a:srgbClr val="333333"/>
                </a:solidFill>
                <a:latin typeface="Consolas"/>
              </a:rPr>
              <a:t>.</a:t>
            </a:r>
            <a:r>
              <a:rPr lang="en-US" sz="2000" b="0" strike="noStrike" spc="-1" dirty="0" err="1">
                <a:solidFill>
                  <a:srgbClr val="268BD2"/>
                </a:solidFill>
                <a:latin typeface="Consolas"/>
              </a:rPr>
              <a:t>read</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displayInfo</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dirty="0"/>
              <a:t/>
            </a:r>
            <a:br>
              <a:rPr dirty="0"/>
            </a:br>
            <a:r>
              <a:rPr lang="en-US" sz="2000" b="0" strike="noStrike" spc="-1" dirty="0">
                <a:solidFill>
                  <a:srgbClr val="333333"/>
                </a:solidFill>
                <a:latin typeface="Consolas"/>
              </a:rPr>
              <a:t>   </a:t>
            </a:r>
            <a:r>
              <a:rPr lang="en-US" sz="2000" b="0" strike="noStrike" spc="-1" dirty="0">
                <a:solidFill>
                  <a:srgbClr val="859900"/>
                </a:solidFill>
                <a:latin typeface="Consolas"/>
              </a:rPr>
              <a:t>if</a:t>
            </a:r>
            <a:r>
              <a:rPr lang="en-US" sz="2000" b="0" strike="noStrike" spc="-1" dirty="0">
                <a:solidFill>
                  <a:srgbClr val="333333"/>
                </a:solidFill>
                <a:latin typeface="Consolas"/>
              </a:rPr>
              <a:t> (</a:t>
            </a:r>
            <a:r>
              <a:rPr lang="en-US" sz="2000" b="0" strike="noStrike" spc="-1" dirty="0" err="1">
                <a:solidFill>
                  <a:srgbClr val="268BD2"/>
                </a:solidFill>
                <a:latin typeface="Consolas"/>
              </a:rPr>
              <a:t>millis</a:t>
            </a:r>
            <a:r>
              <a:rPr lang="en-US" sz="2000" b="0" strike="noStrike" spc="-1" dirty="0">
                <a:solidFill>
                  <a:srgbClr val="333333"/>
                </a:solidFill>
                <a:latin typeface="Consolas"/>
              </a:rPr>
              <a:t>()</a:t>
            </a:r>
            <a:r>
              <a:rPr lang="en-US" sz="2000" b="0" strike="noStrike" spc="-1" dirty="0">
                <a:solidFill>
                  <a:srgbClr val="859900"/>
                </a:solidFill>
                <a:latin typeface="Consolas"/>
              </a:rPr>
              <a:t>&gt;</a:t>
            </a:r>
            <a:r>
              <a:rPr lang="en-US" sz="2000" b="0" strike="noStrike" spc="-1" dirty="0">
                <a:solidFill>
                  <a:srgbClr val="D33682"/>
                </a:solidFill>
                <a:latin typeface="Consolas"/>
              </a:rPr>
              <a:t>5000</a:t>
            </a:r>
            <a:r>
              <a:rPr lang="en-US" sz="2000" b="0" strike="noStrike" spc="-1" dirty="0">
                <a:solidFill>
                  <a:srgbClr val="333333"/>
                </a:solidFill>
                <a:latin typeface="Consolas"/>
              </a:rPr>
              <a:t> </a:t>
            </a:r>
            <a:r>
              <a:rPr lang="en-US" sz="2000" b="0" strike="noStrike" spc="-1" dirty="0">
                <a:solidFill>
                  <a:srgbClr val="859900"/>
                </a:solidFill>
                <a:latin typeface="Consolas"/>
              </a:rPr>
              <a:t>&amp;&amp; 						</a:t>
            </a:r>
            <a:r>
              <a:rPr lang="en-US" sz="2000" b="0" strike="noStrike" spc="-1" dirty="0" err="1">
                <a:solidFill>
                  <a:srgbClr val="268BD2"/>
                </a:solidFill>
                <a:latin typeface="Consolas"/>
              </a:rPr>
              <a:t>gps</a:t>
            </a:r>
            <a:r>
              <a:rPr lang="en-US" sz="2000" b="0" strike="noStrike" spc="-1" dirty="0" err="1">
                <a:solidFill>
                  <a:srgbClr val="333333"/>
                </a:solidFill>
                <a:latin typeface="Consolas"/>
              </a:rPr>
              <a:t>.</a:t>
            </a:r>
            <a:r>
              <a:rPr lang="en-US" sz="2000" b="0" strike="noStrike" spc="-1" dirty="0" err="1">
                <a:solidFill>
                  <a:srgbClr val="268BD2"/>
                </a:solidFill>
                <a:latin typeface="Consolas"/>
              </a:rPr>
              <a:t>charsProcessed</a:t>
            </a:r>
            <a:r>
              <a:rPr lang="en-US" sz="2000" b="0" strike="noStrike" spc="-1" dirty="0">
                <a:solidFill>
                  <a:srgbClr val="333333"/>
                </a:solidFill>
                <a:latin typeface="Consolas"/>
              </a:rPr>
              <a:t>()</a:t>
            </a:r>
            <a:r>
              <a:rPr lang="en-US" sz="2000" b="0" strike="noStrike" spc="-1" dirty="0">
                <a:solidFill>
                  <a:srgbClr val="859900"/>
                </a:solidFill>
                <a:latin typeface="Consolas"/>
              </a:rPr>
              <a:t>&lt;</a:t>
            </a:r>
            <a:r>
              <a:rPr lang="en-US" sz="2000" b="0" strike="noStrike" spc="-1" dirty="0">
                <a:solidFill>
                  <a:srgbClr val="D33682"/>
                </a:solidFill>
                <a:latin typeface="Consolas"/>
              </a:rPr>
              <a:t>10</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println</a:t>
            </a:r>
            <a:r>
              <a:rPr lang="en-US" sz="2000" b="0" strike="noStrike" spc="-1" dirty="0">
                <a:solidFill>
                  <a:srgbClr val="333333"/>
                </a:solidFill>
                <a:latin typeface="Consolas"/>
              </a:rPr>
              <a:t>(</a:t>
            </a:r>
            <a:r>
              <a:rPr lang="en-US" sz="2000" b="0" strike="noStrike" spc="-1" dirty="0">
                <a:solidFill>
                  <a:srgbClr val="2AA198"/>
                </a:solidFill>
                <a:latin typeface="Consolas"/>
              </a:rPr>
              <a:t>"No GPS detected: Check wiring."</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859900"/>
                </a:solidFill>
                <a:latin typeface="Consolas"/>
              </a:rPr>
              <a:t>while</a:t>
            </a:r>
            <a:r>
              <a:rPr lang="en-US" sz="2000" b="0" strike="noStrike" spc="-1" dirty="0">
                <a:solidFill>
                  <a:srgbClr val="333333"/>
                </a:solidFill>
                <a:latin typeface="Consolas"/>
              </a:rPr>
              <a:t>(</a:t>
            </a:r>
            <a:r>
              <a:rPr lang="en-US" sz="2000" b="0" strike="noStrike" spc="-1" dirty="0">
                <a:solidFill>
                  <a:srgbClr val="B58900"/>
                </a:solidFill>
                <a:latin typeface="Consolas"/>
              </a:rPr>
              <a:t>true</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endParaRPr lang="en-IN" sz="2000" b="0" strike="noStrike" spc="-1" dirty="0">
              <a:latin typeface="Arial"/>
            </a:endParaRPr>
          </a:p>
          <a:p>
            <a:pPr>
              <a:lnSpc>
                <a:spcPct val="100000"/>
              </a:lnSpc>
            </a:pPr>
            <a:r>
              <a:rPr lang="en-US" sz="2000" b="0" strike="noStrike" spc="-1" dirty="0">
                <a:solidFill>
                  <a:srgbClr val="333333"/>
                </a:solidFill>
                <a:latin typeface="Consolas"/>
              </a:rPr>
              <a:t>}</a:t>
            </a:r>
            <a:endParaRPr lang="en-IN" sz="2000" b="0" strike="noStrike" spc="-1" dirty="0">
              <a:latin typeface="Arial"/>
            </a:endParaRPr>
          </a:p>
        </p:txBody>
      </p:sp>
      <p:sp>
        <p:nvSpPr>
          <p:cNvPr id="879" name="CustomShape 3"/>
          <p:cNvSpPr/>
          <p:nvPr/>
        </p:nvSpPr>
        <p:spPr>
          <a:xfrm>
            <a:off x="131040" y="1192680"/>
            <a:ext cx="501480" cy="435924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IN" sz="2000" b="1" strike="noStrike" spc="-1">
                <a:solidFill>
                  <a:srgbClr val="585858"/>
                </a:solidFill>
                <a:latin typeface="Consolas"/>
              </a:rPr>
              <a:t>14</a:t>
            </a:r>
            <a:endParaRPr lang="en-IN" sz="2000" b="0" strike="noStrike" spc="-1">
              <a:latin typeface="Arial"/>
            </a:endParaRPr>
          </a:p>
          <a:p>
            <a:pPr algn="r">
              <a:lnSpc>
                <a:spcPct val="100000"/>
              </a:lnSpc>
            </a:pPr>
            <a:r>
              <a:rPr lang="en-IN" sz="2000" b="1" strike="noStrike" spc="-1">
                <a:solidFill>
                  <a:srgbClr val="585858"/>
                </a:solidFill>
                <a:latin typeface="Consolas"/>
              </a:rPr>
              <a:t>15</a:t>
            </a:r>
            <a:endParaRPr lang="en-IN" sz="2000" b="0" strike="noStrike" spc="-1">
              <a:latin typeface="Arial"/>
            </a:endParaRPr>
          </a:p>
          <a:p>
            <a:pPr algn="r">
              <a:lnSpc>
                <a:spcPct val="100000"/>
              </a:lnSpc>
            </a:pPr>
            <a:r>
              <a:rPr lang="en-IN" sz="2000" b="1" strike="noStrike" spc="-1">
                <a:solidFill>
                  <a:srgbClr val="585858"/>
                </a:solidFill>
                <a:latin typeface="Consolas"/>
              </a:rPr>
              <a:t>16</a:t>
            </a:r>
            <a:endParaRPr lang="en-IN" sz="2000" b="0" strike="noStrike" spc="-1">
              <a:latin typeface="Arial"/>
            </a:endParaRPr>
          </a:p>
          <a:p>
            <a:pPr algn="r">
              <a:lnSpc>
                <a:spcPct val="100000"/>
              </a:lnSpc>
            </a:pPr>
            <a:r>
              <a:rPr lang="en-IN" sz="2000" b="1" strike="noStrike" spc="-1">
                <a:solidFill>
                  <a:srgbClr val="585858"/>
                </a:solidFill>
                <a:latin typeface="Consolas"/>
              </a:rPr>
              <a:t>17</a:t>
            </a:r>
            <a:endParaRPr lang="en-IN" sz="2000" b="0" strike="noStrike" spc="-1">
              <a:latin typeface="Arial"/>
            </a:endParaRPr>
          </a:p>
          <a:p>
            <a:pPr algn="r">
              <a:lnSpc>
                <a:spcPct val="100000"/>
              </a:lnSpc>
            </a:pPr>
            <a:r>
              <a:rPr lang="en-IN" sz="2000" b="1" strike="noStrike" spc="-1">
                <a:solidFill>
                  <a:srgbClr val="585858"/>
                </a:solidFill>
                <a:latin typeface="Consolas"/>
              </a:rPr>
              <a:t>18</a:t>
            </a:r>
            <a:endParaRPr lang="en-IN" sz="2000" b="0" strike="noStrike" spc="-1">
              <a:latin typeface="Arial"/>
            </a:endParaRPr>
          </a:p>
          <a:p>
            <a:pPr algn="r">
              <a:lnSpc>
                <a:spcPct val="100000"/>
              </a:lnSpc>
            </a:pPr>
            <a:r>
              <a:rPr lang="en-IN" sz="2000" b="1" strike="noStrike" spc="-1">
                <a:solidFill>
                  <a:srgbClr val="585858"/>
                </a:solidFill>
                <a:latin typeface="Consolas"/>
              </a:rPr>
              <a:t>19</a:t>
            </a:r>
            <a:endParaRPr lang="en-IN" sz="2000" b="0" strike="noStrike" spc="-1">
              <a:latin typeface="Arial"/>
            </a:endParaRPr>
          </a:p>
          <a:p>
            <a:pPr algn="r">
              <a:lnSpc>
                <a:spcPct val="100000"/>
              </a:lnSpc>
            </a:pPr>
            <a:r>
              <a:rPr lang="en-IN" sz="2000" b="1" strike="noStrike" spc="-1">
                <a:solidFill>
                  <a:srgbClr val="585858"/>
                </a:solidFill>
                <a:latin typeface="Consolas"/>
              </a:rPr>
              <a:t>20</a:t>
            </a:r>
            <a:endParaRPr lang="en-IN" sz="2000" b="0" strike="noStrike" spc="-1">
              <a:latin typeface="Arial"/>
            </a:endParaRPr>
          </a:p>
          <a:p>
            <a:pPr algn="r">
              <a:lnSpc>
                <a:spcPct val="100000"/>
              </a:lnSpc>
            </a:pPr>
            <a:r>
              <a:rPr lang="en-IN" sz="2000" b="1" strike="noStrike" spc="-1">
                <a:solidFill>
                  <a:srgbClr val="585858"/>
                </a:solidFill>
                <a:latin typeface="Consolas"/>
              </a:rPr>
              <a:t>21</a:t>
            </a:r>
            <a:endParaRPr lang="en-IN" sz="2000" b="0" strike="noStrike" spc="-1">
              <a:latin typeface="Arial"/>
            </a:endParaRPr>
          </a:p>
          <a:p>
            <a:pPr algn="r">
              <a:lnSpc>
                <a:spcPct val="100000"/>
              </a:lnSpc>
            </a:pPr>
            <a:r>
              <a:rPr lang="en-IN" sz="2000" b="1" strike="noStrike" spc="-1">
                <a:solidFill>
                  <a:srgbClr val="585858"/>
                </a:solidFill>
                <a:latin typeface="Consolas"/>
              </a:rPr>
              <a:t>22</a:t>
            </a:r>
            <a:endParaRPr lang="en-IN" sz="2000" b="0" strike="noStrike" spc="-1">
              <a:latin typeface="Arial"/>
            </a:endParaRPr>
          </a:p>
          <a:p>
            <a:pPr algn="r">
              <a:lnSpc>
                <a:spcPct val="100000"/>
              </a:lnSpc>
            </a:pPr>
            <a:r>
              <a:rPr lang="en-IN" sz="2000" b="1" strike="noStrike" spc="-1">
                <a:solidFill>
                  <a:srgbClr val="585858"/>
                </a:solidFill>
                <a:latin typeface="Consolas"/>
              </a:rPr>
              <a:t>23</a:t>
            </a:r>
            <a:endParaRPr lang="en-IN" sz="2000" b="0" strike="noStrike" spc="-1">
              <a:latin typeface="Arial"/>
            </a:endParaRPr>
          </a:p>
          <a:p>
            <a:pPr algn="r">
              <a:lnSpc>
                <a:spcPct val="100000"/>
              </a:lnSpc>
            </a:pPr>
            <a:r>
              <a:rPr lang="en-IN" sz="2000" b="1" strike="noStrike" spc="-1">
                <a:solidFill>
                  <a:srgbClr val="585858"/>
                </a:solidFill>
                <a:latin typeface="Consolas"/>
              </a:rPr>
              <a:t>24</a:t>
            </a:r>
            <a:endParaRPr lang="en-IN" sz="2000" b="0" strike="noStrike" spc="-1">
              <a:latin typeface="Arial"/>
            </a:endParaRPr>
          </a:p>
          <a:p>
            <a:pPr algn="r">
              <a:lnSpc>
                <a:spcPct val="100000"/>
              </a:lnSpc>
            </a:pPr>
            <a:r>
              <a:rPr lang="en-IN" sz="2000" b="1" strike="noStrike" spc="-1">
                <a:solidFill>
                  <a:srgbClr val="585858"/>
                </a:solidFill>
                <a:latin typeface="Consolas"/>
              </a:rPr>
              <a:t>25</a:t>
            </a:r>
            <a:endParaRPr lang="en-IN" sz="2000" b="0" strike="noStrike" spc="-1">
              <a:latin typeface="Arial"/>
            </a:endParaRPr>
          </a:p>
          <a:p>
            <a:pPr algn="r">
              <a:lnSpc>
                <a:spcPct val="100000"/>
              </a:lnSpc>
            </a:pPr>
            <a:r>
              <a:rPr lang="en-IN" sz="2000" b="1" strike="noStrike" spc="-1">
                <a:solidFill>
                  <a:srgbClr val="585858"/>
                </a:solidFill>
                <a:latin typeface="Consolas"/>
              </a:rPr>
              <a:t>26</a:t>
            </a:r>
            <a:endParaRPr lang="en-IN" sz="2000" b="0" strike="noStrike" spc="-1">
              <a:latin typeface="Arial"/>
            </a:endParaRPr>
          </a:p>
          <a:p>
            <a:pPr algn="r">
              <a:lnSpc>
                <a:spcPct val="100000"/>
              </a:lnSpc>
            </a:pPr>
            <a:r>
              <a:rPr lang="en-IN" sz="2000" b="1" strike="noStrike" spc="-1">
                <a:solidFill>
                  <a:srgbClr val="585858"/>
                </a:solidFill>
                <a:latin typeface="Consolas"/>
              </a:rPr>
              <a:t>27</a:t>
            </a:r>
            <a:endParaRPr lang="en-IN" sz="2000" b="0" strike="noStrike" spc="-1">
              <a:latin typeface="Arial"/>
            </a:endParaRPr>
          </a:p>
        </p:txBody>
      </p:sp>
      <p:sp>
        <p:nvSpPr>
          <p:cNvPr id="880" name="CustomShape 4"/>
          <p:cNvSpPr/>
          <p:nvPr/>
        </p:nvSpPr>
        <p:spPr>
          <a:xfrm>
            <a:off x="131040" y="863280"/>
            <a:ext cx="19746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gn="ctr">
              <a:lnSpc>
                <a:spcPct val="100000"/>
              </a:lnSpc>
            </a:pPr>
            <a:r>
              <a:rPr lang="en-US" sz="1600" b="0" strike="noStrike" spc="-1">
                <a:solidFill>
                  <a:srgbClr val="FFFFFF"/>
                </a:solidFill>
                <a:latin typeface="Roboto Condensed"/>
              </a:rPr>
              <a:t>GPS</a:t>
            </a:r>
            <a:r>
              <a:rPr lang="en-US" sz="1600" b="0" strike="noStrike" spc="-1">
                <a:solidFill>
                  <a:srgbClr val="FFFFFF"/>
                </a:solidFill>
                <a:latin typeface="Consolas"/>
              </a:rPr>
              <a:t>_</a:t>
            </a:r>
            <a:r>
              <a:rPr lang="en-US" sz="1600" b="0" strike="noStrike" spc="-1">
                <a:solidFill>
                  <a:srgbClr val="FFFFFF"/>
                </a:solidFill>
                <a:latin typeface="Roboto Condensed"/>
              </a:rPr>
              <a:t>sensor.ino</a:t>
            </a:r>
            <a:endParaRPr lang="en-IN" sz="1600" b="0" strike="noStrike" spc="-1">
              <a:latin typeface="Arial"/>
            </a:endParaRPr>
          </a:p>
        </p:txBody>
      </p:sp>
      <p:sp>
        <p:nvSpPr>
          <p:cNvPr id="881" name="CustomShape 5"/>
          <p:cNvSpPr/>
          <p:nvPr/>
        </p:nvSpPr>
        <p:spPr>
          <a:xfrm>
            <a:off x="946080" y="2183400"/>
            <a:ext cx="50288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882" name="Group 6"/>
          <p:cNvGrpSpPr/>
          <p:nvPr/>
        </p:nvGrpSpPr>
        <p:grpSpPr>
          <a:xfrm>
            <a:off x="5443436" y="1718344"/>
            <a:ext cx="6118200" cy="1552680"/>
            <a:chOff x="5975280" y="1720440"/>
            <a:chExt cx="6118200" cy="1552680"/>
          </a:xfrm>
        </p:grpSpPr>
        <p:sp>
          <p:nvSpPr>
            <p:cNvPr id="883" name="CustomShape 7"/>
            <p:cNvSpPr/>
            <p:nvPr/>
          </p:nvSpPr>
          <p:spPr>
            <a:xfrm>
              <a:off x="7031880" y="1720440"/>
              <a:ext cx="5061600" cy="15526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a:solidFill>
                    <a:srgbClr val="212121"/>
                  </a:solidFill>
                  <a:latin typeface="Roboto Condensed"/>
                </a:rPr>
                <a:t>The syntax reads the data serially from GPS and </a:t>
              </a:r>
              <a:r>
                <a:rPr lang="en-IN" sz="2400" b="0" i="1" strike="noStrike" spc="-1">
                  <a:solidFill>
                    <a:srgbClr val="0070C0"/>
                  </a:solidFill>
                  <a:latin typeface="Roboto Condensed"/>
                </a:rPr>
                <a:t>gps.encode( )</a:t>
              </a:r>
              <a:r>
                <a:rPr lang="en-IN" sz="2400" b="0" strike="noStrike" spc="-1">
                  <a:solidFill>
                    <a:srgbClr val="212121"/>
                  </a:solidFill>
                  <a:latin typeface="Roboto Condensed"/>
                </a:rPr>
                <a:t> function encodes that data as per the format.</a:t>
              </a:r>
              <a:endParaRPr lang="en-IN" sz="2400" b="0" strike="noStrike" spc="-1">
                <a:latin typeface="Arial"/>
              </a:endParaRPr>
            </a:p>
          </p:txBody>
        </p:sp>
        <p:sp>
          <p:nvSpPr>
            <p:cNvPr id="884" name="CustomShape 8"/>
            <p:cNvSpPr/>
            <p:nvPr/>
          </p:nvSpPr>
          <p:spPr>
            <a:xfrm>
              <a:off x="5975280" y="2320560"/>
              <a:ext cx="1056600" cy="3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3458509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80"/>
                                        </p:tgtEl>
                                        <p:attrNameLst>
                                          <p:attrName>style.visibility</p:attrName>
                                        </p:attrNameLst>
                                      </p:cBhvr>
                                      <p:to>
                                        <p:strVal val="visible"/>
                                      </p:to>
                                    </p:set>
                                    <p:animEffect transition="in" filter="fade">
                                      <p:cBhvr additive="repl">
                                        <p:cTn id="7" dur="500"/>
                                        <p:tgtEl>
                                          <p:spTgt spid="880"/>
                                        </p:tgtEl>
                                      </p:cBhvr>
                                    </p:animEffect>
                                  </p:childTnLst>
                                </p:cTn>
                              </p:par>
                              <p:par>
                                <p:cTn id="8" presetID="10" presetClass="entr" fill="hold" nodeType="withEffect">
                                  <p:stCondLst>
                                    <p:cond delay="0"/>
                                  </p:stCondLst>
                                  <p:childTnLst>
                                    <p:set>
                                      <p:cBhvr>
                                        <p:cTn id="9" dur="1" fill="hold">
                                          <p:stCondLst>
                                            <p:cond delay="0"/>
                                          </p:stCondLst>
                                        </p:cTn>
                                        <p:tgtEl>
                                          <p:spTgt spid="879"/>
                                        </p:tgtEl>
                                        <p:attrNameLst>
                                          <p:attrName>style.visibility</p:attrName>
                                        </p:attrNameLst>
                                      </p:cBhvr>
                                      <p:to>
                                        <p:strVal val="visible"/>
                                      </p:to>
                                    </p:set>
                                    <p:animEffect transition="in" filter="fade">
                                      <p:cBhvr additive="repl">
                                        <p:cTn id="10" dur="500"/>
                                        <p:tgtEl>
                                          <p:spTgt spid="879"/>
                                        </p:tgtEl>
                                      </p:cBhvr>
                                    </p:animEffect>
                                  </p:childTnLst>
                                </p:cTn>
                              </p:par>
                              <p:par>
                                <p:cTn id="11" presetID="10" presetClass="entr" fill="hold" nodeType="withEffect">
                                  <p:stCondLst>
                                    <p:cond delay="0"/>
                                  </p:stCondLst>
                                  <p:childTnLst>
                                    <p:set>
                                      <p:cBhvr>
                                        <p:cTn id="12" dur="1" fill="hold">
                                          <p:stCondLst>
                                            <p:cond delay="0"/>
                                          </p:stCondLst>
                                        </p:cTn>
                                        <p:tgtEl>
                                          <p:spTgt spid="878"/>
                                        </p:tgtEl>
                                        <p:attrNameLst>
                                          <p:attrName>style.visibility</p:attrName>
                                        </p:attrNameLst>
                                      </p:cBhvr>
                                      <p:to>
                                        <p:strVal val="visible"/>
                                      </p:to>
                                    </p:set>
                                    <p:animEffect transition="in" filter="fade">
                                      <p:cBhvr additive="repl">
                                        <p:cTn id="13" dur="500"/>
                                        <p:tgtEl>
                                          <p:spTgt spid="8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881"/>
                                        </p:tgtEl>
                                        <p:attrNameLst>
                                          <p:attrName>style.visibility</p:attrName>
                                        </p:attrNameLst>
                                      </p:cBhvr>
                                      <p:to>
                                        <p:strVal val="visible"/>
                                      </p:to>
                                    </p:set>
                                    <p:animEffect transition="in" filter="fade">
                                      <p:cBhvr additive="repl">
                                        <p:cTn id="18" dur="500"/>
                                        <p:tgtEl>
                                          <p:spTgt spid="88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882"/>
                                        </p:tgtEl>
                                        <p:attrNameLst>
                                          <p:attrName>style.visibility</p:attrName>
                                        </p:attrNameLst>
                                      </p:cBhvr>
                                      <p:to>
                                        <p:strVal val="visible"/>
                                      </p:to>
                                    </p:set>
                                    <p:animEffect transition="in" filter="fade">
                                      <p:cBhvr additive="repl">
                                        <p:cTn id="23" dur="500"/>
                                        <p:tgtEl>
                                          <p:spTgt spid="8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GPS Sensor – Code explanation (Cont.)</a:t>
            </a:r>
            <a:endParaRPr lang="en-US" sz="3400" b="0" strike="noStrike" spc="-1">
              <a:solidFill>
                <a:srgbClr val="212121"/>
              </a:solidFill>
              <a:latin typeface="Roboto Condensed"/>
            </a:endParaRPr>
          </a:p>
        </p:txBody>
      </p:sp>
      <p:sp>
        <p:nvSpPr>
          <p:cNvPr id="886" name="CustomShape 2"/>
          <p:cNvSpPr/>
          <p:nvPr/>
        </p:nvSpPr>
        <p:spPr>
          <a:xfrm>
            <a:off x="631080" y="1192680"/>
            <a:ext cx="6400440" cy="3139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73642"/>
                </a:solidFill>
                <a:latin typeface="Consolas"/>
              </a:rPr>
              <a:t>void</a:t>
            </a:r>
            <a:r>
              <a:rPr lang="en-US" sz="2000" b="0" strike="noStrike" spc="-1">
                <a:solidFill>
                  <a:srgbClr val="333333"/>
                </a:solidFill>
                <a:latin typeface="Consolas"/>
              </a:rPr>
              <a:t> </a:t>
            </a:r>
            <a:r>
              <a:rPr lang="en-US" sz="2000" b="0" strike="noStrike" spc="-1">
                <a:solidFill>
                  <a:srgbClr val="268BD2"/>
                </a:solidFill>
                <a:latin typeface="Consolas"/>
              </a:rPr>
              <a:t>displayInfo</a:t>
            </a: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print</a:t>
            </a:r>
            <a:r>
              <a:rPr lang="en-US" sz="2000" b="0" strike="noStrike" spc="-1">
                <a:solidFill>
                  <a:srgbClr val="333333"/>
                </a:solidFill>
                <a:latin typeface="Consolas"/>
              </a:rPr>
              <a:t>(</a:t>
            </a:r>
            <a:r>
              <a:rPr lang="en-US" sz="2000" b="0" strike="noStrike" spc="-1">
                <a:solidFill>
                  <a:srgbClr val="2AA198"/>
                </a:solidFill>
                <a:latin typeface="Consolas"/>
              </a:rPr>
              <a:t>"Location: "</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859900"/>
                </a:solidFill>
                <a:latin typeface="Consolas"/>
              </a:rPr>
              <a:t>if</a:t>
            </a:r>
            <a:r>
              <a:rPr lang="en-US" sz="2000" b="0" strike="noStrike" spc="-1">
                <a:solidFill>
                  <a:srgbClr val="333333"/>
                </a:solidFill>
                <a:latin typeface="Consolas"/>
              </a:rPr>
              <a:t> (</a:t>
            </a:r>
            <a:r>
              <a:rPr lang="en-US" sz="2000" b="0" strike="noStrike" spc="-1">
                <a:solidFill>
                  <a:srgbClr val="268BD2"/>
                </a:solidFill>
                <a:latin typeface="Consolas"/>
              </a:rPr>
              <a:t>gps</a:t>
            </a:r>
            <a:r>
              <a:rPr lang="en-US" sz="2000" b="0" strike="noStrike" spc="-1">
                <a:solidFill>
                  <a:srgbClr val="333333"/>
                </a:solidFill>
                <a:latin typeface="Consolas"/>
              </a:rPr>
              <a:t>.</a:t>
            </a:r>
            <a:r>
              <a:rPr lang="en-US" sz="2000" b="0" strike="noStrike" spc="-1">
                <a:solidFill>
                  <a:srgbClr val="268BD2"/>
                </a:solidFill>
                <a:latin typeface="Consolas"/>
              </a:rPr>
              <a:t>location</a:t>
            </a:r>
            <a:r>
              <a:rPr lang="en-US" sz="2000" b="0" strike="noStrike" spc="-1">
                <a:solidFill>
                  <a:srgbClr val="333333"/>
                </a:solidFill>
                <a:latin typeface="Consolas"/>
              </a:rPr>
              <a:t>.</a:t>
            </a:r>
            <a:r>
              <a:rPr lang="en-US" sz="2000" b="0" strike="noStrike" spc="-1">
                <a:solidFill>
                  <a:srgbClr val="268BD2"/>
                </a:solidFill>
                <a:latin typeface="Consolas"/>
              </a:rPr>
              <a:t>isValid</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print</a:t>
            </a:r>
            <a:r>
              <a:rPr lang="en-US" sz="2000" b="0" strike="noStrike" spc="-1">
                <a:solidFill>
                  <a:srgbClr val="333333"/>
                </a:solidFill>
                <a:latin typeface="Consolas"/>
              </a:rPr>
              <a:t>(</a:t>
            </a:r>
            <a:r>
              <a:rPr lang="en-US" sz="2000" b="0" strike="noStrike" spc="-1">
                <a:solidFill>
                  <a:srgbClr val="268BD2"/>
                </a:solidFill>
                <a:latin typeface="Consolas"/>
              </a:rPr>
              <a:t>gps</a:t>
            </a:r>
            <a:r>
              <a:rPr lang="en-US" sz="2000" b="0" strike="noStrike" spc="-1">
                <a:solidFill>
                  <a:srgbClr val="333333"/>
                </a:solidFill>
                <a:latin typeface="Consolas"/>
              </a:rPr>
              <a:t>.</a:t>
            </a:r>
            <a:r>
              <a:rPr lang="en-US" sz="2000" b="0" strike="noStrike" spc="-1">
                <a:solidFill>
                  <a:srgbClr val="268BD2"/>
                </a:solidFill>
                <a:latin typeface="Consolas"/>
              </a:rPr>
              <a:t>location</a:t>
            </a:r>
            <a:r>
              <a:rPr lang="en-US" sz="2000" b="0" strike="noStrike" spc="-1">
                <a:solidFill>
                  <a:srgbClr val="333333"/>
                </a:solidFill>
                <a:latin typeface="Consolas"/>
              </a:rPr>
              <a:t>.</a:t>
            </a:r>
            <a:r>
              <a:rPr lang="en-US" sz="2000" b="0" strike="noStrike" spc="-1">
                <a:solidFill>
                  <a:srgbClr val="268BD2"/>
                </a:solidFill>
                <a:latin typeface="Consolas"/>
              </a:rPr>
              <a:t>lat</a:t>
            </a:r>
            <a:r>
              <a:rPr lang="en-US" sz="2000" b="0" strike="noStrike" spc="-1">
                <a:solidFill>
                  <a:srgbClr val="333333"/>
                </a:solidFill>
                <a:latin typeface="Consolas"/>
              </a:rPr>
              <a:t>(), </a:t>
            </a:r>
            <a:r>
              <a:rPr lang="en-US" sz="2000" b="0" strike="noStrike" spc="-1">
                <a:solidFill>
                  <a:srgbClr val="D33682"/>
                </a:solidFill>
                <a:latin typeface="Consolas"/>
              </a:rPr>
              <a:t>6</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print</a:t>
            </a:r>
            <a:r>
              <a:rPr lang="en-US" sz="2000" b="0" strike="noStrike" spc="-1">
                <a:solidFill>
                  <a:srgbClr val="333333"/>
                </a:solidFill>
                <a:latin typeface="Consolas"/>
              </a:rPr>
              <a:t>(</a:t>
            </a:r>
            <a:r>
              <a:rPr lang="en-US" sz="2000" b="0" strike="noStrike" spc="-1">
                <a:solidFill>
                  <a:srgbClr val="2AA198"/>
                </a:solidFill>
                <a:latin typeface="Consolas"/>
              </a:rPr>
              <a:t>","</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print</a:t>
            </a:r>
            <a:r>
              <a:rPr lang="en-US" sz="2000" b="0" strike="noStrike" spc="-1">
                <a:solidFill>
                  <a:srgbClr val="333333"/>
                </a:solidFill>
                <a:latin typeface="Consolas"/>
              </a:rPr>
              <a:t>(</a:t>
            </a:r>
            <a:r>
              <a:rPr lang="en-US" sz="2000" b="0" strike="noStrike" spc="-1">
                <a:solidFill>
                  <a:srgbClr val="268BD2"/>
                </a:solidFill>
                <a:latin typeface="Consolas"/>
              </a:rPr>
              <a:t>gps</a:t>
            </a:r>
            <a:r>
              <a:rPr lang="en-US" sz="2000" b="0" strike="noStrike" spc="-1">
                <a:solidFill>
                  <a:srgbClr val="333333"/>
                </a:solidFill>
                <a:latin typeface="Consolas"/>
              </a:rPr>
              <a:t>.</a:t>
            </a:r>
            <a:r>
              <a:rPr lang="en-US" sz="2000" b="0" strike="noStrike" spc="-1">
                <a:solidFill>
                  <a:srgbClr val="268BD2"/>
                </a:solidFill>
                <a:latin typeface="Consolas"/>
              </a:rPr>
              <a:t>location</a:t>
            </a:r>
            <a:r>
              <a:rPr lang="en-US" sz="2000" b="0" strike="noStrike" spc="-1">
                <a:solidFill>
                  <a:srgbClr val="333333"/>
                </a:solidFill>
                <a:latin typeface="Consolas"/>
              </a:rPr>
              <a:t>.</a:t>
            </a:r>
            <a:r>
              <a:rPr lang="en-US" sz="2000" b="0" strike="noStrike" spc="-1">
                <a:solidFill>
                  <a:srgbClr val="268BD2"/>
                </a:solidFill>
                <a:latin typeface="Consolas"/>
              </a:rPr>
              <a:t>lng</a:t>
            </a:r>
            <a:r>
              <a:rPr lang="en-US" sz="2000" b="0" strike="noStrike" spc="-1">
                <a:solidFill>
                  <a:srgbClr val="333333"/>
                </a:solidFill>
                <a:latin typeface="Consolas"/>
              </a:rPr>
              <a:t>(), </a:t>
            </a:r>
            <a:r>
              <a:rPr lang="en-US" sz="2000" b="0" strike="noStrike" spc="-1">
                <a:solidFill>
                  <a:srgbClr val="D33682"/>
                </a:solidFill>
                <a:latin typeface="Consolas"/>
              </a:rPr>
              <a:t>6</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println</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a:t>
            </a:r>
            <a:endParaRPr lang="en-IN" sz="2000" b="0" strike="noStrike" spc="-1">
              <a:latin typeface="Arial"/>
            </a:endParaRPr>
          </a:p>
        </p:txBody>
      </p:sp>
      <p:sp>
        <p:nvSpPr>
          <p:cNvPr id="887" name="CustomShape 3"/>
          <p:cNvSpPr/>
          <p:nvPr/>
        </p:nvSpPr>
        <p:spPr>
          <a:xfrm>
            <a:off x="131040" y="1192680"/>
            <a:ext cx="501480" cy="31395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IN" sz="2000" b="1" strike="noStrike" spc="-1">
                <a:solidFill>
                  <a:srgbClr val="585858"/>
                </a:solidFill>
                <a:latin typeface="Consolas"/>
              </a:rPr>
              <a:t>28</a:t>
            </a:r>
            <a:endParaRPr lang="en-IN" sz="2000" b="0" strike="noStrike" spc="-1">
              <a:latin typeface="Arial"/>
            </a:endParaRPr>
          </a:p>
          <a:p>
            <a:pPr algn="r">
              <a:lnSpc>
                <a:spcPct val="100000"/>
              </a:lnSpc>
            </a:pPr>
            <a:r>
              <a:rPr lang="en-IN" sz="2000" b="1" strike="noStrike" spc="-1">
                <a:solidFill>
                  <a:srgbClr val="585858"/>
                </a:solidFill>
                <a:latin typeface="Consolas"/>
              </a:rPr>
              <a:t>29</a:t>
            </a:r>
            <a:endParaRPr lang="en-IN" sz="2000" b="0" strike="noStrike" spc="-1">
              <a:latin typeface="Arial"/>
            </a:endParaRPr>
          </a:p>
          <a:p>
            <a:pPr algn="r">
              <a:lnSpc>
                <a:spcPct val="100000"/>
              </a:lnSpc>
            </a:pPr>
            <a:r>
              <a:rPr lang="en-IN" sz="2000" b="1" strike="noStrike" spc="-1">
                <a:solidFill>
                  <a:srgbClr val="585858"/>
                </a:solidFill>
                <a:latin typeface="Consolas"/>
              </a:rPr>
              <a:t>30</a:t>
            </a:r>
            <a:endParaRPr lang="en-IN" sz="2000" b="0" strike="noStrike" spc="-1">
              <a:latin typeface="Arial"/>
            </a:endParaRPr>
          </a:p>
          <a:p>
            <a:pPr algn="r">
              <a:lnSpc>
                <a:spcPct val="100000"/>
              </a:lnSpc>
            </a:pPr>
            <a:r>
              <a:rPr lang="en-IN" sz="2000" b="1" strike="noStrike" spc="-1">
                <a:solidFill>
                  <a:srgbClr val="585858"/>
                </a:solidFill>
                <a:latin typeface="Consolas"/>
              </a:rPr>
              <a:t>31</a:t>
            </a:r>
            <a:endParaRPr lang="en-IN" sz="2000" b="0" strike="noStrike" spc="-1">
              <a:latin typeface="Arial"/>
            </a:endParaRPr>
          </a:p>
          <a:p>
            <a:pPr algn="r">
              <a:lnSpc>
                <a:spcPct val="100000"/>
              </a:lnSpc>
            </a:pPr>
            <a:r>
              <a:rPr lang="en-IN" sz="2000" b="1" strike="noStrike" spc="-1">
                <a:solidFill>
                  <a:srgbClr val="585858"/>
                </a:solidFill>
                <a:latin typeface="Consolas"/>
              </a:rPr>
              <a:t>32</a:t>
            </a:r>
            <a:endParaRPr lang="en-IN" sz="2000" b="0" strike="noStrike" spc="-1">
              <a:latin typeface="Arial"/>
            </a:endParaRPr>
          </a:p>
          <a:p>
            <a:pPr algn="r">
              <a:lnSpc>
                <a:spcPct val="100000"/>
              </a:lnSpc>
            </a:pPr>
            <a:r>
              <a:rPr lang="en-IN" sz="2000" b="1" strike="noStrike" spc="-1">
                <a:solidFill>
                  <a:srgbClr val="585858"/>
                </a:solidFill>
                <a:latin typeface="Consolas"/>
              </a:rPr>
              <a:t>33</a:t>
            </a:r>
            <a:endParaRPr lang="en-IN" sz="2000" b="0" strike="noStrike" spc="-1">
              <a:latin typeface="Arial"/>
            </a:endParaRPr>
          </a:p>
          <a:p>
            <a:pPr algn="r">
              <a:lnSpc>
                <a:spcPct val="100000"/>
              </a:lnSpc>
            </a:pPr>
            <a:r>
              <a:rPr lang="en-IN" sz="2000" b="1" strike="noStrike" spc="-1">
                <a:solidFill>
                  <a:srgbClr val="585858"/>
                </a:solidFill>
                <a:latin typeface="Consolas"/>
              </a:rPr>
              <a:t>34</a:t>
            </a:r>
            <a:endParaRPr lang="en-IN" sz="2000" b="0" strike="noStrike" spc="-1">
              <a:latin typeface="Arial"/>
            </a:endParaRPr>
          </a:p>
          <a:p>
            <a:pPr algn="r">
              <a:lnSpc>
                <a:spcPct val="100000"/>
              </a:lnSpc>
            </a:pPr>
            <a:r>
              <a:rPr lang="en-IN" sz="2000" b="1" strike="noStrike" spc="-1">
                <a:solidFill>
                  <a:srgbClr val="585858"/>
                </a:solidFill>
                <a:latin typeface="Consolas"/>
              </a:rPr>
              <a:t>35</a:t>
            </a:r>
            <a:endParaRPr lang="en-IN" sz="2000" b="0" strike="noStrike" spc="-1">
              <a:latin typeface="Arial"/>
            </a:endParaRPr>
          </a:p>
          <a:p>
            <a:pPr algn="r">
              <a:lnSpc>
                <a:spcPct val="100000"/>
              </a:lnSpc>
            </a:pPr>
            <a:r>
              <a:rPr lang="en-IN" sz="2000" b="1" strike="noStrike" spc="-1">
                <a:solidFill>
                  <a:srgbClr val="585858"/>
                </a:solidFill>
                <a:latin typeface="Consolas"/>
              </a:rPr>
              <a:t>36</a:t>
            </a:r>
            <a:endParaRPr lang="en-IN" sz="2000" b="0" strike="noStrike" spc="-1">
              <a:latin typeface="Arial"/>
            </a:endParaRPr>
          </a:p>
          <a:p>
            <a:pPr algn="r">
              <a:lnSpc>
                <a:spcPct val="100000"/>
              </a:lnSpc>
            </a:pPr>
            <a:r>
              <a:rPr lang="en-IN" sz="2000" b="1" strike="noStrike" spc="-1">
                <a:solidFill>
                  <a:srgbClr val="585858"/>
                </a:solidFill>
                <a:latin typeface="Consolas"/>
              </a:rPr>
              <a:t>37</a:t>
            </a:r>
            <a:endParaRPr lang="en-IN" sz="2000" b="0" strike="noStrike" spc="-1">
              <a:latin typeface="Arial"/>
            </a:endParaRPr>
          </a:p>
        </p:txBody>
      </p:sp>
      <p:sp>
        <p:nvSpPr>
          <p:cNvPr id="888" name="CustomShape 4"/>
          <p:cNvSpPr/>
          <p:nvPr/>
        </p:nvSpPr>
        <p:spPr>
          <a:xfrm>
            <a:off x="131040" y="863280"/>
            <a:ext cx="19746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gn="ctr">
              <a:lnSpc>
                <a:spcPct val="100000"/>
              </a:lnSpc>
            </a:pPr>
            <a:r>
              <a:rPr lang="en-US" sz="1600" b="0" strike="noStrike" spc="-1">
                <a:solidFill>
                  <a:srgbClr val="FFFFFF"/>
                </a:solidFill>
                <a:latin typeface="Roboto Condensed"/>
              </a:rPr>
              <a:t>GPS</a:t>
            </a:r>
            <a:r>
              <a:rPr lang="en-US" sz="1600" b="0" strike="noStrike" spc="-1">
                <a:solidFill>
                  <a:srgbClr val="FFFFFF"/>
                </a:solidFill>
                <a:latin typeface="Consolas"/>
              </a:rPr>
              <a:t>_</a:t>
            </a:r>
            <a:r>
              <a:rPr lang="en-US" sz="1600" b="0" strike="noStrike" spc="-1">
                <a:solidFill>
                  <a:srgbClr val="FFFFFF"/>
                </a:solidFill>
                <a:latin typeface="Roboto Condensed"/>
              </a:rPr>
              <a:t>sensor.ino</a:t>
            </a:r>
            <a:endParaRPr lang="en-IN" sz="1600" b="0" strike="noStrike" spc="-1">
              <a:latin typeface="Arial"/>
            </a:endParaRPr>
          </a:p>
        </p:txBody>
      </p:sp>
      <p:sp>
        <p:nvSpPr>
          <p:cNvPr id="889" name="CustomShape 5"/>
          <p:cNvSpPr/>
          <p:nvPr/>
        </p:nvSpPr>
        <p:spPr>
          <a:xfrm>
            <a:off x="946080" y="1855800"/>
            <a:ext cx="50288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890" name="Group 6"/>
          <p:cNvGrpSpPr/>
          <p:nvPr/>
        </p:nvGrpSpPr>
        <p:grpSpPr>
          <a:xfrm>
            <a:off x="5975280" y="1188360"/>
            <a:ext cx="6118200" cy="883080"/>
            <a:chOff x="5975280" y="1188360"/>
            <a:chExt cx="6118200" cy="1186920"/>
          </a:xfrm>
        </p:grpSpPr>
        <p:sp>
          <p:nvSpPr>
            <p:cNvPr id="891" name="CustomShape 7"/>
            <p:cNvSpPr/>
            <p:nvPr/>
          </p:nvSpPr>
          <p:spPr>
            <a:xfrm>
              <a:off x="7031880" y="1188360"/>
              <a:ext cx="5061600" cy="11869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i="1" strike="noStrike" spc="-1" dirty="0" err="1">
                  <a:solidFill>
                    <a:srgbClr val="0070C0"/>
                  </a:solidFill>
                  <a:latin typeface="Roboto Condensed"/>
                </a:rPr>
                <a:t>gps.location.isValid</a:t>
              </a:r>
              <a:r>
                <a:rPr lang="en-IN" sz="2400" b="0" i="1" strike="noStrike" spc="-1" dirty="0">
                  <a:solidFill>
                    <a:srgbClr val="0070C0"/>
                  </a:solidFill>
                  <a:latin typeface="Roboto Condensed"/>
                </a:rPr>
                <a:t>( )</a:t>
              </a:r>
              <a:r>
                <a:rPr lang="en-IN" sz="2400" b="0" strike="noStrike" spc="-1" dirty="0">
                  <a:solidFill>
                    <a:srgbClr val="212121"/>
                  </a:solidFill>
                  <a:latin typeface="Roboto Condensed"/>
                </a:rPr>
                <a:t> function returns “TRUE” if the location is in valid form</a:t>
              </a:r>
              <a:endParaRPr lang="en-IN" sz="2400" b="0" strike="noStrike" spc="-1" dirty="0">
                <a:latin typeface="Arial"/>
              </a:endParaRPr>
            </a:p>
          </p:txBody>
        </p:sp>
        <p:sp>
          <p:nvSpPr>
            <p:cNvPr id="892" name="CustomShape 8"/>
            <p:cNvSpPr/>
            <p:nvPr/>
          </p:nvSpPr>
          <p:spPr>
            <a:xfrm flipV="1">
              <a:off x="5975280" y="1603440"/>
              <a:ext cx="1056600" cy="38880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893" name="CustomShape 9"/>
          <p:cNvSpPr/>
          <p:nvPr/>
        </p:nvSpPr>
        <p:spPr>
          <a:xfrm>
            <a:off x="1262520" y="2477880"/>
            <a:ext cx="50288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894" name="Group 10"/>
          <p:cNvGrpSpPr/>
          <p:nvPr/>
        </p:nvGrpSpPr>
        <p:grpSpPr>
          <a:xfrm>
            <a:off x="6291360" y="2224395"/>
            <a:ext cx="5801760" cy="1428345"/>
            <a:chOff x="6291720" y="2096640"/>
            <a:chExt cx="5801760" cy="1552680"/>
          </a:xfrm>
        </p:grpSpPr>
        <p:sp>
          <p:nvSpPr>
            <p:cNvPr id="895" name="CustomShape 11"/>
            <p:cNvSpPr/>
            <p:nvPr/>
          </p:nvSpPr>
          <p:spPr>
            <a:xfrm>
              <a:off x="7031880" y="2096640"/>
              <a:ext cx="5061600" cy="15526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i="1" strike="noStrike" spc="-1" dirty="0" err="1">
                  <a:solidFill>
                    <a:srgbClr val="0070C0"/>
                  </a:solidFill>
                  <a:latin typeface="Roboto Condensed"/>
                </a:rPr>
                <a:t>gps.location.lat</a:t>
              </a:r>
              <a:r>
                <a:rPr lang="en-IN" sz="2400" b="0" i="1" strike="noStrike" spc="-1" dirty="0">
                  <a:solidFill>
                    <a:srgbClr val="0070C0"/>
                  </a:solidFill>
                  <a:latin typeface="Roboto Condensed"/>
                </a:rPr>
                <a:t>( )</a:t>
              </a:r>
              <a:r>
                <a:rPr lang="en-IN" sz="2400" b="0" strike="noStrike" spc="-1" dirty="0">
                  <a:solidFill>
                    <a:srgbClr val="212121"/>
                  </a:solidFill>
                  <a:latin typeface="Roboto Condensed"/>
                </a:rPr>
                <a:t> function returns the current latitude value and it is printed with 6 decimal point precision.</a:t>
              </a:r>
              <a:endParaRPr lang="en-IN" sz="2400" b="0" strike="noStrike" spc="-1" dirty="0">
                <a:latin typeface="Arial"/>
              </a:endParaRPr>
            </a:p>
          </p:txBody>
        </p:sp>
        <p:sp>
          <p:nvSpPr>
            <p:cNvPr id="896" name="CustomShape 12"/>
            <p:cNvSpPr/>
            <p:nvPr/>
          </p:nvSpPr>
          <p:spPr>
            <a:xfrm>
              <a:off x="6291720" y="2615040"/>
              <a:ext cx="740160" cy="813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897" name="CustomShape 13"/>
          <p:cNvSpPr/>
          <p:nvPr/>
        </p:nvSpPr>
        <p:spPr>
          <a:xfrm>
            <a:off x="1262520" y="3102840"/>
            <a:ext cx="50288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898" name="Group 14"/>
          <p:cNvGrpSpPr/>
          <p:nvPr/>
        </p:nvGrpSpPr>
        <p:grpSpPr>
          <a:xfrm>
            <a:off x="6291720" y="3240000"/>
            <a:ext cx="5801400" cy="2110391"/>
            <a:chOff x="6291720" y="3240000"/>
            <a:chExt cx="5801400" cy="2110391"/>
          </a:xfrm>
        </p:grpSpPr>
        <p:sp>
          <p:nvSpPr>
            <p:cNvPr id="899" name="CustomShape 15"/>
            <p:cNvSpPr/>
            <p:nvPr/>
          </p:nvSpPr>
          <p:spPr>
            <a:xfrm>
              <a:off x="7031520" y="3797711"/>
              <a:ext cx="5061600" cy="15526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i="1" strike="noStrike" spc="-1" dirty="0" err="1">
                  <a:solidFill>
                    <a:srgbClr val="0070C0"/>
                  </a:solidFill>
                  <a:latin typeface="Roboto Condensed"/>
                </a:rPr>
                <a:t>gps.location.lng</a:t>
              </a:r>
              <a:r>
                <a:rPr lang="en-IN" sz="2400" b="0" i="1" strike="noStrike" spc="-1" dirty="0">
                  <a:solidFill>
                    <a:srgbClr val="0070C0"/>
                  </a:solidFill>
                  <a:latin typeface="Roboto Condensed"/>
                </a:rPr>
                <a:t>( )</a:t>
              </a:r>
              <a:r>
                <a:rPr lang="en-IN" sz="2400" b="0" strike="noStrike" spc="-1" dirty="0">
                  <a:solidFill>
                    <a:srgbClr val="212121"/>
                  </a:solidFill>
                  <a:latin typeface="Roboto Condensed"/>
                </a:rPr>
                <a:t> function returns the current longitude value and it is printed with 6 decimal point precision.</a:t>
              </a:r>
              <a:endParaRPr lang="en-IN" sz="2400" b="0" strike="noStrike" spc="-1" dirty="0">
                <a:latin typeface="Arial"/>
              </a:endParaRPr>
            </a:p>
          </p:txBody>
        </p:sp>
        <p:sp>
          <p:nvSpPr>
            <p:cNvPr id="900" name="CustomShape 16"/>
            <p:cNvSpPr/>
            <p:nvPr/>
          </p:nvSpPr>
          <p:spPr>
            <a:xfrm>
              <a:off x="6291720" y="3240000"/>
              <a:ext cx="740160" cy="73404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2335824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888"/>
                                        </p:tgtEl>
                                        <p:attrNameLst>
                                          <p:attrName>style.visibility</p:attrName>
                                        </p:attrNameLst>
                                      </p:cBhvr>
                                      <p:to>
                                        <p:strVal val="visible"/>
                                      </p:to>
                                    </p:set>
                                    <p:animEffect transition="in" filter="fade">
                                      <p:cBhvr additive="repl">
                                        <p:cTn id="7" dur="500"/>
                                        <p:tgtEl>
                                          <p:spTgt spid="888"/>
                                        </p:tgtEl>
                                      </p:cBhvr>
                                    </p:animEffect>
                                  </p:childTnLst>
                                </p:cTn>
                              </p:par>
                              <p:par>
                                <p:cTn id="8" presetID="10" presetClass="entr" fill="hold" nodeType="withEffect">
                                  <p:stCondLst>
                                    <p:cond delay="0"/>
                                  </p:stCondLst>
                                  <p:childTnLst>
                                    <p:set>
                                      <p:cBhvr>
                                        <p:cTn id="9" dur="1" fill="hold">
                                          <p:stCondLst>
                                            <p:cond delay="0"/>
                                          </p:stCondLst>
                                        </p:cTn>
                                        <p:tgtEl>
                                          <p:spTgt spid="887"/>
                                        </p:tgtEl>
                                        <p:attrNameLst>
                                          <p:attrName>style.visibility</p:attrName>
                                        </p:attrNameLst>
                                      </p:cBhvr>
                                      <p:to>
                                        <p:strVal val="visible"/>
                                      </p:to>
                                    </p:set>
                                    <p:animEffect transition="in" filter="fade">
                                      <p:cBhvr additive="repl">
                                        <p:cTn id="10" dur="500"/>
                                        <p:tgtEl>
                                          <p:spTgt spid="887"/>
                                        </p:tgtEl>
                                      </p:cBhvr>
                                    </p:animEffect>
                                  </p:childTnLst>
                                </p:cTn>
                              </p:par>
                              <p:par>
                                <p:cTn id="11" presetID="10" presetClass="entr" fill="hold" nodeType="withEffect">
                                  <p:stCondLst>
                                    <p:cond delay="0"/>
                                  </p:stCondLst>
                                  <p:childTnLst>
                                    <p:set>
                                      <p:cBhvr>
                                        <p:cTn id="12" dur="1" fill="hold">
                                          <p:stCondLst>
                                            <p:cond delay="0"/>
                                          </p:stCondLst>
                                        </p:cTn>
                                        <p:tgtEl>
                                          <p:spTgt spid="886"/>
                                        </p:tgtEl>
                                        <p:attrNameLst>
                                          <p:attrName>style.visibility</p:attrName>
                                        </p:attrNameLst>
                                      </p:cBhvr>
                                      <p:to>
                                        <p:strVal val="visible"/>
                                      </p:to>
                                    </p:set>
                                    <p:animEffect transition="in" filter="fade">
                                      <p:cBhvr additive="repl">
                                        <p:cTn id="13" dur="500"/>
                                        <p:tgtEl>
                                          <p:spTgt spid="88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889"/>
                                        </p:tgtEl>
                                        <p:attrNameLst>
                                          <p:attrName>style.visibility</p:attrName>
                                        </p:attrNameLst>
                                      </p:cBhvr>
                                      <p:to>
                                        <p:strVal val="visible"/>
                                      </p:to>
                                    </p:set>
                                    <p:animEffect transition="in" filter="fade">
                                      <p:cBhvr additive="repl">
                                        <p:cTn id="18" dur="500"/>
                                        <p:tgtEl>
                                          <p:spTgt spid="88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890"/>
                                        </p:tgtEl>
                                        <p:attrNameLst>
                                          <p:attrName>style.visibility</p:attrName>
                                        </p:attrNameLst>
                                      </p:cBhvr>
                                      <p:to>
                                        <p:strVal val="visible"/>
                                      </p:to>
                                    </p:set>
                                    <p:animEffect transition="in" filter="fade">
                                      <p:cBhvr additive="repl">
                                        <p:cTn id="23" dur="500"/>
                                        <p:tgtEl>
                                          <p:spTgt spid="89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893"/>
                                        </p:tgtEl>
                                        <p:attrNameLst>
                                          <p:attrName>style.visibility</p:attrName>
                                        </p:attrNameLst>
                                      </p:cBhvr>
                                      <p:to>
                                        <p:strVal val="visible"/>
                                      </p:to>
                                    </p:set>
                                    <p:animEffect transition="in" filter="fade">
                                      <p:cBhvr additive="repl">
                                        <p:cTn id="28" dur="500"/>
                                        <p:tgtEl>
                                          <p:spTgt spid="89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894"/>
                                        </p:tgtEl>
                                        <p:attrNameLst>
                                          <p:attrName>style.visibility</p:attrName>
                                        </p:attrNameLst>
                                      </p:cBhvr>
                                      <p:to>
                                        <p:strVal val="visible"/>
                                      </p:to>
                                    </p:set>
                                    <p:animEffect transition="in" filter="fade">
                                      <p:cBhvr additive="repl">
                                        <p:cTn id="33" dur="500"/>
                                        <p:tgtEl>
                                          <p:spTgt spid="89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897"/>
                                        </p:tgtEl>
                                        <p:attrNameLst>
                                          <p:attrName>style.visibility</p:attrName>
                                        </p:attrNameLst>
                                      </p:cBhvr>
                                      <p:to>
                                        <p:strVal val="visible"/>
                                      </p:to>
                                    </p:set>
                                    <p:animEffect transition="in" filter="fade">
                                      <p:cBhvr additive="repl">
                                        <p:cTn id="38" dur="500"/>
                                        <p:tgtEl>
                                          <p:spTgt spid="89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898"/>
                                        </p:tgtEl>
                                        <p:attrNameLst>
                                          <p:attrName>style.visibility</p:attrName>
                                        </p:attrNameLst>
                                      </p:cBhvr>
                                      <p:to>
                                        <p:strVal val="visible"/>
                                      </p:to>
                                    </p:set>
                                    <p:animEffect transition="in" filter="fade">
                                      <p:cBhvr additive="repl">
                                        <p:cTn id="43" dur="500"/>
                                        <p:tgtEl>
                                          <p:spTgt spid="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GPS Sensor – Output</a:t>
            </a:r>
            <a:endParaRPr lang="en-US" sz="3400" b="0" strike="noStrike" spc="-1">
              <a:solidFill>
                <a:srgbClr val="212121"/>
              </a:solidFill>
              <a:latin typeface="Roboto Condensed"/>
            </a:endParaRPr>
          </a:p>
        </p:txBody>
      </p:sp>
      <p:pic>
        <p:nvPicPr>
          <p:cNvPr id="902" name="Picture 2"/>
          <p:cNvPicPr/>
          <p:nvPr/>
        </p:nvPicPr>
        <p:blipFill>
          <a:blip r:embed="rId2"/>
          <a:srcRect l="16185" t="3184" r="3551" b="5271"/>
          <a:stretch/>
        </p:blipFill>
        <p:spPr>
          <a:xfrm>
            <a:off x="213120" y="711360"/>
            <a:ext cx="3535200" cy="2959560"/>
          </a:xfrm>
          <a:prstGeom prst="rect">
            <a:avLst/>
          </a:prstGeom>
          <a:ln>
            <a:noFill/>
          </a:ln>
        </p:spPr>
      </p:pic>
      <p:pic>
        <p:nvPicPr>
          <p:cNvPr id="903" name="Picture 7"/>
          <p:cNvPicPr/>
          <p:nvPr/>
        </p:nvPicPr>
        <p:blipFill>
          <a:blip r:embed="rId3"/>
          <a:srcRect t="10430" r="27934" b="3744"/>
          <a:stretch/>
        </p:blipFill>
        <p:spPr>
          <a:xfrm>
            <a:off x="4066920" y="711360"/>
            <a:ext cx="7993440" cy="5129280"/>
          </a:xfrm>
          <a:prstGeom prst="rect">
            <a:avLst/>
          </a:prstGeom>
          <a:ln>
            <a:noFill/>
          </a:ln>
        </p:spPr>
      </p:pic>
      <p:pic>
        <p:nvPicPr>
          <p:cNvPr id="904" name="Picture 5"/>
          <p:cNvPicPr/>
          <p:nvPr/>
        </p:nvPicPr>
        <p:blipFill>
          <a:blip r:embed="rId4"/>
          <a:srcRect b="53307"/>
          <a:stretch/>
        </p:blipFill>
        <p:spPr>
          <a:xfrm>
            <a:off x="213120" y="4121640"/>
            <a:ext cx="6099120" cy="2347200"/>
          </a:xfrm>
          <a:prstGeom prst="rect">
            <a:avLst/>
          </a:prstGeom>
          <a:ln>
            <a:noFill/>
          </a:ln>
        </p:spPr>
      </p:pic>
    </p:spTree>
    <p:extLst>
      <p:ext uri="{BB962C8B-B14F-4D97-AF65-F5344CB8AC3E}">
        <p14:creationId xmlns:p14="http://schemas.microsoft.com/office/powerpoint/2010/main" val="1742960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02"/>
                                        </p:tgtEl>
                                        <p:attrNameLst>
                                          <p:attrName>style.visibility</p:attrName>
                                        </p:attrNameLst>
                                      </p:cBhvr>
                                      <p:to>
                                        <p:strVal val="visible"/>
                                      </p:to>
                                    </p:set>
                                    <p:animEffect transition="in" filter="fade">
                                      <p:cBhvr additive="repl">
                                        <p:cTn id="7" dur="500"/>
                                        <p:tgtEl>
                                          <p:spTgt spid="9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904"/>
                                        </p:tgtEl>
                                        <p:attrNameLst>
                                          <p:attrName>style.visibility</p:attrName>
                                        </p:attrNameLst>
                                      </p:cBhvr>
                                      <p:to>
                                        <p:strVal val="visible"/>
                                      </p:to>
                                    </p:set>
                                    <p:animEffect transition="in" filter="fade">
                                      <p:cBhvr additive="repl">
                                        <p:cTn id="12" dur="500"/>
                                        <p:tgtEl>
                                          <p:spTgt spid="9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903"/>
                                        </p:tgtEl>
                                        <p:attrNameLst>
                                          <p:attrName>style.visibility</p:attrName>
                                        </p:attrNameLst>
                                      </p:cBhvr>
                                      <p:to>
                                        <p:strVal val="visible"/>
                                      </p:to>
                                    </p:set>
                                    <p:animEffect transition="in" filter="fade">
                                      <p:cBhvr additive="repl">
                                        <p:cTn id="17" dur="500"/>
                                        <p:tgtEl>
                                          <p:spTgt spid="9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pc="-1" dirty="0">
                <a:solidFill>
                  <a:srgbClr val="373737"/>
                </a:solidFill>
                <a:latin typeface="Roboto Condensed"/>
              </a:rPr>
              <a:t>p</a:t>
            </a:r>
            <a:r>
              <a:rPr lang="en-US" sz="3400" b="1" strike="noStrike" spc="-1" dirty="0" smtClean="0">
                <a:solidFill>
                  <a:srgbClr val="373737"/>
                </a:solidFill>
                <a:latin typeface="Roboto Condensed"/>
              </a:rPr>
              <a:t>H </a:t>
            </a:r>
            <a:r>
              <a:rPr lang="en-US" sz="3400" b="1" strike="noStrike" spc="-1" dirty="0">
                <a:solidFill>
                  <a:srgbClr val="373737"/>
                </a:solidFill>
                <a:latin typeface="Roboto Condensed"/>
              </a:rPr>
              <a:t>Sensor</a:t>
            </a:r>
            <a:endParaRPr lang="en-US" sz="3400" b="0" strike="noStrike" spc="-1" dirty="0">
              <a:solidFill>
                <a:srgbClr val="212121"/>
              </a:solidFill>
              <a:latin typeface="Roboto Condensed"/>
            </a:endParaRPr>
          </a:p>
        </p:txBody>
      </p:sp>
      <p:sp>
        <p:nvSpPr>
          <p:cNvPr id="956" name="TextShape 2"/>
          <p:cNvSpPr txBox="1"/>
          <p:nvPr/>
        </p:nvSpPr>
        <p:spPr>
          <a:xfrm>
            <a:off x="131040" y="863280"/>
            <a:ext cx="1192932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pH sensor is used to detect hydrogen ions concentration of a liquid. </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pH sensor are mostly used in laboratories to test the acidity of solution.</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By the use of pH sensor we can identify the pH of a solution and whether it is </a:t>
            </a:r>
            <a:r>
              <a:rPr lang="en-US" sz="2400" b="0" strike="noStrike" spc="-1" dirty="0">
                <a:solidFill>
                  <a:srgbClr val="C00000"/>
                </a:solidFill>
                <a:latin typeface="Roboto Condensed"/>
              </a:rPr>
              <a:t>acid or base.</a:t>
            </a:r>
          </a:p>
          <a:p>
            <a:pPr algn="just">
              <a:lnSpc>
                <a:spcPct val="90000"/>
              </a:lnSpc>
              <a:spcBef>
                <a:spcPts val="1001"/>
              </a:spcBef>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p:txBody>
      </p:sp>
      <p:pic>
        <p:nvPicPr>
          <p:cNvPr id="957" name="Picture 6"/>
          <p:cNvPicPr/>
          <p:nvPr/>
        </p:nvPicPr>
        <p:blipFill>
          <a:blip r:embed="rId2"/>
          <a:stretch/>
        </p:blipFill>
        <p:spPr>
          <a:xfrm>
            <a:off x="3238560" y="2660040"/>
            <a:ext cx="5714640" cy="3362040"/>
          </a:xfrm>
          <a:prstGeom prst="rect">
            <a:avLst/>
          </a:prstGeom>
          <a:ln>
            <a:noFill/>
          </a:ln>
        </p:spPr>
      </p:pic>
    </p:spTree>
    <p:extLst>
      <p:ext uri="{BB962C8B-B14F-4D97-AF65-F5344CB8AC3E}">
        <p14:creationId xmlns:p14="http://schemas.microsoft.com/office/powerpoint/2010/main" val="203613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56">
                                            <p:txEl>
                                              <p:pRg st="0" end="0"/>
                                            </p:txEl>
                                          </p:spTgt>
                                        </p:tgtEl>
                                        <p:attrNameLst>
                                          <p:attrName>style.visibility</p:attrName>
                                        </p:attrNameLst>
                                      </p:cBhvr>
                                      <p:to>
                                        <p:strVal val="visible"/>
                                      </p:to>
                                    </p:set>
                                    <p:animEffect transition="in" filter="fade">
                                      <p:cBhvr additive="repl">
                                        <p:cTn id="7" dur="500"/>
                                        <p:tgtEl>
                                          <p:spTgt spid="9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957"/>
                                        </p:tgtEl>
                                        <p:attrNameLst>
                                          <p:attrName>style.visibility</p:attrName>
                                        </p:attrNameLst>
                                      </p:cBhvr>
                                      <p:to>
                                        <p:strVal val="visible"/>
                                      </p:to>
                                    </p:set>
                                    <p:animEffect transition="in" filter="fade">
                                      <p:cBhvr additive="repl">
                                        <p:cTn id="12" dur="500"/>
                                        <p:tgtEl>
                                          <p:spTgt spid="9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956">
                                            <p:txEl>
                                              <p:pRg st="1" end="1"/>
                                            </p:txEl>
                                          </p:spTgt>
                                        </p:tgtEl>
                                        <p:attrNameLst>
                                          <p:attrName>style.visibility</p:attrName>
                                        </p:attrNameLst>
                                      </p:cBhvr>
                                      <p:to>
                                        <p:strVal val="visible"/>
                                      </p:to>
                                    </p:set>
                                    <p:animEffect transition="in" filter="fade">
                                      <p:cBhvr additive="repl">
                                        <p:cTn id="17" dur="500"/>
                                        <p:tgtEl>
                                          <p:spTgt spid="95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956">
                                            <p:txEl>
                                              <p:pRg st="2" end="2"/>
                                            </p:txEl>
                                          </p:spTgt>
                                        </p:tgtEl>
                                        <p:attrNameLst>
                                          <p:attrName>style.visibility</p:attrName>
                                        </p:attrNameLst>
                                      </p:cBhvr>
                                      <p:to>
                                        <p:strVal val="visible"/>
                                      </p:to>
                                    </p:set>
                                    <p:animEffect transition="in" filter="fade">
                                      <p:cBhvr additive="repl">
                                        <p:cTn id="22" dur="500"/>
                                        <p:tgtEl>
                                          <p:spTgt spid="95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956">
                                            <p:txEl>
                                              <p:pRg st="4" end="4"/>
                                            </p:txEl>
                                          </p:spTgt>
                                        </p:tgtEl>
                                        <p:attrNameLst>
                                          <p:attrName>style.visibility</p:attrName>
                                        </p:attrNameLst>
                                      </p:cBhvr>
                                      <p:to>
                                        <p:strVal val="visible"/>
                                      </p:to>
                                    </p:set>
                                    <p:animEffect transition="in" filter="fade">
                                      <p:cBhvr additive="repl">
                                        <p:cTn id="27" dur="500"/>
                                        <p:tgtEl>
                                          <p:spTgt spid="95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pH Sensor – Working principle</a:t>
            </a:r>
            <a:endParaRPr lang="en-US" sz="3400" b="0" strike="noStrike" spc="-1">
              <a:solidFill>
                <a:srgbClr val="212121"/>
              </a:solidFill>
              <a:latin typeface="Roboto Condensed"/>
            </a:endParaRPr>
          </a:p>
        </p:txBody>
      </p:sp>
      <p:sp>
        <p:nvSpPr>
          <p:cNvPr id="959" name="TextShape 2"/>
          <p:cNvSpPr txBox="1"/>
          <p:nvPr/>
        </p:nvSpPr>
        <p:spPr>
          <a:xfrm>
            <a:off x="131040" y="863280"/>
            <a:ext cx="1192932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When this sensor is placed in a solution, the smaller ions penetrate the boundary area of glass and the lager ions remain in the solution. This creates potential difference.</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pH meter measures the difference in electrical potential between the pH electrodes.</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potential difference generates different analog values for different liquids.</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 </a:t>
            </a:r>
            <a:r>
              <a:rPr lang="en-US" sz="2400" b="0" strike="noStrike" spc="-1" dirty="0" smtClean="0">
                <a:solidFill>
                  <a:srgbClr val="212121"/>
                </a:solidFill>
                <a:latin typeface="Roboto Condensed"/>
              </a:rPr>
              <a:t>By knowing the analog value of standard water, the pH value of other liquid can be determined.</a:t>
            </a:r>
            <a:endParaRPr lang="en-US" sz="2400" b="0" strike="noStrike" spc="-1" dirty="0">
              <a:solidFill>
                <a:srgbClr val="212121"/>
              </a:solidFill>
              <a:latin typeface="Roboto Condensed"/>
            </a:endParaRPr>
          </a:p>
        </p:txBody>
      </p:sp>
      <p:sp>
        <p:nvSpPr>
          <p:cNvPr id="960" name="CustomShape 3"/>
          <p:cNvSpPr/>
          <p:nvPr/>
        </p:nvSpPr>
        <p:spPr>
          <a:xfrm>
            <a:off x="4047480" y="3813480"/>
            <a:ext cx="927000" cy="118800"/>
          </a:xfrm>
          <a:prstGeom prst="rightArrow">
            <a:avLst>
              <a:gd name="adj1" fmla="val 50000"/>
              <a:gd name="adj2" fmla="val 50000"/>
            </a:avLst>
          </a:prstGeom>
          <a:solidFill>
            <a:schemeClr val="accent6"/>
          </a:solidFill>
          <a:ln/>
        </p:spPr>
        <p:style>
          <a:lnRef idx="2">
            <a:schemeClr val="accent1">
              <a:shade val="50000"/>
            </a:schemeClr>
          </a:lnRef>
          <a:fillRef idx="1">
            <a:schemeClr val="accent1"/>
          </a:fillRef>
          <a:effectRef idx="0">
            <a:schemeClr val="accent1"/>
          </a:effectRef>
          <a:fontRef idx="minor"/>
        </p:style>
      </p:sp>
      <p:sp>
        <p:nvSpPr>
          <p:cNvPr id="961" name="CustomShape 4"/>
          <p:cNvSpPr/>
          <p:nvPr/>
        </p:nvSpPr>
        <p:spPr>
          <a:xfrm>
            <a:off x="7914960" y="3813480"/>
            <a:ext cx="927000" cy="118800"/>
          </a:xfrm>
          <a:prstGeom prst="rightArrow">
            <a:avLst>
              <a:gd name="adj1" fmla="val 50000"/>
              <a:gd name="adj2" fmla="val 50000"/>
            </a:avLst>
          </a:prstGeom>
          <a:solidFill>
            <a:schemeClr val="accent6"/>
          </a:solidFill>
          <a:ln/>
        </p:spPr>
        <p:style>
          <a:lnRef idx="2">
            <a:schemeClr val="accent1">
              <a:shade val="50000"/>
            </a:schemeClr>
          </a:lnRef>
          <a:fillRef idx="1">
            <a:schemeClr val="accent1"/>
          </a:fillRef>
          <a:effectRef idx="0">
            <a:schemeClr val="accent1"/>
          </a:effectRef>
          <a:fontRef idx="minor"/>
        </p:style>
      </p:sp>
      <p:sp>
        <p:nvSpPr>
          <p:cNvPr id="962" name="CustomShape 5"/>
          <p:cNvSpPr/>
          <p:nvPr/>
        </p:nvSpPr>
        <p:spPr>
          <a:xfrm>
            <a:off x="1428840" y="4828680"/>
            <a:ext cx="191232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pH Sensor with</a:t>
            </a:r>
            <a:endParaRPr lang="en-IN" sz="1800" b="0" strike="noStrike" spc="-1">
              <a:latin typeface="Arial"/>
            </a:endParaRPr>
          </a:p>
          <a:p>
            <a:pPr algn="ctr">
              <a:lnSpc>
                <a:spcPct val="100000"/>
              </a:lnSpc>
            </a:pPr>
            <a:r>
              <a:rPr lang="en-US" sz="1800" b="0" strike="noStrike" spc="-1">
                <a:solidFill>
                  <a:srgbClr val="212121"/>
                </a:solidFill>
                <a:latin typeface="Roboto Condensed"/>
              </a:rPr>
              <a:t>Electrodes</a:t>
            </a:r>
            <a:endParaRPr lang="en-IN" sz="1800" b="0" strike="noStrike" spc="-1">
              <a:latin typeface="Arial"/>
            </a:endParaRPr>
          </a:p>
        </p:txBody>
      </p:sp>
      <p:sp>
        <p:nvSpPr>
          <p:cNvPr id="963" name="CustomShape 6"/>
          <p:cNvSpPr/>
          <p:nvPr/>
        </p:nvSpPr>
        <p:spPr>
          <a:xfrm>
            <a:off x="5492520" y="4828680"/>
            <a:ext cx="1904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Output Voltage</a:t>
            </a:r>
            <a:endParaRPr lang="en-IN" sz="1800" b="0" strike="noStrike" spc="-1">
              <a:latin typeface="Arial"/>
            </a:endParaRPr>
          </a:p>
        </p:txBody>
      </p:sp>
      <p:sp>
        <p:nvSpPr>
          <p:cNvPr id="964" name="CustomShape 7"/>
          <p:cNvSpPr/>
          <p:nvPr/>
        </p:nvSpPr>
        <p:spPr>
          <a:xfrm>
            <a:off x="8800200" y="4828680"/>
            <a:ext cx="33022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Determination of alkalinity </a:t>
            </a:r>
            <a:endParaRPr lang="en-IN" sz="1800" b="0" strike="noStrike" spc="-1">
              <a:latin typeface="Arial"/>
            </a:endParaRPr>
          </a:p>
          <a:p>
            <a:pPr algn="ctr">
              <a:lnSpc>
                <a:spcPct val="100000"/>
              </a:lnSpc>
            </a:pPr>
            <a:r>
              <a:rPr lang="en-US" sz="1800" b="0" strike="noStrike" spc="-1">
                <a:solidFill>
                  <a:srgbClr val="212121"/>
                </a:solidFill>
                <a:latin typeface="Roboto Condensed"/>
              </a:rPr>
              <a:t>of the liquid</a:t>
            </a:r>
            <a:endParaRPr lang="en-IN" sz="1800" b="0" strike="noStrike" spc="-1">
              <a:latin typeface="Arial"/>
            </a:endParaRPr>
          </a:p>
        </p:txBody>
      </p:sp>
      <p:pic>
        <p:nvPicPr>
          <p:cNvPr id="965" name="Picture 14"/>
          <p:cNvPicPr/>
          <p:nvPr/>
        </p:nvPicPr>
        <p:blipFill>
          <a:blip r:embed="rId2"/>
          <a:srcRect t="47281" r="62105" b="10071"/>
          <a:stretch/>
        </p:blipFill>
        <p:spPr>
          <a:xfrm>
            <a:off x="1559160" y="3013200"/>
            <a:ext cx="1651320" cy="1719360"/>
          </a:xfrm>
          <a:prstGeom prst="rect">
            <a:avLst/>
          </a:prstGeom>
          <a:ln>
            <a:noFill/>
          </a:ln>
        </p:spPr>
      </p:pic>
      <p:pic>
        <p:nvPicPr>
          <p:cNvPr id="966" name="Picture 6" descr="Electric Electricity Symbol High Potential Voltage - Symbol High Voltage  Electrical, HD Png Download - kindpng"/>
          <p:cNvPicPr/>
          <p:nvPr/>
        </p:nvPicPr>
        <p:blipFill>
          <a:blip r:embed="rId3"/>
          <a:stretch/>
        </p:blipFill>
        <p:spPr>
          <a:xfrm>
            <a:off x="6003000" y="3187080"/>
            <a:ext cx="883080" cy="1371240"/>
          </a:xfrm>
          <a:prstGeom prst="rect">
            <a:avLst/>
          </a:prstGeom>
          <a:ln>
            <a:noFill/>
          </a:ln>
        </p:spPr>
      </p:pic>
      <p:pic>
        <p:nvPicPr>
          <p:cNvPr id="967" name="Picture 17"/>
          <p:cNvPicPr/>
          <p:nvPr/>
        </p:nvPicPr>
        <p:blipFill>
          <a:blip r:embed="rId4"/>
          <a:stretch/>
        </p:blipFill>
        <p:spPr>
          <a:xfrm>
            <a:off x="9079920" y="3296880"/>
            <a:ext cx="2742840" cy="1151640"/>
          </a:xfrm>
          <a:prstGeom prst="rect">
            <a:avLst/>
          </a:prstGeom>
          <a:ln>
            <a:noFill/>
          </a:ln>
        </p:spPr>
      </p:pic>
    </p:spTree>
    <p:extLst>
      <p:ext uri="{BB962C8B-B14F-4D97-AF65-F5344CB8AC3E}">
        <p14:creationId xmlns:p14="http://schemas.microsoft.com/office/powerpoint/2010/main" val="3029356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59">
                                            <p:txEl>
                                              <p:pRg st="0" end="0"/>
                                            </p:txEl>
                                          </p:spTgt>
                                        </p:tgtEl>
                                        <p:attrNameLst>
                                          <p:attrName>style.visibility</p:attrName>
                                        </p:attrNameLst>
                                      </p:cBhvr>
                                      <p:to>
                                        <p:strVal val="visible"/>
                                      </p:to>
                                    </p:set>
                                    <p:animEffect transition="in" filter="fade">
                                      <p:cBhvr additive="repl">
                                        <p:cTn id="7" dur="500"/>
                                        <p:tgtEl>
                                          <p:spTgt spid="9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959">
                                            <p:txEl>
                                              <p:pRg st="1" end="1"/>
                                            </p:txEl>
                                          </p:spTgt>
                                        </p:tgtEl>
                                        <p:attrNameLst>
                                          <p:attrName>style.visibility</p:attrName>
                                        </p:attrNameLst>
                                      </p:cBhvr>
                                      <p:to>
                                        <p:strVal val="visible"/>
                                      </p:to>
                                    </p:set>
                                    <p:animEffect transition="in" filter="fade">
                                      <p:cBhvr additive="repl">
                                        <p:cTn id="12" dur="500"/>
                                        <p:tgtEl>
                                          <p:spTgt spid="959">
                                            <p:txEl>
                                              <p:pRg st="1" end="1"/>
                                            </p:txEl>
                                          </p:spTgt>
                                        </p:tgtEl>
                                      </p:cBhvr>
                                    </p:animEffect>
                                  </p:childTnLst>
                                </p:cTn>
                              </p:par>
                              <p:par>
                                <p:cTn id="13" presetID="10" presetClass="entr" fill="hold" nodeType="withEffect">
                                  <p:stCondLst>
                                    <p:cond delay="0"/>
                                  </p:stCondLst>
                                  <p:childTnLst>
                                    <p:set>
                                      <p:cBhvr>
                                        <p:cTn id="14" dur="1" fill="hold">
                                          <p:stCondLst>
                                            <p:cond delay="0"/>
                                          </p:stCondLst>
                                        </p:cTn>
                                        <p:tgtEl>
                                          <p:spTgt spid="965"/>
                                        </p:tgtEl>
                                        <p:attrNameLst>
                                          <p:attrName>style.visibility</p:attrName>
                                        </p:attrNameLst>
                                      </p:cBhvr>
                                      <p:to>
                                        <p:strVal val="visible"/>
                                      </p:to>
                                    </p:set>
                                    <p:animEffect transition="in" filter="fade">
                                      <p:cBhvr additive="repl">
                                        <p:cTn id="15" dur="500"/>
                                        <p:tgtEl>
                                          <p:spTgt spid="965"/>
                                        </p:tgtEl>
                                      </p:cBhvr>
                                    </p:animEffect>
                                  </p:childTnLst>
                                </p:cTn>
                              </p:par>
                              <p:par>
                                <p:cTn id="16" presetID="10" presetClass="entr" fill="hold" nodeType="withEffect">
                                  <p:stCondLst>
                                    <p:cond delay="0"/>
                                  </p:stCondLst>
                                  <p:childTnLst>
                                    <p:set>
                                      <p:cBhvr>
                                        <p:cTn id="17" dur="1" fill="hold">
                                          <p:stCondLst>
                                            <p:cond delay="0"/>
                                          </p:stCondLst>
                                        </p:cTn>
                                        <p:tgtEl>
                                          <p:spTgt spid="962"/>
                                        </p:tgtEl>
                                        <p:attrNameLst>
                                          <p:attrName>style.visibility</p:attrName>
                                        </p:attrNameLst>
                                      </p:cBhvr>
                                      <p:to>
                                        <p:strVal val="visible"/>
                                      </p:to>
                                    </p:set>
                                    <p:animEffect transition="in" filter="fade">
                                      <p:cBhvr additive="repl">
                                        <p:cTn id="18" dur="500"/>
                                        <p:tgtEl>
                                          <p:spTgt spid="96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959">
                                            <p:txEl>
                                              <p:pRg st="2" end="2"/>
                                            </p:txEl>
                                          </p:spTgt>
                                        </p:tgtEl>
                                        <p:attrNameLst>
                                          <p:attrName>style.visibility</p:attrName>
                                        </p:attrNameLst>
                                      </p:cBhvr>
                                      <p:to>
                                        <p:strVal val="visible"/>
                                      </p:to>
                                    </p:set>
                                    <p:animEffect transition="in" filter="fade">
                                      <p:cBhvr additive="repl">
                                        <p:cTn id="23" dur="500"/>
                                        <p:tgtEl>
                                          <p:spTgt spid="95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960"/>
                                        </p:tgtEl>
                                        <p:attrNameLst>
                                          <p:attrName>style.visibility</p:attrName>
                                        </p:attrNameLst>
                                      </p:cBhvr>
                                      <p:to>
                                        <p:strVal val="visible"/>
                                      </p:to>
                                    </p:set>
                                    <p:animEffect transition="in" filter="fade">
                                      <p:cBhvr additive="repl">
                                        <p:cTn id="28" dur="500"/>
                                        <p:tgtEl>
                                          <p:spTgt spid="960"/>
                                        </p:tgtEl>
                                      </p:cBhvr>
                                    </p:animEffect>
                                  </p:childTnLst>
                                </p:cTn>
                              </p:par>
                              <p:par>
                                <p:cTn id="29" presetID="10" presetClass="entr" fill="hold" nodeType="withEffect">
                                  <p:stCondLst>
                                    <p:cond delay="0"/>
                                  </p:stCondLst>
                                  <p:childTnLst>
                                    <p:set>
                                      <p:cBhvr>
                                        <p:cTn id="30" dur="1" fill="hold">
                                          <p:stCondLst>
                                            <p:cond delay="0"/>
                                          </p:stCondLst>
                                        </p:cTn>
                                        <p:tgtEl>
                                          <p:spTgt spid="966"/>
                                        </p:tgtEl>
                                        <p:attrNameLst>
                                          <p:attrName>style.visibility</p:attrName>
                                        </p:attrNameLst>
                                      </p:cBhvr>
                                      <p:to>
                                        <p:strVal val="visible"/>
                                      </p:to>
                                    </p:set>
                                    <p:animEffect transition="in" filter="fade">
                                      <p:cBhvr additive="repl">
                                        <p:cTn id="31" dur="500"/>
                                        <p:tgtEl>
                                          <p:spTgt spid="966"/>
                                        </p:tgtEl>
                                      </p:cBhvr>
                                    </p:animEffect>
                                  </p:childTnLst>
                                </p:cTn>
                              </p:par>
                              <p:par>
                                <p:cTn id="32" presetID="10" presetClass="entr" fill="hold" nodeType="withEffect">
                                  <p:stCondLst>
                                    <p:cond delay="0"/>
                                  </p:stCondLst>
                                  <p:childTnLst>
                                    <p:set>
                                      <p:cBhvr>
                                        <p:cTn id="33" dur="1" fill="hold">
                                          <p:stCondLst>
                                            <p:cond delay="0"/>
                                          </p:stCondLst>
                                        </p:cTn>
                                        <p:tgtEl>
                                          <p:spTgt spid="963"/>
                                        </p:tgtEl>
                                        <p:attrNameLst>
                                          <p:attrName>style.visibility</p:attrName>
                                        </p:attrNameLst>
                                      </p:cBhvr>
                                      <p:to>
                                        <p:strVal val="visible"/>
                                      </p:to>
                                    </p:set>
                                    <p:animEffect transition="in" filter="fade">
                                      <p:cBhvr additive="repl">
                                        <p:cTn id="34" dur="500"/>
                                        <p:tgtEl>
                                          <p:spTgt spid="96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fill="hold" nodeType="clickEffect">
                                  <p:stCondLst>
                                    <p:cond delay="0"/>
                                  </p:stCondLst>
                                  <p:childTnLst>
                                    <p:set>
                                      <p:cBhvr>
                                        <p:cTn id="38" dur="1" fill="hold">
                                          <p:stCondLst>
                                            <p:cond delay="0"/>
                                          </p:stCondLst>
                                        </p:cTn>
                                        <p:tgtEl>
                                          <p:spTgt spid="959">
                                            <p:txEl>
                                              <p:pRg st="3" end="3"/>
                                            </p:txEl>
                                          </p:spTgt>
                                        </p:tgtEl>
                                        <p:attrNameLst>
                                          <p:attrName>style.visibility</p:attrName>
                                        </p:attrNameLst>
                                      </p:cBhvr>
                                      <p:to>
                                        <p:strVal val="visible"/>
                                      </p:to>
                                    </p:set>
                                    <p:animEffect transition="in" filter="fade">
                                      <p:cBhvr additive="repl">
                                        <p:cTn id="39" dur="500"/>
                                        <p:tgtEl>
                                          <p:spTgt spid="959">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fill="hold" nodeType="clickEffect">
                                  <p:stCondLst>
                                    <p:cond delay="0"/>
                                  </p:stCondLst>
                                  <p:childTnLst>
                                    <p:set>
                                      <p:cBhvr>
                                        <p:cTn id="43" dur="1" fill="hold">
                                          <p:stCondLst>
                                            <p:cond delay="0"/>
                                          </p:stCondLst>
                                        </p:cTn>
                                        <p:tgtEl>
                                          <p:spTgt spid="961"/>
                                        </p:tgtEl>
                                        <p:attrNameLst>
                                          <p:attrName>style.visibility</p:attrName>
                                        </p:attrNameLst>
                                      </p:cBhvr>
                                      <p:to>
                                        <p:strVal val="visible"/>
                                      </p:to>
                                    </p:set>
                                    <p:animEffect transition="in" filter="fade">
                                      <p:cBhvr additive="repl">
                                        <p:cTn id="44" dur="500"/>
                                        <p:tgtEl>
                                          <p:spTgt spid="961"/>
                                        </p:tgtEl>
                                      </p:cBhvr>
                                    </p:animEffect>
                                  </p:childTnLst>
                                </p:cTn>
                              </p:par>
                              <p:par>
                                <p:cTn id="45" presetID="10" presetClass="entr" fill="hold" nodeType="withEffect">
                                  <p:stCondLst>
                                    <p:cond delay="0"/>
                                  </p:stCondLst>
                                  <p:childTnLst>
                                    <p:set>
                                      <p:cBhvr>
                                        <p:cTn id="46" dur="1" fill="hold">
                                          <p:stCondLst>
                                            <p:cond delay="0"/>
                                          </p:stCondLst>
                                        </p:cTn>
                                        <p:tgtEl>
                                          <p:spTgt spid="964"/>
                                        </p:tgtEl>
                                        <p:attrNameLst>
                                          <p:attrName>style.visibility</p:attrName>
                                        </p:attrNameLst>
                                      </p:cBhvr>
                                      <p:to>
                                        <p:strVal val="visible"/>
                                      </p:to>
                                    </p:set>
                                    <p:animEffect transition="in" filter="fade">
                                      <p:cBhvr additive="repl">
                                        <p:cTn id="47" dur="500"/>
                                        <p:tgtEl>
                                          <p:spTgt spid="964"/>
                                        </p:tgtEl>
                                      </p:cBhvr>
                                    </p:animEffect>
                                  </p:childTnLst>
                                </p:cTn>
                              </p:par>
                              <p:par>
                                <p:cTn id="48" presetID="10" presetClass="entr" fill="hold" nodeType="withEffect">
                                  <p:stCondLst>
                                    <p:cond delay="0"/>
                                  </p:stCondLst>
                                  <p:childTnLst>
                                    <p:set>
                                      <p:cBhvr>
                                        <p:cTn id="49" dur="1" fill="hold">
                                          <p:stCondLst>
                                            <p:cond delay="0"/>
                                          </p:stCondLst>
                                        </p:cTn>
                                        <p:tgtEl>
                                          <p:spTgt spid="967"/>
                                        </p:tgtEl>
                                        <p:attrNameLst>
                                          <p:attrName>style.visibility</p:attrName>
                                        </p:attrNameLst>
                                      </p:cBhvr>
                                      <p:to>
                                        <p:strVal val="visible"/>
                                      </p:to>
                                    </p:set>
                                    <p:animEffect transition="in" filter="fade">
                                      <p:cBhvr additive="repl">
                                        <p:cTn id="50" dur="500"/>
                                        <p:tgtEl>
                                          <p:spTgt spid="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pH Sensor – Interfacing with Arduino</a:t>
            </a:r>
            <a:endParaRPr lang="en-US" sz="3400" b="0" strike="noStrike" spc="-1">
              <a:solidFill>
                <a:srgbClr val="212121"/>
              </a:solidFill>
              <a:latin typeface="Roboto Condensed"/>
            </a:endParaRPr>
          </a:p>
        </p:txBody>
      </p:sp>
      <p:sp>
        <p:nvSpPr>
          <p:cNvPr id="969" name="TextShape 2"/>
          <p:cNvSpPr txBox="1"/>
          <p:nvPr/>
        </p:nvSpPr>
        <p:spPr>
          <a:xfrm>
            <a:off x="131040" y="863280"/>
            <a:ext cx="5696280" cy="485460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interfacing of pH sensor with Arduino is as shown in figure.</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Here, </a:t>
            </a:r>
            <a:r>
              <a:rPr lang="en-US" sz="2400" b="0" strike="noStrike" spc="-1" dirty="0" err="1">
                <a:solidFill>
                  <a:srgbClr val="212121"/>
                </a:solidFill>
                <a:latin typeface="Roboto Condensed"/>
              </a:rPr>
              <a:t>Vcc</a:t>
            </a:r>
            <a:r>
              <a:rPr lang="en-US" sz="2400" b="0" strike="noStrike" spc="-1" dirty="0">
                <a:solidFill>
                  <a:srgbClr val="212121"/>
                </a:solidFill>
                <a:latin typeface="Roboto Condensed"/>
              </a:rPr>
              <a:t> and </a:t>
            </a:r>
            <a:r>
              <a:rPr lang="en-US" sz="2400" b="0" strike="noStrike" spc="-1" dirty="0" err="1">
                <a:solidFill>
                  <a:srgbClr val="212121"/>
                </a:solidFill>
                <a:latin typeface="Roboto Condensed"/>
              </a:rPr>
              <a:t>Gnd</a:t>
            </a:r>
            <a:r>
              <a:rPr lang="en-US" sz="2400" b="0" strike="noStrike" spc="-1" dirty="0">
                <a:solidFill>
                  <a:srgbClr val="212121"/>
                </a:solidFill>
                <a:latin typeface="Roboto Condensed"/>
              </a:rPr>
              <a:t> pins of pH Sensor are connected to 5V and </a:t>
            </a:r>
            <a:r>
              <a:rPr lang="en-US" sz="2400" b="0" strike="noStrike" spc="-1" dirty="0" err="1">
                <a:solidFill>
                  <a:srgbClr val="212121"/>
                </a:solidFill>
                <a:latin typeface="Roboto Condensed"/>
              </a:rPr>
              <a:t>Gnd</a:t>
            </a:r>
            <a:r>
              <a:rPr lang="en-US" sz="2400" b="0" strike="noStrike" spc="-1" dirty="0">
                <a:solidFill>
                  <a:srgbClr val="212121"/>
                </a:solidFill>
                <a:latin typeface="Roboto Condensed"/>
              </a:rPr>
              <a:t> of Arduino board.</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output pin of pH sensor is connected to analog pin of Arduino.</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 </a:t>
            </a:r>
            <a:r>
              <a:rPr lang="en-US" sz="2400" b="0" strike="noStrike" spc="-1" dirty="0" smtClean="0">
                <a:solidFill>
                  <a:srgbClr val="212121"/>
                </a:solidFill>
                <a:latin typeface="Roboto Condensed"/>
              </a:rPr>
              <a:t>The connection of pH sensor is done with voltage converter via BNC pin.</a:t>
            </a:r>
            <a:endParaRPr lang="en-US" sz="2400" b="0" strike="noStrike" spc="-1" dirty="0">
              <a:solidFill>
                <a:srgbClr val="212121"/>
              </a:solidFill>
              <a:latin typeface="Roboto Condensed"/>
            </a:endParaRPr>
          </a:p>
        </p:txBody>
      </p:sp>
      <p:pic>
        <p:nvPicPr>
          <p:cNvPr id="970" name="Picture 3"/>
          <p:cNvPicPr/>
          <p:nvPr/>
        </p:nvPicPr>
        <p:blipFill>
          <a:blip r:embed="rId2"/>
          <a:stretch/>
        </p:blipFill>
        <p:spPr>
          <a:xfrm>
            <a:off x="6788160" y="1500840"/>
            <a:ext cx="4812120" cy="4217400"/>
          </a:xfrm>
          <a:prstGeom prst="rect">
            <a:avLst/>
          </a:prstGeom>
          <a:ln>
            <a:noFill/>
          </a:ln>
        </p:spPr>
      </p:pic>
    </p:spTree>
    <p:extLst>
      <p:ext uri="{BB962C8B-B14F-4D97-AF65-F5344CB8AC3E}">
        <p14:creationId xmlns:p14="http://schemas.microsoft.com/office/powerpoint/2010/main" val="1088808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69">
                                            <p:txEl>
                                              <p:pRg st="0" end="0"/>
                                            </p:txEl>
                                          </p:spTgt>
                                        </p:tgtEl>
                                        <p:attrNameLst>
                                          <p:attrName>style.visibility</p:attrName>
                                        </p:attrNameLst>
                                      </p:cBhvr>
                                      <p:to>
                                        <p:strVal val="visible"/>
                                      </p:to>
                                    </p:set>
                                    <p:animEffect transition="in" filter="fade">
                                      <p:cBhvr additive="repl">
                                        <p:cTn id="7" dur="500"/>
                                        <p:tgtEl>
                                          <p:spTgt spid="9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970"/>
                                        </p:tgtEl>
                                        <p:attrNameLst>
                                          <p:attrName>style.visibility</p:attrName>
                                        </p:attrNameLst>
                                      </p:cBhvr>
                                      <p:to>
                                        <p:strVal val="visible"/>
                                      </p:to>
                                    </p:set>
                                    <p:animEffect transition="in" filter="fade">
                                      <p:cBhvr additive="repl">
                                        <p:cTn id="12" dur="500"/>
                                        <p:tgtEl>
                                          <p:spTgt spid="9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969">
                                            <p:txEl>
                                              <p:pRg st="1" end="1"/>
                                            </p:txEl>
                                          </p:spTgt>
                                        </p:tgtEl>
                                        <p:attrNameLst>
                                          <p:attrName>style.visibility</p:attrName>
                                        </p:attrNameLst>
                                      </p:cBhvr>
                                      <p:to>
                                        <p:strVal val="visible"/>
                                      </p:to>
                                    </p:set>
                                    <p:animEffect transition="in" filter="fade">
                                      <p:cBhvr additive="repl">
                                        <p:cTn id="17" dur="500"/>
                                        <p:tgtEl>
                                          <p:spTgt spid="96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969">
                                            <p:txEl>
                                              <p:pRg st="2" end="2"/>
                                            </p:txEl>
                                          </p:spTgt>
                                        </p:tgtEl>
                                        <p:attrNameLst>
                                          <p:attrName>style.visibility</p:attrName>
                                        </p:attrNameLst>
                                      </p:cBhvr>
                                      <p:to>
                                        <p:strVal val="visible"/>
                                      </p:to>
                                    </p:set>
                                    <p:animEffect transition="in" filter="fade">
                                      <p:cBhvr additive="repl">
                                        <p:cTn id="22" dur="500"/>
                                        <p:tgtEl>
                                          <p:spTgt spid="96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969">
                                            <p:txEl>
                                              <p:pRg st="3" end="3"/>
                                            </p:txEl>
                                          </p:spTgt>
                                        </p:tgtEl>
                                        <p:attrNameLst>
                                          <p:attrName>style.visibility</p:attrName>
                                        </p:attrNameLst>
                                      </p:cBhvr>
                                      <p:to>
                                        <p:strVal val="visible"/>
                                      </p:to>
                                    </p:set>
                                    <p:animEffect transition="in" filter="fade">
                                      <p:cBhvr additive="repl">
                                        <p:cTn id="27" dur="500"/>
                                        <p:tgtEl>
                                          <p:spTgt spid="96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pH Sensor – Code explanation</a:t>
            </a:r>
            <a:endParaRPr lang="en-US" sz="3400" b="0" strike="noStrike" spc="-1">
              <a:solidFill>
                <a:srgbClr val="212121"/>
              </a:solidFill>
              <a:latin typeface="Roboto Condensed"/>
            </a:endParaRPr>
          </a:p>
        </p:txBody>
      </p:sp>
      <p:sp>
        <p:nvSpPr>
          <p:cNvPr id="972" name="TextShape 2"/>
          <p:cNvSpPr txBox="1"/>
          <p:nvPr/>
        </p:nvSpPr>
        <p:spPr>
          <a:xfrm>
            <a:off x="131040" y="863280"/>
            <a:ext cx="11929320"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a:solidFill>
                  <a:srgbClr val="212121"/>
                </a:solidFill>
                <a:latin typeface="Roboto Condensed"/>
              </a:rPr>
              <a:t>The code in Arduino for pH sensor can be written as following:</a:t>
            </a:r>
          </a:p>
        </p:txBody>
      </p:sp>
      <p:sp>
        <p:nvSpPr>
          <p:cNvPr id="973" name="CustomShape 3"/>
          <p:cNvSpPr/>
          <p:nvPr/>
        </p:nvSpPr>
        <p:spPr>
          <a:xfrm>
            <a:off x="632880" y="1650600"/>
            <a:ext cx="6397200" cy="344448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a:solidFill>
                  <a:srgbClr val="859900"/>
                </a:solidFill>
                <a:latin typeface="Consolas"/>
              </a:rPr>
              <a:t>#define</a:t>
            </a:r>
            <a:r>
              <a:rPr lang="en-US" sz="2000" b="0" strike="noStrike" spc="-1">
                <a:solidFill>
                  <a:srgbClr val="B58900"/>
                </a:solidFill>
                <a:latin typeface="Consolas"/>
              </a:rPr>
              <a:t> </a:t>
            </a:r>
            <a:r>
              <a:rPr lang="en-US" sz="2000" b="0" strike="noStrike" spc="-1">
                <a:solidFill>
                  <a:srgbClr val="268BD2"/>
                </a:solidFill>
                <a:latin typeface="Consolas"/>
              </a:rPr>
              <a:t>SensorPin</a:t>
            </a:r>
            <a:r>
              <a:rPr lang="en-US" sz="2000" b="0" strike="noStrike" spc="-1">
                <a:solidFill>
                  <a:srgbClr val="B58900"/>
                </a:solidFill>
                <a:latin typeface="Consolas"/>
              </a:rPr>
              <a:t> A0</a:t>
            </a:r>
            <a:endParaRPr lang="en-IN" sz="2000" b="0" strike="noStrike" spc="-1">
              <a:latin typeface="Arial"/>
            </a:endParaRPr>
          </a:p>
          <a:p>
            <a:pPr>
              <a:lnSpc>
                <a:spcPct val="100000"/>
              </a:lnSpc>
            </a:pPr>
            <a:r>
              <a:rPr lang="en-US" sz="2000" b="0" strike="noStrike" spc="-1">
                <a:solidFill>
                  <a:srgbClr val="859900"/>
                </a:solidFill>
                <a:latin typeface="Consolas"/>
              </a:rPr>
              <a:t>#define</a:t>
            </a:r>
            <a:r>
              <a:rPr lang="en-US" sz="2000" b="0" strike="noStrike" spc="-1">
                <a:solidFill>
                  <a:srgbClr val="B58900"/>
                </a:solidFill>
                <a:latin typeface="Consolas"/>
              </a:rPr>
              <a:t> </a:t>
            </a:r>
            <a:r>
              <a:rPr lang="en-US" sz="2000" b="0" strike="noStrike" spc="-1">
                <a:solidFill>
                  <a:srgbClr val="268BD2"/>
                </a:solidFill>
                <a:latin typeface="Consolas"/>
              </a:rPr>
              <a:t>Offset</a:t>
            </a:r>
            <a:r>
              <a:rPr lang="en-US" sz="2000" b="0" strike="noStrike" spc="-1">
                <a:solidFill>
                  <a:srgbClr val="B58900"/>
                </a:solidFill>
                <a:latin typeface="Consolas"/>
              </a:rPr>
              <a:t> </a:t>
            </a:r>
            <a:r>
              <a:rPr lang="en-US" sz="2000" b="0" strike="noStrike" spc="-1">
                <a:solidFill>
                  <a:srgbClr val="D33682"/>
                </a:solidFill>
                <a:latin typeface="Consolas"/>
              </a:rPr>
              <a:t>0</a:t>
            </a:r>
            <a:r>
              <a:rPr lang="en-US" sz="2000" b="0" strike="noStrike" spc="-1">
                <a:solidFill>
                  <a:srgbClr val="B58900"/>
                </a:solidFill>
                <a:latin typeface="Consolas"/>
              </a:rPr>
              <a:t>         </a:t>
            </a:r>
            <a:endParaRPr lang="en-IN" sz="2000" b="0" strike="noStrike" spc="-1">
              <a:latin typeface="Arial"/>
            </a:endParaRPr>
          </a:p>
          <a:p>
            <a:pPr>
              <a:lnSpc>
                <a:spcPct val="100000"/>
              </a:lnSpc>
            </a:pPr>
            <a:r>
              <a:rPr lang="en-US" sz="2000" b="1" strike="noStrike" spc="-1">
                <a:solidFill>
                  <a:srgbClr val="073642"/>
                </a:solidFill>
                <a:latin typeface="Consolas"/>
              </a:rPr>
              <a:t>unsigned</a:t>
            </a:r>
            <a:r>
              <a:rPr lang="en-US" sz="2000" b="0" strike="noStrike" spc="-1">
                <a:solidFill>
                  <a:srgbClr val="333333"/>
                </a:solidFill>
                <a:latin typeface="Consolas"/>
              </a:rPr>
              <a:t> </a:t>
            </a:r>
            <a:r>
              <a:rPr lang="en-US" sz="2000" b="1" strike="noStrike" spc="-1">
                <a:solidFill>
                  <a:srgbClr val="073642"/>
                </a:solidFill>
                <a:latin typeface="Consolas"/>
              </a:rPr>
              <a:t>long</a:t>
            </a:r>
            <a:r>
              <a:rPr lang="en-US" sz="2000" b="0" strike="noStrike" spc="-1">
                <a:solidFill>
                  <a:srgbClr val="333333"/>
                </a:solidFill>
                <a:latin typeface="Consolas"/>
              </a:rPr>
              <a:t> </a:t>
            </a:r>
            <a:r>
              <a:rPr lang="en-US" sz="2000" b="1" strike="noStrike" spc="-1">
                <a:solidFill>
                  <a:srgbClr val="073642"/>
                </a:solidFill>
                <a:latin typeface="Consolas"/>
              </a:rPr>
              <a:t>int</a:t>
            </a:r>
            <a:r>
              <a:rPr lang="en-US" sz="2000" b="0" strike="noStrike" spc="-1">
                <a:solidFill>
                  <a:srgbClr val="333333"/>
                </a:solidFill>
                <a:latin typeface="Consolas"/>
              </a:rPr>
              <a:t> </a:t>
            </a:r>
            <a:r>
              <a:rPr lang="en-US" sz="2000" b="0" strike="noStrike" spc="-1">
                <a:solidFill>
                  <a:srgbClr val="268BD2"/>
                </a:solidFill>
                <a:latin typeface="Consolas"/>
              </a:rPr>
              <a:t>avgValue</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1" strike="noStrike" spc="-1">
                <a:solidFill>
                  <a:srgbClr val="073642"/>
                </a:solidFill>
                <a:latin typeface="Consolas"/>
              </a:rPr>
              <a:t>float</a:t>
            </a:r>
            <a:r>
              <a:rPr lang="en-US" sz="2000" b="0" strike="noStrike" spc="-1">
                <a:solidFill>
                  <a:srgbClr val="333333"/>
                </a:solidFill>
                <a:latin typeface="Consolas"/>
              </a:rPr>
              <a:t> </a:t>
            </a:r>
            <a:r>
              <a:rPr lang="en-US" sz="2000" b="0" strike="noStrike" spc="-1">
                <a:solidFill>
                  <a:srgbClr val="268BD2"/>
                </a:solidFill>
                <a:latin typeface="Consolas"/>
              </a:rPr>
              <a:t>b</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1" strike="noStrike" spc="-1">
                <a:solidFill>
                  <a:srgbClr val="073642"/>
                </a:solidFill>
                <a:latin typeface="Consolas"/>
              </a:rPr>
              <a:t>int</a:t>
            </a:r>
            <a:r>
              <a:rPr lang="en-US" sz="2000" b="0" strike="noStrike" spc="-1">
                <a:solidFill>
                  <a:srgbClr val="333333"/>
                </a:solidFill>
                <a:latin typeface="Consolas"/>
              </a:rPr>
              <a:t> </a:t>
            </a:r>
            <a:r>
              <a:rPr lang="en-US" sz="2000" b="0" strike="noStrike" spc="-1">
                <a:solidFill>
                  <a:srgbClr val="268BD2"/>
                </a:solidFill>
                <a:latin typeface="Consolas"/>
              </a:rPr>
              <a:t>buf</a:t>
            </a:r>
            <a:r>
              <a:rPr lang="en-US" sz="2000" b="0" strike="noStrike" spc="-1">
                <a:solidFill>
                  <a:srgbClr val="333333"/>
                </a:solidFill>
                <a:latin typeface="Consolas"/>
              </a:rPr>
              <a:t>[</a:t>
            </a:r>
            <a:r>
              <a:rPr lang="en-US" sz="2000" b="0" strike="noStrike" spc="-1">
                <a:solidFill>
                  <a:srgbClr val="D33682"/>
                </a:solidFill>
                <a:latin typeface="Consolas"/>
              </a:rPr>
              <a:t>10</a:t>
            </a:r>
            <a:r>
              <a:rPr lang="en-US" sz="2000" b="0" strike="noStrike" spc="-1">
                <a:solidFill>
                  <a:srgbClr val="333333"/>
                </a:solidFill>
                <a:latin typeface="Consolas"/>
              </a:rPr>
              <a:t>],</a:t>
            </a:r>
            <a:r>
              <a:rPr lang="en-US" sz="2000" b="0" strike="noStrike" spc="-1">
                <a:solidFill>
                  <a:srgbClr val="268BD2"/>
                </a:solidFill>
                <a:latin typeface="Consolas"/>
              </a:rPr>
              <a:t>temp</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1" strike="noStrike" spc="-1">
                <a:solidFill>
                  <a:srgbClr val="073642"/>
                </a:solidFill>
                <a:latin typeface="Consolas"/>
              </a:rPr>
              <a:t>void</a:t>
            </a:r>
            <a:r>
              <a:rPr lang="en-US" sz="2000" b="0" strike="noStrike" spc="-1">
                <a:solidFill>
                  <a:srgbClr val="333333"/>
                </a:solidFill>
                <a:latin typeface="Consolas"/>
              </a:rPr>
              <a:t> </a:t>
            </a:r>
            <a:r>
              <a:rPr lang="en-US" sz="2000" b="0" strike="noStrike" spc="-1">
                <a:solidFill>
                  <a:srgbClr val="268BD2"/>
                </a:solidFill>
                <a:latin typeface="Consolas"/>
              </a:rPr>
              <a:t>setup</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pinMode</a:t>
            </a:r>
            <a:r>
              <a:rPr lang="en-US" sz="2000" b="0" strike="noStrike" spc="-1">
                <a:solidFill>
                  <a:srgbClr val="333333"/>
                </a:solidFill>
                <a:latin typeface="Consolas"/>
              </a:rPr>
              <a:t>(</a:t>
            </a:r>
            <a:r>
              <a:rPr lang="en-US" sz="2000" b="0" strike="noStrike" spc="-1">
                <a:solidFill>
                  <a:srgbClr val="268BD2"/>
                </a:solidFill>
                <a:latin typeface="Consolas"/>
              </a:rPr>
              <a:t>SensorPin</a:t>
            </a:r>
            <a:r>
              <a:rPr lang="en-US" sz="2000" b="0" strike="noStrike" spc="-1">
                <a:solidFill>
                  <a:srgbClr val="333333"/>
                </a:solidFill>
                <a:latin typeface="Consolas"/>
              </a:rPr>
              <a:t>,INPUT);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Serial</a:t>
            </a:r>
            <a:r>
              <a:rPr lang="en-US" sz="2000" b="0" strike="noStrike" spc="-1">
                <a:solidFill>
                  <a:srgbClr val="333333"/>
                </a:solidFill>
                <a:latin typeface="Consolas"/>
              </a:rPr>
              <a:t>.</a:t>
            </a:r>
            <a:r>
              <a:rPr lang="en-US" sz="2000" b="0" strike="noStrike" spc="-1">
                <a:solidFill>
                  <a:srgbClr val="268BD2"/>
                </a:solidFill>
                <a:latin typeface="Consolas"/>
              </a:rPr>
              <a:t>begin</a:t>
            </a:r>
            <a:r>
              <a:rPr lang="en-US" sz="2000" b="0" strike="noStrike" spc="-1">
                <a:solidFill>
                  <a:srgbClr val="333333"/>
                </a:solidFill>
                <a:latin typeface="Consolas"/>
              </a:rPr>
              <a:t>(</a:t>
            </a:r>
            <a:r>
              <a:rPr lang="en-US" sz="2000" b="0" strike="noStrike" spc="-1">
                <a:solidFill>
                  <a:srgbClr val="D33682"/>
                </a:solidFill>
                <a:latin typeface="Consolas"/>
              </a:rPr>
              <a:t>9600</a:t>
            </a: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a:t>
            </a:r>
            <a:endParaRPr lang="en-IN" sz="2000" b="0" strike="noStrike" spc="-1">
              <a:latin typeface="Arial"/>
            </a:endParaRPr>
          </a:p>
        </p:txBody>
      </p:sp>
      <p:sp>
        <p:nvSpPr>
          <p:cNvPr id="974" name="CustomShape 4"/>
          <p:cNvSpPr/>
          <p:nvPr/>
        </p:nvSpPr>
        <p:spPr>
          <a:xfrm>
            <a:off x="131040" y="1650600"/>
            <a:ext cx="501480" cy="344448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2000" b="1" strike="noStrike" spc="-1">
                <a:solidFill>
                  <a:srgbClr val="585858"/>
                </a:solidFill>
                <a:latin typeface="Consolas"/>
              </a:rPr>
              <a:t>1</a:t>
            </a:r>
            <a:endParaRPr lang="en-IN" sz="2000" b="0" strike="noStrike" spc="-1">
              <a:latin typeface="Arial"/>
            </a:endParaRPr>
          </a:p>
          <a:p>
            <a:pPr algn="r">
              <a:lnSpc>
                <a:spcPct val="100000"/>
              </a:lnSpc>
            </a:pPr>
            <a:r>
              <a:rPr lang="en-IN" sz="2000" b="1" strike="noStrike" spc="-1">
                <a:solidFill>
                  <a:srgbClr val="585858"/>
                </a:solidFill>
                <a:latin typeface="Consolas"/>
              </a:rPr>
              <a:t>2</a:t>
            </a:r>
            <a:endParaRPr lang="en-IN" sz="2000" b="0" strike="noStrike" spc="-1">
              <a:latin typeface="Arial"/>
            </a:endParaRPr>
          </a:p>
          <a:p>
            <a:pPr algn="r">
              <a:lnSpc>
                <a:spcPct val="100000"/>
              </a:lnSpc>
            </a:pPr>
            <a:r>
              <a:rPr lang="en-IN" sz="2000" b="1" strike="noStrike" spc="-1">
                <a:solidFill>
                  <a:srgbClr val="585858"/>
                </a:solidFill>
                <a:latin typeface="Consolas"/>
              </a:rPr>
              <a:t>3</a:t>
            </a:r>
            <a:endParaRPr lang="en-IN" sz="2000" b="0" strike="noStrike" spc="-1">
              <a:latin typeface="Arial"/>
            </a:endParaRPr>
          </a:p>
          <a:p>
            <a:pPr algn="r">
              <a:lnSpc>
                <a:spcPct val="100000"/>
              </a:lnSpc>
            </a:pPr>
            <a:r>
              <a:rPr lang="en-IN" sz="2000" b="1" strike="noStrike" spc="-1">
                <a:solidFill>
                  <a:srgbClr val="585858"/>
                </a:solidFill>
                <a:latin typeface="Consolas"/>
              </a:rPr>
              <a:t>4</a:t>
            </a:r>
            <a:endParaRPr lang="en-IN" sz="2000" b="0" strike="noStrike" spc="-1">
              <a:latin typeface="Arial"/>
            </a:endParaRPr>
          </a:p>
          <a:p>
            <a:pPr algn="r">
              <a:lnSpc>
                <a:spcPct val="100000"/>
              </a:lnSpc>
            </a:pPr>
            <a:r>
              <a:rPr lang="en-IN" sz="2000" b="1" strike="noStrike" spc="-1">
                <a:solidFill>
                  <a:srgbClr val="585858"/>
                </a:solidFill>
                <a:latin typeface="Consolas"/>
              </a:rPr>
              <a:t>5</a:t>
            </a:r>
            <a:endParaRPr lang="en-IN" sz="2000" b="0" strike="noStrike" spc="-1">
              <a:latin typeface="Arial"/>
            </a:endParaRPr>
          </a:p>
          <a:p>
            <a:pPr algn="r">
              <a:lnSpc>
                <a:spcPct val="100000"/>
              </a:lnSpc>
            </a:pPr>
            <a:r>
              <a:rPr lang="en-IN" sz="2000" b="1" strike="noStrike" spc="-1">
                <a:solidFill>
                  <a:srgbClr val="585858"/>
                </a:solidFill>
                <a:latin typeface="Consolas"/>
              </a:rPr>
              <a:t>6</a:t>
            </a:r>
            <a:endParaRPr lang="en-IN" sz="2000" b="0" strike="noStrike" spc="-1">
              <a:latin typeface="Arial"/>
            </a:endParaRPr>
          </a:p>
          <a:p>
            <a:pPr algn="r">
              <a:lnSpc>
                <a:spcPct val="100000"/>
              </a:lnSpc>
            </a:pPr>
            <a:r>
              <a:rPr lang="en-IN" sz="2000" b="1" strike="noStrike" spc="-1">
                <a:solidFill>
                  <a:srgbClr val="585858"/>
                </a:solidFill>
                <a:latin typeface="Consolas"/>
              </a:rPr>
              <a:t>7</a:t>
            </a:r>
            <a:endParaRPr lang="en-IN" sz="2000" b="0" strike="noStrike" spc="-1">
              <a:latin typeface="Arial"/>
            </a:endParaRPr>
          </a:p>
          <a:p>
            <a:pPr algn="r">
              <a:lnSpc>
                <a:spcPct val="100000"/>
              </a:lnSpc>
            </a:pPr>
            <a:r>
              <a:rPr lang="en-IN" sz="2000" b="1" strike="noStrike" spc="-1">
                <a:solidFill>
                  <a:srgbClr val="585858"/>
                </a:solidFill>
                <a:latin typeface="Consolas"/>
              </a:rPr>
              <a:t>8</a:t>
            </a:r>
            <a:endParaRPr lang="en-IN" sz="2000" b="0" strike="noStrike" spc="-1">
              <a:latin typeface="Arial"/>
            </a:endParaRPr>
          </a:p>
          <a:p>
            <a:pPr algn="r">
              <a:lnSpc>
                <a:spcPct val="100000"/>
              </a:lnSpc>
            </a:pPr>
            <a:r>
              <a:rPr lang="en-IN" sz="2000" b="1" strike="noStrike" spc="-1">
                <a:solidFill>
                  <a:srgbClr val="585858"/>
                </a:solidFill>
                <a:latin typeface="Consolas"/>
              </a:rPr>
              <a:t>9</a:t>
            </a:r>
            <a:endParaRPr lang="en-IN" sz="2000" b="0" strike="noStrike" spc="-1">
              <a:latin typeface="Arial"/>
            </a:endParaRPr>
          </a:p>
          <a:p>
            <a:pPr algn="r">
              <a:lnSpc>
                <a:spcPct val="100000"/>
              </a:lnSpc>
            </a:pPr>
            <a:r>
              <a:rPr lang="en-IN" sz="2000" b="1" strike="noStrike" spc="-1">
                <a:solidFill>
                  <a:srgbClr val="585858"/>
                </a:solidFill>
                <a:latin typeface="Consolas"/>
              </a:rPr>
              <a:t>10</a:t>
            </a:r>
            <a:endParaRPr lang="en-IN" sz="2000" b="0" strike="noStrike" spc="-1">
              <a:latin typeface="Arial"/>
            </a:endParaRPr>
          </a:p>
          <a:p>
            <a:pPr algn="r">
              <a:lnSpc>
                <a:spcPct val="100000"/>
              </a:lnSpc>
            </a:pPr>
            <a:r>
              <a:rPr lang="en-IN" sz="2000" b="1" strike="noStrike" spc="-1">
                <a:solidFill>
                  <a:srgbClr val="585858"/>
                </a:solidFill>
                <a:latin typeface="Consolas"/>
              </a:rPr>
              <a:t>11</a:t>
            </a:r>
            <a:endParaRPr lang="en-IN" sz="2000" b="0" strike="noStrike" spc="-1">
              <a:latin typeface="Arial"/>
            </a:endParaRPr>
          </a:p>
        </p:txBody>
      </p:sp>
      <p:sp>
        <p:nvSpPr>
          <p:cNvPr id="975" name="CustomShape 5"/>
          <p:cNvSpPr/>
          <p:nvPr/>
        </p:nvSpPr>
        <p:spPr>
          <a:xfrm>
            <a:off x="131040" y="1321560"/>
            <a:ext cx="197676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gn="ctr">
              <a:lnSpc>
                <a:spcPct val="100000"/>
              </a:lnSpc>
            </a:pPr>
            <a:r>
              <a:rPr lang="en-US" sz="1600" b="0" strike="noStrike" spc="-1">
                <a:solidFill>
                  <a:srgbClr val="FFFFFF"/>
                </a:solidFill>
                <a:latin typeface="Roboto Condensed"/>
              </a:rPr>
              <a:t>PH</a:t>
            </a:r>
            <a:r>
              <a:rPr lang="en-US" sz="1600" b="0" strike="noStrike" spc="-1">
                <a:solidFill>
                  <a:srgbClr val="FFFFFF"/>
                </a:solidFill>
                <a:latin typeface="Consolas"/>
              </a:rPr>
              <a:t>_</a:t>
            </a:r>
            <a:r>
              <a:rPr lang="en-US" sz="1600" b="0" strike="noStrike" spc="-1">
                <a:solidFill>
                  <a:srgbClr val="FFFFFF"/>
                </a:solidFill>
                <a:latin typeface="Roboto Condensed"/>
              </a:rPr>
              <a:t>sensor.ino</a:t>
            </a:r>
            <a:endParaRPr lang="en-IN" sz="1600" b="0" strike="noStrike" spc="-1">
              <a:latin typeface="Arial"/>
            </a:endParaRPr>
          </a:p>
        </p:txBody>
      </p:sp>
      <p:sp>
        <p:nvSpPr>
          <p:cNvPr id="976" name="CustomShape 6"/>
          <p:cNvSpPr/>
          <p:nvPr/>
        </p:nvSpPr>
        <p:spPr>
          <a:xfrm>
            <a:off x="631440" y="2019600"/>
            <a:ext cx="54860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977" name="Group 7"/>
          <p:cNvGrpSpPr/>
          <p:nvPr/>
        </p:nvGrpSpPr>
        <p:grpSpPr>
          <a:xfrm>
            <a:off x="6117840" y="1363137"/>
            <a:ext cx="5974200" cy="1552680"/>
            <a:chOff x="6117840" y="1363137"/>
            <a:chExt cx="5974200" cy="1552680"/>
          </a:xfrm>
        </p:grpSpPr>
        <p:sp>
          <p:nvSpPr>
            <p:cNvPr id="978" name="CustomShape 8"/>
            <p:cNvSpPr/>
            <p:nvPr/>
          </p:nvSpPr>
          <p:spPr>
            <a:xfrm>
              <a:off x="7030440" y="1363137"/>
              <a:ext cx="5061600" cy="15526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dirty="0">
                  <a:solidFill>
                    <a:srgbClr val="212121"/>
                  </a:solidFill>
                  <a:latin typeface="Roboto Condensed"/>
                </a:rPr>
                <a:t>Defining </a:t>
              </a:r>
              <a:r>
                <a:rPr lang="en-IN" sz="2400" b="0" i="1" strike="noStrike" spc="-1" dirty="0">
                  <a:solidFill>
                    <a:srgbClr val="B84742"/>
                  </a:solidFill>
                  <a:latin typeface="Roboto Condensed"/>
                </a:rPr>
                <a:t>offset</a:t>
              </a:r>
              <a:r>
                <a:rPr lang="en-IN" sz="2400" b="0" strike="noStrike" spc="-1" dirty="0">
                  <a:solidFill>
                    <a:srgbClr val="212121"/>
                  </a:solidFill>
                  <a:latin typeface="Roboto Condensed"/>
                </a:rPr>
                <a:t> for correction of pH value. The offset value can be obtained by measuring the pH of standard water.</a:t>
              </a:r>
              <a:endParaRPr lang="en-IN" sz="2400" b="0" strike="noStrike" spc="-1" dirty="0">
                <a:latin typeface="Arial"/>
              </a:endParaRPr>
            </a:p>
          </p:txBody>
        </p:sp>
        <p:sp>
          <p:nvSpPr>
            <p:cNvPr id="979" name="CustomShape 9"/>
            <p:cNvSpPr/>
            <p:nvPr/>
          </p:nvSpPr>
          <p:spPr>
            <a:xfrm>
              <a:off x="6117840" y="2156760"/>
              <a:ext cx="912240" cy="1101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980" name="CustomShape 10"/>
          <p:cNvSpPr/>
          <p:nvPr/>
        </p:nvSpPr>
        <p:spPr>
          <a:xfrm>
            <a:off x="633600" y="2949840"/>
            <a:ext cx="54860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981" name="Group 11"/>
          <p:cNvGrpSpPr/>
          <p:nvPr/>
        </p:nvGrpSpPr>
        <p:grpSpPr>
          <a:xfrm>
            <a:off x="6120000" y="3019320"/>
            <a:ext cx="5972040" cy="821160"/>
            <a:chOff x="6120000" y="3019320"/>
            <a:chExt cx="5972040" cy="821160"/>
          </a:xfrm>
        </p:grpSpPr>
        <p:sp>
          <p:nvSpPr>
            <p:cNvPr id="982" name="CustomShape 12"/>
            <p:cNvSpPr/>
            <p:nvPr/>
          </p:nvSpPr>
          <p:spPr>
            <a:xfrm>
              <a:off x="7030440" y="3019320"/>
              <a:ext cx="5061600" cy="8211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dirty="0">
                  <a:solidFill>
                    <a:srgbClr val="212121"/>
                  </a:solidFill>
                  <a:latin typeface="Roboto Condensed"/>
                </a:rPr>
                <a:t>Defining </a:t>
              </a:r>
              <a:r>
                <a:rPr lang="en-IN" sz="2400" b="0" i="1" strike="noStrike" spc="-1" dirty="0" err="1">
                  <a:solidFill>
                    <a:srgbClr val="B84742"/>
                  </a:solidFill>
                  <a:latin typeface="Roboto Condensed"/>
                </a:rPr>
                <a:t>buf</a:t>
              </a:r>
              <a:r>
                <a:rPr lang="en-IN" sz="2400" b="0" i="1" strike="noStrike" spc="-1" dirty="0">
                  <a:solidFill>
                    <a:srgbClr val="212121"/>
                  </a:solidFill>
                  <a:latin typeface="Roboto Condensed"/>
                </a:rPr>
                <a:t> </a:t>
              </a:r>
              <a:r>
                <a:rPr lang="en-IN" sz="2400" b="0" strike="noStrike" spc="-1" dirty="0">
                  <a:solidFill>
                    <a:srgbClr val="212121"/>
                  </a:solidFill>
                  <a:latin typeface="Roboto Condensed"/>
                </a:rPr>
                <a:t>as an integer array.</a:t>
              </a:r>
              <a:endParaRPr lang="en-IN" sz="2400" b="0" strike="noStrike" spc="-1" dirty="0">
                <a:latin typeface="Arial"/>
              </a:endParaRPr>
            </a:p>
          </p:txBody>
        </p:sp>
        <p:sp>
          <p:nvSpPr>
            <p:cNvPr id="983" name="CustomShape 13"/>
            <p:cNvSpPr/>
            <p:nvPr/>
          </p:nvSpPr>
          <p:spPr>
            <a:xfrm>
              <a:off x="6120000" y="3087000"/>
              <a:ext cx="910080" cy="16272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3234989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72">
                                            <p:txEl>
                                              <p:pRg st="0" end="0"/>
                                            </p:txEl>
                                          </p:spTgt>
                                        </p:tgtEl>
                                        <p:attrNameLst>
                                          <p:attrName>style.visibility</p:attrName>
                                        </p:attrNameLst>
                                      </p:cBhvr>
                                      <p:to>
                                        <p:strVal val="visible"/>
                                      </p:to>
                                    </p:set>
                                    <p:animEffect transition="in" filter="fade">
                                      <p:cBhvr additive="repl">
                                        <p:cTn id="7" dur="500"/>
                                        <p:tgtEl>
                                          <p:spTgt spid="97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973"/>
                                        </p:tgtEl>
                                        <p:attrNameLst>
                                          <p:attrName>style.visibility</p:attrName>
                                        </p:attrNameLst>
                                      </p:cBhvr>
                                      <p:to>
                                        <p:strVal val="visible"/>
                                      </p:to>
                                    </p:set>
                                    <p:animEffect transition="in" filter="fade">
                                      <p:cBhvr additive="repl">
                                        <p:cTn id="12" dur="500"/>
                                        <p:tgtEl>
                                          <p:spTgt spid="973"/>
                                        </p:tgtEl>
                                      </p:cBhvr>
                                    </p:animEffect>
                                  </p:childTnLst>
                                </p:cTn>
                              </p:par>
                              <p:par>
                                <p:cTn id="13" presetID="10" presetClass="entr" fill="hold" nodeType="withEffect">
                                  <p:stCondLst>
                                    <p:cond delay="0"/>
                                  </p:stCondLst>
                                  <p:childTnLst>
                                    <p:set>
                                      <p:cBhvr>
                                        <p:cTn id="14" dur="1" fill="hold">
                                          <p:stCondLst>
                                            <p:cond delay="0"/>
                                          </p:stCondLst>
                                        </p:cTn>
                                        <p:tgtEl>
                                          <p:spTgt spid="975"/>
                                        </p:tgtEl>
                                        <p:attrNameLst>
                                          <p:attrName>style.visibility</p:attrName>
                                        </p:attrNameLst>
                                      </p:cBhvr>
                                      <p:to>
                                        <p:strVal val="visible"/>
                                      </p:to>
                                    </p:set>
                                    <p:animEffect transition="in" filter="fade">
                                      <p:cBhvr additive="repl">
                                        <p:cTn id="15" dur="500"/>
                                        <p:tgtEl>
                                          <p:spTgt spid="975"/>
                                        </p:tgtEl>
                                      </p:cBhvr>
                                    </p:animEffect>
                                  </p:childTnLst>
                                </p:cTn>
                              </p:par>
                              <p:par>
                                <p:cTn id="16" presetID="10" presetClass="entr" fill="hold" nodeType="withEffect">
                                  <p:stCondLst>
                                    <p:cond delay="0"/>
                                  </p:stCondLst>
                                  <p:childTnLst>
                                    <p:set>
                                      <p:cBhvr>
                                        <p:cTn id="17" dur="1" fill="hold">
                                          <p:stCondLst>
                                            <p:cond delay="0"/>
                                          </p:stCondLst>
                                        </p:cTn>
                                        <p:tgtEl>
                                          <p:spTgt spid="974"/>
                                        </p:tgtEl>
                                        <p:attrNameLst>
                                          <p:attrName>style.visibility</p:attrName>
                                        </p:attrNameLst>
                                      </p:cBhvr>
                                      <p:to>
                                        <p:strVal val="visible"/>
                                      </p:to>
                                    </p:set>
                                    <p:animEffect transition="in" filter="fade">
                                      <p:cBhvr additive="repl">
                                        <p:cTn id="18" dur="500"/>
                                        <p:tgtEl>
                                          <p:spTgt spid="97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976"/>
                                        </p:tgtEl>
                                        <p:attrNameLst>
                                          <p:attrName>style.visibility</p:attrName>
                                        </p:attrNameLst>
                                      </p:cBhvr>
                                      <p:to>
                                        <p:strVal val="visible"/>
                                      </p:to>
                                    </p:set>
                                    <p:animEffect transition="in" filter="fade">
                                      <p:cBhvr additive="repl">
                                        <p:cTn id="23" dur="500"/>
                                        <p:tgtEl>
                                          <p:spTgt spid="9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977"/>
                                        </p:tgtEl>
                                        <p:attrNameLst>
                                          <p:attrName>style.visibility</p:attrName>
                                        </p:attrNameLst>
                                      </p:cBhvr>
                                      <p:to>
                                        <p:strVal val="visible"/>
                                      </p:to>
                                    </p:set>
                                    <p:animEffect transition="in" filter="fade">
                                      <p:cBhvr additive="repl">
                                        <p:cTn id="28" dur="500"/>
                                        <p:tgtEl>
                                          <p:spTgt spid="97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980"/>
                                        </p:tgtEl>
                                        <p:attrNameLst>
                                          <p:attrName>style.visibility</p:attrName>
                                        </p:attrNameLst>
                                      </p:cBhvr>
                                      <p:to>
                                        <p:strVal val="visible"/>
                                      </p:to>
                                    </p:set>
                                    <p:animEffect transition="in" filter="fade">
                                      <p:cBhvr additive="repl">
                                        <p:cTn id="33" dur="500"/>
                                        <p:tgtEl>
                                          <p:spTgt spid="98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981"/>
                                        </p:tgtEl>
                                        <p:attrNameLst>
                                          <p:attrName>style.visibility</p:attrName>
                                        </p:attrNameLst>
                                      </p:cBhvr>
                                      <p:to>
                                        <p:strVal val="visible"/>
                                      </p:to>
                                    </p:set>
                                    <p:animEffect transition="in" filter="fade">
                                      <p:cBhvr additive="repl">
                                        <p:cTn id="38" dur="500"/>
                                        <p:tgtEl>
                                          <p:spTgt spid="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UART : </a:t>
            </a:r>
            <a:r>
              <a:rPr lang="en-US" dirty="0" smtClean="0"/>
              <a:t>Hardware </a:t>
            </a:r>
            <a:r>
              <a:rPr lang="en-US" dirty="0"/>
              <a:t>flow control (also called RTS/CTS flow control</a:t>
            </a:r>
            <a:r>
              <a:rPr lang="en-US" dirty="0" smtClean="0"/>
              <a:t>)</a:t>
            </a:r>
            <a:endParaRPr lang="en-IN" dirty="0"/>
          </a:p>
        </p:txBody>
      </p:sp>
      <p:sp>
        <p:nvSpPr>
          <p:cNvPr id="3" name="Content Placeholder 2"/>
          <p:cNvSpPr>
            <a:spLocks noGrp="1"/>
          </p:cNvSpPr>
          <p:nvPr>
            <p:ph idx="1"/>
          </p:nvPr>
        </p:nvSpPr>
        <p:spPr/>
        <p:txBody>
          <a:bodyPr/>
          <a:lstStyle/>
          <a:p>
            <a:r>
              <a:rPr lang="en-US" dirty="0" smtClean="0">
                <a:solidFill>
                  <a:srgbClr val="C00000"/>
                </a:solidFill>
              </a:rPr>
              <a:t>Two </a:t>
            </a:r>
            <a:r>
              <a:rPr lang="en-US" dirty="0">
                <a:solidFill>
                  <a:srgbClr val="C00000"/>
                </a:solidFill>
              </a:rPr>
              <a:t>extra wires </a:t>
            </a:r>
            <a:r>
              <a:rPr lang="en-US" dirty="0"/>
              <a:t>are needed in addition to the data lines. </a:t>
            </a:r>
          </a:p>
          <a:p>
            <a:r>
              <a:rPr lang="en-US" dirty="0"/>
              <a:t>They are called </a:t>
            </a:r>
            <a:r>
              <a:rPr lang="en-US" dirty="0">
                <a:solidFill>
                  <a:srgbClr val="C00000"/>
                </a:solidFill>
              </a:rPr>
              <a:t>RTS (Request to Send) </a:t>
            </a:r>
            <a:r>
              <a:rPr lang="en-US" dirty="0"/>
              <a:t>and</a:t>
            </a:r>
            <a:r>
              <a:rPr lang="en-US" dirty="0">
                <a:solidFill>
                  <a:srgbClr val="C00000"/>
                </a:solidFill>
              </a:rPr>
              <a:t> CTS (Clear to Send). </a:t>
            </a:r>
          </a:p>
          <a:p>
            <a:r>
              <a:rPr lang="en-US" dirty="0"/>
              <a:t>These wires are cross-coupled between the two devices, so RTS on one device is connected to CTS on the remote device and vice versa.</a:t>
            </a:r>
          </a:p>
          <a:p>
            <a:pPr marL="0" indent="0">
              <a:buNone/>
            </a:pPr>
            <a:endParaRPr lang="en-IN" dirty="0"/>
          </a:p>
        </p:txBody>
      </p:sp>
      <p:pic>
        <p:nvPicPr>
          <p:cNvPr id="5" name="Picture 4"/>
          <p:cNvPicPr>
            <a:picLocks noChangeAspect="1"/>
          </p:cNvPicPr>
          <p:nvPr/>
        </p:nvPicPr>
        <p:blipFill>
          <a:blip r:embed="rId2"/>
          <a:stretch>
            <a:fillRect/>
          </a:stretch>
        </p:blipFill>
        <p:spPr>
          <a:xfrm>
            <a:off x="978856" y="3213959"/>
            <a:ext cx="3981450" cy="1647825"/>
          </a:xfrm>
          <a:prstGeom prst="rect">
            <a:avLst/>
          </a:prstGeom>
        </p:spPr>
      </p:pic>
      <p:pic>
        <p:nvPicPr>
          <p:cNvPr id="8" name="Picture 7"/>
          <p:cNvPicPr>
            <a:picLocks noChangeAspect="1"/>
          </p:cNvPicPr>
          <p:nvPr/>
        </p:nvPicPr>
        <p:blipFill>
          <a:blip r:embed="rId3"/>
          <a:stretch>
            <a:fillRect/>
          </a:stretch>
        </p:blipFill>
        <p:spPr>
          <a:xfrm>
            <a:off x="5971591" y="3213959"/>
            <a:ext cx="4133463" cy="3188672"/>
          </a:xfrm>
          <a:prstGeom prst="rect">
            <a:avLst/>
          </a:prstGeom>
        </p:spPr>
      </p:pic>
      <p:sp>
        <p:nvSpPr>
          <p:cNvPr id="9" name="Oval Callout 8"/>
          <p:cNvSpPr/>
          <p:nvPr/>
        </p:nvSpPr>
        <p:spPr>
          <a:xfrm>
            <a:off x="5182410" y="4719190"/>
            <a:ext cx="1511559" cy="1197348"/>
          </a:xfrm>
          <a:prstGeom prst="wedgeEllipseCallout">
            <a:avLst>
              <a:gd name="adj1" fmla="val 41945"/>
              <a:gd name="adj2" fmla="val 656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Why do they stop us?</a:t>
            </a:r>
            <a:endParaRPr lang="en-IN" dirty="0"/>
          </a:p>
        </p:txBody>
      </p:sp>
      <p:sp>
        <p:nvSpPr>
          <p:cNvPr id="10" name="Cloud Callout 9"/>
          <p:cNvSpPr/>
          <p:nvPr/>
        </p:nvSpPr>
        <p:spPr>
          <a:xfrm>
            <a:off x="8630816" y="3405673"/>
            <a:ext cx="3181739" cy="1184989"/>
          </a:xfrm>
          <a:prstGeom prst="cloudCallout">
            <a:avLst>
              <a:gd name="adj1" fmla="val -38449"/>
              <a:gd name="adj2" fmla="val 72948"/>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tx1"/>
                </a:solidFill>
              </a:rPr>
              <a:t>Time </a:t>
            </a:r>
            <a:r>
              <a:rPr lang="en-IN" b="1" dirty="0" err="1" smtClean="0">
                <a:solidFill>
                  <a:schemeClr val="tx1"/>
                </a:solidFill>
              </a:rPr>
              <a:t>lagela</a:t>
            </a:r>
            <a:r>
              <a:rPr lang="en-IN" b="1" dirty="0" smtClean="0">
                <a:solidFill>
                  <a:schemeClr val="tx1"/>
                </a:solidFill>
              </a:rPr>
              <a:t>..</a:t>
            </a:r>
            <a:r>
              <a:rPr lang="en-IN" b="1" dirty="0" smtClean="0">
                <a:solidFill>
                  <a:srgbClr val="C00000"/>
                </a:solidFill>
              </a:rPr>
              <a:t>RTS</a:t>
            </a:r>
            <a:r>
              <a:rPr lang="en-IN" b="1" dirty="0" smtClean="0">
                <a:solidFill>
                  <a:schemeClr val="tx1"/>
                </a:solidFill>
              </a:rPr>
              <a:t> se </a:t>
            </a:r>
            <a:r>
              <a:rPr lang="en-IN" b="1" dirty="0" err="1" smtClean="0">
                <a:solidFill>
                  <a:schemeClr val="tx1"/>
                </a:solidFill>
              </a:rPr>
              <a:t>pahele</a:t>
            </a:r>
            <a:r>
              <a:rPr lang="en-IN" b="1" dirty="0" smtClean="0">
                <a:solidFill>
                  <a:schemeClr val="tx1"/>
                </a:solidFill>
              </a:rPr>
              <a:t>…</a:t>
            </a:r>
            <a:r>
              <a:rPr lang="en-IN" b="1" dirty="0" err="1" smtClean="0">
                <a:solidFill>
                  <a:schemeClr val="tx1"/>
                </a:solidFill>
              </a:rPr>
              <a:t>ladoo</a:t>
            </a:r>
            <a:r>
              <a:rPr lang="en-IN" b="1" dirty="0" smtClean="0">
                <a:solidFill>
                  <a:schemeClr val="tx1"/>
                </a:solidFill>
              </a:rPr>
              <a:t> </a:t>
            </a:r>
            <a:r>
              <a:rPr lang="en-IN" b="1" dirty="0" err="1" smtClean="0">
                <a:solidFill>
                  <a:schemeClr val="tx1"/>
                </a:solidFill>
              </a:rPr>
              <a:t>kha</a:t>
            </a:r>
            <a:r>
              <a:rPr lang="en-IN" b="1" dirty="0" smtClean="0">
                <a:solidFill>
                  <a:schemeClr val="tx1"/>
                </a:solidFill>
              </a:rPr>
              <a:t> </a:t>
            </a:r>
            <a:r>
              <a:rPr lang="en-IN" b="1" dirty="0" err="1" smtClean="0">
                <a:solidFill>
                  <a:schemeClr val="tx1"/>
                </a:solidFill>
              </a:rPr>
              <a:t>leta</a:t>
            </a:r>
            <a:r>
              <a:rPr lang="en-IN" b="1" dirty="0" smtClean="0">
                <a:solidFill>
                  <a:schemeClr val="tx1"/>
                </a:solidFill>
              </a:rPr>
              <a:t> </a:t>
            </a:r>
            <a:r>
              <a:rPr lang="en-IN" b="1" dirty="0" err="1" smtClean="0">
                <a:solidFill>
                  <a:schemeClr val="tx1"/>
                </a:solidFill>
              </a:rPr>
              <a:t>hu</a:t>
            </a:r>
            <a:endParaRPr lang="en-IN" b="1" dirty="0">
              <a:solidFill>
                <a:schemeClr val="tx1"/>
              </a:solidFill>
            </a:endParaRPr>
          </a:p>
        </p:txBody>
      </p:sp>
      <p:sp>
        <p:nvSpPr>
          <p:cNvPr id="11" name="Oval Callout 10"/>
          <p:cNvSpPr/>
          <p:nvPr/>
        </p:nvSpPr>
        <p:spPr>
          <a:xfrm>
            <a:off x="5807982" y="2929813"/>
            <a:ext cx="2148389" cy="1264128"/>
          </a:xfrm>
          <a:prstGeom prst="wedgeEllipseCallout">
            <a:avLst>
              <a:gd name="adj1" fmla="val 2558"/>
              <a:gd name="adj2" fmla="val 150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Traffic </a:t>
            </a:r>
            <a:r>
              <a:rPr lang="en-IN" b="1" dirty="0" err="1" smtClean="0"/>
              <a:t>hai</a:t>
            </a:r>
            <a:r>
              <a:rPr lang="en-IN" b="1" dirty="0" smtClean="0"/>
              <a:t>..</a:t>
            </a:r>
            <a:r>
              <a:rPr lang="en-IN" b="1" dirty="0" err="1" smtClean="0"/>
              <a:t>abhi</a:t>
            </a:r>
            <a:r>
              <a:rPr lang="en-IN" b="1" dirty="0" smtClean="0"/>
              <a:t> </a:t>
            </a:r>
            <a:r>
              <a:rPr lang="en-IN" b="1" dirty="0" err="1" smtClean="0"/>
              <a:t>rukna</a:t>
            </a:r>
            <a:r>
              <a:rPr lang="en-IN" b="1" dirty="0" smtClean="0"/>
              <a:t> </a:t>
            </a:r>
            <a:r>
              <a:rPr lang="en-IN" b="1" dirty="0" err="1" smtClean="0"/>
              <a:t>padega</a:t>
            </a:r>
            <a:endParaRPr lang="en-IN" b="1" dirty="0"/>
          </a:p>
        </p:txBody>
      </p:sp>
    </p:spTree>
    <p:extLst>
      <p:ext uri="{BB962C8B-B14F-4D97-AF65-F5344CB8AC3E}">
        <p14:creationId xmlns:p14="http://schemas.microsoft.com/office/powerpoint/2010/main" val="30437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pH Sensor – Code explanation (Cont.)</a:t>
            </a:r>
            <a:endParaRPr lang="en-US" sz="3400" b="0" strike="noStrike" spc="-1">
              <a:solidFill>
                <a:srgbClr val="212121"/>
              </a:solidFill>
              <a:latin typeface="Roboto Condensed"/>
            </a:endParaRPr>
          </a:p>
        </p:txBody>
      </p:sp>
      <p:sp>
        <p:nvSpPr>
          <p:cNvPr id="985" name="CustomShape 2"/>
          <p:cNvSpPr/>
          <p:nvPr/>
        </p:nvSpPr>
        <p:spPr>
          <a:xfrm>
            <a:off x="631080" y="1083600"/>
            <a:ext cx="6400440" cy="496908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1" strike="noStrike" spc="-1">
                <a:solidFill>
                  <a:srgbClr val="073642"/>
                </a:solidFill>
                <a:latin typeface="Consolas"/>
              </a:rPr>
              <a:t>void</a:t>
            </a:r>
            <a:r>
              <a:rPr lang="en-US" sz="2000" b="0" strike="noStrike" spc="-1">
                <a:solidFill>
                  <a:srgbClr val="333333"/>
                </a:solidFill>
                <a:latin typeface="Consolas"/>
              </a:rPr>
              <a:t> </a:t>
            </a:r>
            <a:r>
              <a:rPr lang="en-US" sz="2000" b="0" strike="noStrike" spc="-1">
                <a:solidFill>
                  <a:srgbClr val="268BD2"/>
                </a:solidFill>
                <a:latin typeface="Consolas"/>
              </a:rPr>
              <a:t>loop</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859900"/>
                </a:solidFill>
                <a:latin typeface="Consolas"/>
              </a:rPr>
              <a:t>for</a:t>
            </a:r>
            <a:r>
              <a:rPr lang="en-US" sz="2000" b="0" strike="noStrike" spc="-1">
                <a:solidFill>
                  <a:srgbClr val="333333"/>
                </a:solidFill>
                <a:latin typeface="Consolas"/>
              </a:rPr>
              <a:t>(</a:t>
            </a:r>
            <a:r>
              <a:rPr lang="en-US" sz="2000" b="1" strike="noStrike" spc="-1">
                <a:solidFill>
                  <a:srgbClr val="073642"/>
                </a:solidFill>
                <a:latin typeface="Consolas"/>
              </a:rPr>
              <a:t>int</a:t>
            </a:r>
            <a:r>
              <a:rPr lang="en-US" sz="2000" b="0" strike="noStrike" spc="-1">
                <a:solidFill>
                  <a:srgbClr val="333333"/>
                </a:solidFill>
                <a:latin typeface="Consolas"/>
              </a:rPr>
              <a:t> </a:t>
            </a:r>
            <a:r>
              <a:rPr lang="en-US" sz="2000" b="0" strike="noStrike" spc="-1">
                <a:solidFill>
                  <a:srgbClr val="268BD2"/>
                </a:solidFill>
                <a:latin typeface="Consolas"/>
              </a:rPr>
              <a:t>i</a:t>
            </a:r>
            <a:r>
              <a:rPr lang="en-US" sz="2000" b="0" strike="noStrike" spc="-1">
                <a:solidFill>
                  <a:srgbClr val="859900"/>
                </a:solidFill>
                <a:latin typeface="Consolas"/>
              </a:rPr>
              <a:t>=</a:t>
            </a:r>
            <a:r>
              <a:rPr lang="en-US" sz="2000" b="0" strike="noStrike" spc="-1">
                <a:solidFill>
                  <a:srgbClr val="D33682"/>
                </a:solidFill>
                <a:latin typeface="Consolas"/>
              </a:rPr>
              <a:t>0</a:t>
            </a:r>
            <a:r>
              <a:rPr lang="en-US" sz="2000" b="0" strike="noStrike" spc="-1">
                <a:solidFill>
                  <a:srgbClr val="333333"/>
                </a:solidFill>
                <a:latin typeface="Consolas"/>
              </a:rPr>
              <a:t>;</a:t>
            </a:r>
            <a:r>
              <a:rPr lang="en-US" sz="2000" b="0" strike="noStrike" spc="-1">
                <a:solidFill>
                  <a:srgbClr val="268BD2"/>
                </a:solidFill>
                <a:latin typeface="Consolas"/>
              </a:rPr>
              <a:t>i</a:t>
            </a:r>
            <a:r>
              <a:rPr lang="en-US" sz="2000" b="0" strike="noStrike" spc="-1">
                <a:solidFill>
                  <a:srgbClr val="859900"/>
                </a:solidFill>
                <a:latin typeface="Consolas"/>
              </a:rPr>
              <a:t>&lt;</a:t>
            </a:r>
            <a:r>
              <a:rPr lang="en-US" sz="2000" b="0" strike="noStrike" spc="-1">
                <a:solidFill>
                  <a:srgbClr val="D33682"/>
                </a:solidFill>
                <a:latin typeface="Consolas"/>
              </a:rPr>
              <a:t>10</a:t>
            </a:r>
            <a:r>
              <a:rPr lang="en-US" sz="2000" b="0" strike="noStrike" spc="-1">
                <a:solidFill>
                  <a:srgbClr val="333333"/>
                </a:solidFill>
                <a:latin typeface="Consolas"/>
              </a:rPr>
              <a:t>;</a:t>
            </a:r>
            <a:r>
              <a:rPr lang="en-US" sz="2000" b="0" strike="noStrike" spc="-1">
                <a:solidFill>
                  <a:srgbClr val="268BD2"/>
                </a:solidFill>
                <a:latin typeface="Consolas"/>
              </a:rPr>
              <a:t>i</a:t>
            </a:r>
            <a:r>
              <a:rPr lang="en-US" sz="2000" b="0" strike="noStrike" spc="-1">
                <a:solidFill>
                  <a:srgbClr val="859900"/>
                </a:solidFill>
                <a:latin typeface="Consolas"/>
              </a:rPr>
              <a:t>++</a:t>
            </a:r>
            <a:r>
              <a:rPr lang="en-US" sz="2000" b="0" strike="noStrike" spc="-1">
                <a:solidFill>
                  <a:srgbClr val="333333"/>
                </a:solidFill>
                <a:latin typeface="Consolas"/>
              </a:rPr>
              <a:t>) {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buf</a:t>
            </a:r>
            <a:r>
              <a:rPr lang="en-US" sz="2000" b="0" strike="noStrike" spc="-1">
                <a:solidFill>
                  <a:srgbClr val="333333"/>
                </a:solidFill>
                <a:latin typeface="Consolas"/>
              </a:rPr>
              <a:t>[</a:t>
            </a:r>
            <a:r>
              <a:rPr lang="en-US" sz="2000" b="0" strike="noStrike" spc="-1">
                <a:solidFill>
                  <a:srgbClr val="268BD2"/>
                </a:solidFill>
                <a:latin typeface="Consolas"/>
              </a:rPr>
              <a:t>i</a:t>
            </a:r>
            <a:r>
              <a:rPr lang="en-US" sz="2000" b="0" strike="noStrike" spc="-1">
                <a:solidFill>
                  <a:srgbClr val="333333"/>
                </a:solidFill>
                <a:latin typeface="Consolas"/>
              </a:rPr>
              <a:t>]</a:t>
            </a:r>
            <a:r>
              <a:rPr lang="en-US" sz="2000" b="0" strike="noStrike" spc="-1">
                <a:solidFill>
                  <a:srgbClr val="859900"/>
                </a:solidFill>
                <a:latin typeface="Consolas"/>
              </a:rPr>
              <a:t>=</a:t>
            </a:r>
            <a:r>
              <a:rPr lang="en-US" sz="2000" b="0" strike="noStrike" spc="-1">
                <a:solidFill>
                  <a:srgbClr val="268BD2"/>
                </a:solidFill>
                <a:latin typeface="Consolas"/>
              </a:rPr>
              <a:t>analogRead</a:t>
            </a:r>
            <a:r>
              <a:rPr lang="en-US" sz="2000" b="0" strike="noStrike" spc="-1">
                <a:solidFill>
                  <a:srgbClr val="333333"/>
                </a:solidFill>
                <a:latin typeface="Consolas"/>
              </a:rPr>
              <a:t>(</a:t>
            </a:r>
            <a:r>
              <a:rPr lang="en-US" sz="2000" b="0" strike="noStrike" spc="-1">
                <a:solidFill>
                  <a:srgbClr val="268BD2"/>
                </a:solidFill>
                <a:latin typeface="Consolas"/>
              </a:rPr>
              <a:t>SensorPin</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delay</a:t>
            </a:r>
            <a:r>
              <a:rPr lang="en-US" sz="2000" b="0" strike="noStrike" spc="-1">
                <a:solidFill>
                  <a:srgbClr val="333333"/>
                </a:solidFill>
                <a:latin typeface="Consolas"/>
              </a:rPr>
              <a:t>(</a:t>
            </a:r>
            <a:r>
              <a:rPr lang="en-US" sz="2000" b="0" strike="noStrike" spc="-1">
                <a:solidFill>
                  <a:srgbClr val="D33682"/>
                </a:solidFill>
                <a:latin typeface="Consolas"/>
              </a:rPr>
              <a:t>10</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859900"/>
                </a:solidFill>
                <a:latin typeface="Consolas"/>
              </a:rPr>
              <a:t>for</a:t>
            </a:r>
            <a:r>
              <a:rPr lang="en-US" sz="2000" b="0" strike="noStrike" spc="-1">
                <a:solidFill>
                  <a:srgbClr val="333333"/>
                </a:solidFill>
                <a:latin typeface="Consolas"/>
              </a:rPr>
              <a:t>(</a:t>
            </a:r>
            <a:r>
              <a:rPr lang="en-US" sz="2000" b="1" strike="noStrike" spc="-1">
                <a:solidFill>
                  <a:srgbClr val="073642"/>
                </a:solidFill>
                <a:latin typeface="Consolas"/>
              </a:rPr>
              <a:t>int</a:t>
            </a:r>
            <a:r>
              <a:rPr lang="en-US" sz="2000" b="0" strike="noStrike" spc="-1">
                <a:solidFill>
                  <a:srgbClr val="333333"/>
                </a:solidFill>
                <a:latin typeface="Consolas"/>
              </a:rPr>
              <a:t> </a:t>
            </a:r>
            <a:r>
              <a:rPr lang="en-US" sz="2000" b="0" strike="noStrike" spc="-1">
                <a:solidFill>
                  <a:srgbClr val="268BD2"/>
                </a:solidFill>
                <a:latin typeface="Consolas"/>
              </a:rPr>
              <a:t>i</a:t>
            </a:r>
            <a:r>
              <a:rPr lang="en-US" sz="2000" b="0" strike="noStrike" spc="-1">
                <a:solidFill>
                  <a:srgbClr val="859900"/>
                </a:solidFill>
                <a:latin typeface="Consolas"/>
              </a:rPr>
              <a:t>=</a:t>
            </a:r>
            <a:r>
              <a:rPr lang="en-US" sz="2000" b="0" strike="noStrike" spc="-1">
                <a:solidFill>
                  <a:srgbClr val="D33682"/>
                </a:solidFill>
                <a:latin typeface="Consolas"/>
              </a:rPr>
              <a:t>0</a:t>
            </a:r>
            <a:r>
              <a:rPr lang="en-US" sz="2000" b="0" strike="noStrike" spc="-1">
                <a:solidFill>
                  <a:srgbClr val="333333"/>
                </a:solidFill>
                <a:latin typeface="Consolas"/>
              </a:rPr>
              <a:t>;</a:t>
            </a:r>
            <a:r>
              <a:rPr lang="en-US" sz="2000" b="0" strike="noStrike" spc="-1">
                <a:solidFill>
                  <a:srgbClr val="268BD2"/>
                </a:solidFill>
                <a:latin typeface="Consolas"/>
              </a:rPr>
              <a:t>i</a:t>
            </a:r>
            <a:r>
              <a:rPr lang="en-US" sz="2000" b="0" strike="noStrike" spc="-1">
                <a:solidFill>
                  <a:srgbClr val="859900"/>
                </a:solidFill>
                <a:latin typeface="Consolas"/>
              </a:rPr>
              <a:t>&lt;</a:t>
            </a:r>
            <a:r>
              <a:rPr lang="en-US" sz="2000" b="0" strike="noStrike" spc="-1">
                <a:solidFill>
                  <a:srgbClr val="D33682"/>
                </a:solidFill>
                <a:latin typeface="Consolas"/>
              </a:rPr>
              <a:t>9</a:t>
            </a:r>
            <a:r>
              <a:rPr lang="en-US" sz="2000" b="0" strike="noStrike" spc="-1">
                <a:solidFill>
                  <a:srgbClr val="333333"/>
                </a:solidFill>
                <a:latin typeface="Consolas"/>
              </a:rPr>
              <a:t>;</a:t>
            </a:r>
            <a:r>
              <a:rPr lang="en-US" sz="2000" b="0" strike="noStrike" spc="-1">
                <a:solidFill>
                  <a:srgbClr val="268BD2"/>
                </a:solidFill>
                <a:latin typeface="Consolas"/>
              </a:rPr>
              <a:t>i</a:t>
            </a:r>
            <a:r>
              <a:rPr lang="en-US" sz="2000" b="0" strike="noStrike" spc="-1">
                <a:solidFill>
                  <a:srgbClr val="859900"/>
                </a:solidFill>
                <a:latin typeface="Consolas"/>
              </a:rPr>
              <a:t>++</a:t>
            </a: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859900"/>
                </a:solidFill>
                <a:latin typeface="Consolas"/>
              </a:rPr>
              <a:t>for</a:t>
            </a:r>
            <a:r>
              <a:rPr lang="en-US" sz="2000" b="0" strike="noStrike" spc="-1">
                <a:solidFill>
                  <a:srgbClr val="333333"/>
                </a:solidFill>
                <a:latin typeface="Consolas"/>
              </a:rPr>
              <a:t>(</a:t>
            </a:r>
            <a:r>
              <a:rPr lang="en-US" sz="2000" b="1" strike="noStrike" spc="-1">
                <a:solidFill>
                  <a:srgbClr val="073642"/>
                </a:solidFill>
                <a:latin typeface="Consolas"/>
              </a:rPr>
              <a:t>int</a:t>
            </a:r>
            <a:r>
              <a:rPr lang="en-US" sz="2000" b="0" strike="noStrike" spc="-1">
                <a:solidFill>
                  <a:srgbClr val="333333"/>
                </a:solidFill>
                <a:latin typeface="Consolas"/>
              </a:rPr>
              <a:t> </a:t>
            </a:r>
            <a:r>
              <a:rPr lang="en-US" sz="2000" b="0" strike="noStrike" spc="-1">
                <a:solidFill>
                  <a:srgbClr val="268BD2"/>
                </a:solidFill>
                <a:latin typeface="Consolas"/>
              </a:rPr>
              <a:t>j</a:t>
            </a:r>
            <a:r>
              <a:rPr lang="en-US" sz="2000" b="0" strike="noStrike" spc="-1">
                <a:solidFill>
                  <a:srgbClr val="859900"/>
                </a:solidFill>
                <a:latin typeface="Consolas"/>
              </a:rPr>
              <a:t>=</a:t>
            </a:r>
            <a:r>
              <a:rPr lang="en-US" sz="2000" b="0" strike="noStrike" spc="-1">
                <a:solidFill>
                  <a:srgbClr val="268BD2"/>
                </a:solidFill>
                <a:latin typeface="Consolas"/>
              </a:rPr>
              <a:t>i</a:t>
            </a:r>
            <a:r>
              <a:rPr lang="en-US" sz="2000" b="0" strike="noStrike" spc="-1">
                <a:solidFill>
                  <a:srgbClr val="859900"/>
                </a:solidFill>
                <a:latin typeface="Consolas"/>
              </a:rPr>
              <a:t>+</a:t>
            </a:r>
            <a:r>
              <a:rPr lang="en-US" sz="2000" b="0" strike="noStrike" spc="-1">
                <a:solidFill>
                  <a:srgbClr val="D33682"/>
                </a:solidFill>
                <a:latin typeface="Consolas"/>
              </a:rPr>
              <a:t>1</a:t>
            </a:r>
            <a:r>
              <a:rPr lang="en-US" sz="2000" b="0" strike="noStrike" spc="-1">
                <a:solidFill>
                  <a:srgbClr val="333333"/>
                </a:solidFill>
                <a:latin typeface="Consolas"/>
              </a:rPr>
              <a:t>;</a:t>
            </a:r>
            <a:r>
              <a:rPr lang="en-US" sz="2000" b="0" strike="noStrike" spc="-1">
                <a:solidFill>
                  <a:srgbClr val="268BD2"/>
                </a:solidFill>
                <a:latin typeface="Consolas"/>
              </a:rPr>
              <a:t>j</a:t>
            </a:r>
            <a:r>
              <a:rPr lang="en-US" sz="2000" b="0" strike="noStrike" spc="-1">
                <a:solidFill>
                  <a:srgbClr val="859900"/>
                </a:solidFill>
                <a:latin typeface="Consolas"/>
              </a:rPr>
              <a:t>&lt;</a:t>
            </a:r>
            <a:r>
              <a:rPr lang="en-US" sz="2000" b="0" strike="noStrike" spc="-1">
                <a:solidFill>
                  <a:srgbClr val="D33682"/>
                </a:solidFill>
                <a:latin typeface="Consolas"/>
              </a:rPr>
              <a:t>10</a:t>
            </a:r>
            <a:r>
              <a:rPr lang="en-US" sz="2000" b="0" strike="noStrike" spc="-1">
                <a:solidFill>
                  <a:srgbClr val="333333"/>
                </a:solidFill>
                <a:latin typeface="Consolas"/>
              </a:rPr>
              <a:t>;</a:t>
            </a:r>
            <a:r>
              <a:rPr lang="en-US" sz="2000" b="0" strike="noStrike" spc="-1">
                <a:solidFill>
                  <a:srgbClr val="268BD2"/>
                </a:solidFill>
                <a:latin typeface="Consolas"/>
              </a:rPr>
              <a:t>j</a:t>
            </a:r>
            <a:r>
              <a:rPr lang="en-US" sz="2000" b="0" strike="noStrike" spc="-1">
                <a:solidFill>
                  <a:srgbClr val="859900"/>
                </a:solidFill>
                <a:latin typeface="Consolas"/>
              </a:rPr>
              <a:t>++</a:t>
            </a: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859900"/>
                </a:solidFill>
                <a:latin typeface="Consolas"/>
              </a:rPr>
              <a:t>if</a:t>
            </a:r>
            <a:r>
              <a:rPr lang="en-US" sz="2000" b="0" strike="noStrike" spc="-1">
                <a:solidFill>
                  <a:srgbClr val="333333"/>
                </a:solidFill>
                <a:latin typeface="Consolas"/>
              </a:rPr>
              <a:t>(</a:t>
            </a:r>
            <a:r>
              <a:rPr lang="en-US" sz="2000" b="0" strike="noStrike" spc="-1">
                <a:solidFill>
                  <a:srgbClr val="268BD2"/>
                </a:solidFill>
                <a:latin typeface="Consolas"/>
              </a:rPr>
              <a:t>buf</a:t>
            </a:r>
            <a:r>
              <a:rPr lang="en-US" sz="2000" b="0" strike="noStrike" spc="-1">
                <a:solidFill>
                  <a:srgbClr val="333333"/>
                </a:solidFill>
                <a:latin typeface="Consolas"/>
              </a:rPr>
              <a:t>[</a:t>
            </a:r>
            <a:r>
              <a:rPr lang="en-US" sz="2000" b="0" strike="noStrike" spc="-1">
                <a:solidFill>
                  <a:srgbClr val="268BD2"/>
                </a:solidFill>
                <a:latin typeface="Consolas"/>
              </a:rPr>
              <a:t>i</a:t>
            </a:r>
            <a:r>
              <a:rPr lang="en-US" sz="2000" b="0" strike="noStrike" spc="-1">
                <a:solidFill>
                  <a:srgbClr val="333333"/>
                </a:solidFill>
                <a:latin typeface="Consolas"/>
              </a:rPr>
              <a:t>]</a:t>
            </a:r>
            <a:r>
              <a:rPr lang="en-US" sz="2000" b="0" strike="noStrike" spc="-1">
                <a:solidFill>
                  <a:srgbClr val="859900"/>
                </a:solidFill>
                <a:latin typeface="Consolas"/>
              </a:rPr>
              <a:t>&gt;</a:t>
            </a:r>
            <a:r>
              <a:rPr lang="en-US" sz="2000" b="0" strike="noStrike" spc="-1">
                <a:solidFill>
                  <a:srgbClr val="268BD2"/>
                </a:solidFill>
                <a:latin typeface="Consolas"/>
              </a:rPr>
              <a:t>buf</a:t>
            </a:r>
            <a:r>
              <a:rPr lang="en-US" sz="2000" b="0" strike="noStrike" spc="-1">
                <a:solidFill>
                  <a:srgbClr val="333333"/>
                </a:solidFill>
                <a:latin typeface="Consolas"/>
              </a:rPr>
              <a:t>[</a:t>
            </a:r>
            <a:r>
              <a:rPr lang="en-US" sz="2000" b="0" strike="noStrike" spc="-1">
                <a:solidFill>
                  <a:srgbClr val="268BD2"/>
                </a:solidFill>
                <a:latin typeface="Consolas"/>
              </a:rPr>
              <a:t>j</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temp</a:t>
            </a:r>
            <a:r>
              <a:rPr lang="en-US" sz="2000" b="0" strike="noStrike" spc="-1">
                <a:solidFill>
                  <a:srgbClr val="859900"/>
                </a:solidFill>
                <a:latin typeface="Consolas"/>
              </a:rPr>
              <a:t>=</a:t>
            </a:r>
            <a:r>
              <a:rPr lang="en-US" sz="2000" b="0" strike="noStrike" spc="-1">
                <a:solidFill>
                  <a:srgbClr val="268BD2"/>
                </a:solidFill>
                <a:latin typeface="Consolas"/>
              </a:rPr>
              <a:t>buf</a:t>
            </a:r>
            <a:r>
              <a:rPr lang="en-US" sz="2000" b="0" strike="noStrike" spc="-1">
                <a:solidFill>
                  <a:srgbClr val="333333"/>
                </a:solidFill>
                <a:latin typeface="Consolas"/>
              </a:rPr>
              <a:t>[</a:t>
            </a:r>
            <a:r>
              <a:rPr lang="en-US" sz="2000" b="0" strike="noStrike" spc="-1">
                <a:solidFill>
                  <a:srgbClr val="268BD2"/>
                </a:solidFill>
                <a:latin typeface="Consolas"/>
              </a:rPr>
              <a:t>i</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buf</a:t>
            </a:r>
            <a:r>
              <a:rPr lang="en-US" sz="2000" b="0" strike="noStrike" spc="-1">
                <a:solidFill>
                  <a:srgbClr val="333333"/>
                </a:solidFill>
                <a:latin typeface="Consolas"/>
              </a:rPr>
              <a:t>[</a:t>
            </a:r>
            <a:r>
              <a:rPr lang="en-US" sz="2000" b="0" strike="noStrike" spc="-1">
                <a:solidFill>
                  <a:srgbClr val="268BD2"/>
                </a:solidFill>
                <a:latin typeface="Consolas"/>
              </a:rPr>
              <a:t>i</a:t>
            </a:r>
            <a:r>
              <a:rPr lang="en-US" sz="2000" b="0" strike="noStrike" spc="-1">
                <a:solidFill>
                  <a:srgbClr val="333333"/>
                </a:solidFill>
                <a:latin typeface="Consolas"/>
              </a:rPr>
              <a:t>]</a:t>
            </a:r>
            <a:r>
              <a:rPr lang="en-US" sz="2000" b="0" strike="noStrike" spc="-1">
                <a:solidFill>
                  <a:srgbClr val="859900"/>
                </a:solidFill>
                <a:latin typeface="Consolas"/>
              </a:rPr>
              <a:t>=</a:t>
            </a:r>
            <a:r>
              <a:rPr lang="en-US" sz="2000" b="0" strike="noStrike" spc="-1">
                <a:solidFill>
                  <a:srgbClr val="268BD2"/>
                </a:solidFill>
                <a:latin typeface="Consolas"/>
              </a:rPr>
              <a:t>buf</a:t>
            </a:r>
            <a:r>
              <a:rPr lang="en-US" sz="2000" b="0" strike="noStrike" spc="-1">
                <a:solidFill>
                  <a:srgbClr val="333333"/>
                </a:solidFill>
                <a:latin typeface="Consolas"/>
              </a:rPr>
              <a:t>[</a:t>
            </a:r>
            <a:r>
              <a:rPr lang="en-US" sz="2000" b="0" strike="noStrike" spc="-1">
                <a:solidFill>
                  <a:srgbClr val="268BD2"/>
                </a:solidFill>
                <a:latin typeface="Consolas"/>
              </a:rPr>
              <a:t>j</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r>
              <a:rPr lang="en-US" sz="2000" b="0" strike="noStrike" spc="-1">
                <a:solidFill>
                  <a:srgbClr val="268BD2"/>
                </a:solidFill>
                <a:latin typeface="Consolas"/>
              </a:rPr>
              <a:t>buf</a:t>
            </a:r>
            <a:r>
              <a:rPr lang="en-US" sz="2000" b="0" strike="noStrike" spc="-1">
                <a:solidFill>
                  <a:srgbClr val="333333"/>
                </a:solidFill>
                <a:latin typeface="Consolas"/>
              </a:rPr>
              <a:t>[</a:t>
            </a:r>
            <a:r>
              <a:rPr lang="en-US" sz="2000" b="0" strike="noStrike" spc="-1">
                <a:solidFill>
                  <a:srgbClr val="268BD2"/>
                </a:solidFill>
                <a:latin typeface="Consolas"/>
              </a:rPr>
              <a:t>j</a:t>
            </a:r>
            <a:r>
              <a:rPr lang="en-US" sz="2000" b="0" strike="noStrike" spc="-1">
                <a:solidFill>
                  <a:srgbClr val="333333"/>
                </a:solidFill>
                <a:latin typeface="Consolas"/>
              </a:rPr>
              <a:t>]</a:t>
            </a:r>
            <a:r>
              <a:rPr lang="en-US" sz="2000" b="0" strike="noStrike" spc="-1">
                <a:solidFill>
                  <a:srgbClr val="859900"/>
                </a:solidFill>
                <a:latin typeface="Consolas"/>
              </a:rPr>
              <a:t>=</a:t>
            </a:r>
            <a:r>
              <a:rPr lang="en-US" sz="2000" b="0" strike="noStrike" spc="-1">
                <a:solidFill>
                  <a:srgbClr val="268BD2"/>
                </a:solidFill>
                <a:latin typeface="Consolas"/>
              </a:rPr>
              <a:t>temp</a:t>
            </a:r>
            <a:r>
              <a:rPr lang="en-US" sz="2000" b="0" strike="noStrike" spc="-1">
                <a:solidFill>
                  <a:srgbClr val="333333"/>
                </a:solidFill>
                <a:latin typeface="Consolas"/>
              </a:rPr>
              <a:t>;</a:t>
            </a:r>
            <a:endParaRPr lang="en-IN" sz="2000" b="0" strike="noStrike" spc="-1">
              <a:latin typeface="Arial"/>
            </a:endParaRPr>
          </a:p>
          <a:p>
            <a:pPr>
              <a:lnSpc>
                <a:spcPct val="100000"/>
              </a:lnSpc>
            </a:pP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endParaRPr lang="en-IN" sz="2000" b="0" strike="noStrike" spc="-1">
              <a:latin typeface="Arial"/>
            </a:endParaRPr>
          </a:p>
          <a:p>
            <a:pPr>
              <a:lnSpc>
                <a:spcPct val="100000"/>
              </a:lnSpc>
            </a:pPr>
            <a:r>
              <a:rPr lang="en-US" sz="2000" b="0" strike="noStrike" spc="-1">
                <a:solidFill>
                  <a:srgbClr val="333333"/>
                </a:solidFill>
                <a:latin typeface="Consolas"/>
              </a:rPr>
              <a:t>  }</a:t>
            </a:r>
            <a:endParaRPr lang="en-IN" sz="2000" b="0" strike="noStrike" spc="-1">
              <a:latin typeface="Arial"/>
            </a:endParaRPr>
          </a:p>
        </p:txBody>
      </p:sp>
      <p:sp>
        <p:nvSpPr>
          <p:cNvPr id="986" name="CustomShape 3"/>
          <p:cNvSpPr/>
          <p:nvPr/>
        </p:nvSpPr>
        <p:spPr>
          <a:xfrm>
            <a:off x="131040" y="1083600"/>
            <a:ext cx="501480" cy="496908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IN" sz="2000" b="1" strike="noStrike" spc="-1">
                <a:solidFill>
                  <a:srgbClr val="585858"/>
                </a:solidFill>
                <a:latin typeface="Consolas"/>
              </a:rPr>
              <a:t>12</a:t>
            </a:r>
            <a:endParaRPr lang="en-IN" sz="2000" b="0" strike="noStrike" spc="-1">
              <a:latin typeface="Arial"/>
            </a:endParaRPr>
          </a:p>
          <a:p>
            <a:pPr algn="r">
              <a:lnSpc>
                <a:spcPct val="100000"/>
              </a:lnSpc>
            </a:pPr>
            <a:r>
              <a:rPr lang="en-IN" sz="2000" b="1" strike="noStrike" spc="-1">
                <a:solidFill>
                  <a:srgbClr val="585858"/>
                </a:solidFill>
                <a:latin typeface="Consolas"/>
              </a:rPr>
              <a:t>13</a:t>
            </a:r>
            <a:endParaRPr lang="en-IN" sz="2000" b="0" strike="noStrike" spc="-1">
              <a:latin typeface="Arial"/>
            </a:endParaRPr>
          </a:p>
          <a:p>
            <a:pPr algn="r">
              <a:lnSpc>
                <a:spcPct val="100000"/>
              </a:lnSpc>
            </a:pPr>
            <a:r>
              <a:rPr lang="en-IN" sz="2000" b="1" strike="noStrike" spc="-1">
                <a:solidFill>
                  <a:srgbClr val="585858"/>
                </a:solidFill>
                <a:latin typeface="Consolas"/>
              </a:rPr>
              <a:t>14</a:t>
            </a:r>
            <a:endParaRPr lang="en-IN" sz="2000" b="0" strike="noStrike" spc="-1">
              <a:latin typeface="Arial"/>
            </a:endParaRPr>
          </a:p>
          <a:p>
            <a:pPr algn="r">
              <a:lnSpc>
                <a:spcPct val="100000"/>
              </a:lnSpc>
            </a:pPr>
            <a:r>
              <a:rPr lang="en-IN" sz="2000" b="1" strike="noStrike" spc="-1">
                <a:solidFill>
                  <a:srgbClr val="585858"/>
                </a:solidFill>
                <a:latin typeface="Consolas"/>
              </a:rPr>
              <a:t>15</a:t>
            </a:r>
            <a:endParaRPr lang="en-IN" sz="2000" b="0" strike="noStrike" spc="-1">
              <a:latin typeface="Arial"/>
            </a:endParaRPr>
          </a:p>
          <a:p>
            <a:pPr algn="r">
              <a:lnSpc>
                <a:spcPct val="100000"/>
              </a:lnSpc>
            </a:pPr>
            <a:r>
              <a:rPr lang="en-IN" sz="2000" b="1" strike="noStrike" spc="-1">
                <a:solidFill>
                  <a:srgbClr val="585858"/>
                </a:solidFill>
                <a:latin typeface="Consolas"/>
              </a:rPr>
              <a:t>16</a:t>
            </a:r>
            <a:endParaRPr lang="en-IN" sz="2000" b="0" strike="noStrike" spc="-1">
              <a:latin typeface="Arial"/>
            </a:endParaRPr>
          </a:p>
          <a:p>
            <a:pPr algn="r">
              <a:lnSpc>
                <a:spcPct val="100000"/>
              </a:lnSpc>
            </a:pPr>
            <a:r>
              <a:rPr lang="en-IN" sz="2000" b="1" strike="noStrike" spc="-1">
                <a:solidFill>
                  <a:srgbClr val="585858"/>
                </a:solidFill>
                <a:latin typeface="Consolas"/>
              </a:rPr>
              <a:t>17</a:t>
            </a:r>
            <a:endParaRPr lang="en-IN" sz="2000" b="0" strike="noStrike" spc="-1">
              <a:latin typeface="Arial"/>
            </a:endParaRPr>
          </a:p>
          <a:p>
            <a:pPr algn="r">
              <a:lnSpc>
                <a:spcPct val="100000"/>
              </a:lnSpc>
            </a:pPr>
            <a:r>
              <a:rPr lang="en-IN" sz="2000" b="1" strike="noStrike" spc="-1">
                <a:solidFill>
                  <a:srgbClr val="585858"/>
                </a:solidFill>
                <a:latin typeface="Consolas"/>
              </a:rPr>
              <a:t>18</a:t>
            </a:r>
            <a:endParaRPr lang="en-IN" sz="2000" b="0" strike="noStrike" spc="-1">
              <a:latin typeface="Arial"/>
            </a:endParaRPr>
          </a:p>
          <a:p>
            <a:pPr algn="r">
              <a:lnSpc>
                <a:spcPct val="100000"/>
              </a:lnSpc>
            </a:pPr>
            <a:r>
              <a:rPr lang="en-IN" sz="2000" b="1" strike="noStrike" spc="-1">
                <a:solidFill>
                  <a:srgbClr val="585858"/>
                </a:solidFill>
                <a:latin typeface="Consolas"/>
              </a:rPr>
              <a:t>19</a:t>
            </a:r>
            <a:endParaRPr lang="en-IN" sz="2000" b="0" strike="noStrike" spc="-1">
              <a:latin typeface="Arial"/>
            </a:endParaRPr>
          </a:p>
          <a:p>
            <a:pPr algn="r">
              <a:lnSpc>
                <a:spcPct val="100000"/>
              </a:lnSpc>
            </a:pPr>
            <a:r>
              <a:rPr lang="en-IN" sz="2000" b="1" strike="noStrike" spc="-1">
                <a:solidFill>
                  <a:srgbClr val="585858"/>
                </a:solidFill>
                <a:latin typeface="Consolas"/>
              </a:rPr>
              <a:t>20</a:t>
            </a:r>
            <a:endParaRPr lang="en-IN" sz="2000" b="0" strike="noStrike" spc="-1">
              <a:latin typeface="Arial"/>
            </a:endParaRPr>
          </a:p>
          <a:p>
            <a:pPr algn="r">
              <a:lnSpc>
                <a:spcPct val="100000"/>
              </a:lnSpc>
            </a:pPr>
            <a:r>
              <a:rPr lang="en-IN" sz="2000" b="1" strike="noStrike" spc="-1">
                <a:solidFill>
                  <a:srgbClr val="585858"/>
                </a:solidFill>
                <a:latin typeface="Consolas"/>
              </a:rPr>
              <a:t>21</a:t>
            </a:r>
            <a:endParaRPr lang="en-IN" sz="2000" b="0" strike="noStrike" spc="-1">
              <a:latin typeface="Arial"/>
            </a:endParaRPr>
          </a:p>
          <a:p>
            <a:pPr algn="r">
              <a:lnSpc>
                <a:spcPct val="100000"/>
              </a:lnSpc>
            </a:pPr>
            <a:r>
              <a:rPr lang="en-IN" sz="2000" b="1" strike="noStrike" spc="-1">
                <a:solidFill>
                  <a:srgbClr val="585858"/>
                </a:solidFill>
                <a:latin typeface="Consolas"/>
              </a:rPr>
              <a:t>22</a:t>
            </a:r>
            <a:endParaRPr lang="en-IN" sz="2000" b="0" strike="noStrike" spc="-1">
              <a:latin typeface="Arial"/>
            </a:endParaRPr>
          </a:p>
          <a:p>
            <a:pPr algn="r">
              <a:lnSpc>
                <a:spcPct val="100000"/>
              </a:lnSpc>
            </a:pPr>
            <a:r>
              <a:rPr lang="en-IN" sz="2000" b="1" strike="noStrike" spc="-1">
                <a:solidFill>
                  <a:srgbClr val="585858"/>
                </a:solidFill>
                <a:latin typeface="Consolas"/>
              </a:rPr>
              <a:t>23</a:t>
            </a:r>
            <a:endParaRPr lang="en-IN" sz="2000" b="0" strike="noStrike" spc="-1">
              <a:latin typeface="Arial"/>
            </a:endParaRPr>
          </a:p>
          <a:p>
            <a:pPr algn="r">
              <a:lnSpc>
                <a:spcPct val="100000"/>
              </a:lnSpc>
            </a:pPr>
            <a:r>
              <a:rPr lang="en-IN" sz="2000" b="1" strike="noStrike" spc="-1">
                <a:solidFill>
                  <a:srgbClr val="585858"/>
                </a:solidFill>
                <a:latin typeface="Consolas"/>
              </a:rPr>
              <a:t>24</a:t>
            </a:r>
            <a:endParaRPr lang="en-IN" sz="2000" b="0" strike="noStrike" spc="-1">
              <a:latin typeface="Arial"/>
            </a:endParaRPr>
          </a:p>
          <a:p>
            <a:pPr algn="r">
              <a:lnSpc>
                <a:spcPct val="100000"/>
              </a:lnSpc>
            </a:pPr>
            <a:r>
              <a:rPr lang="en-IN" sz="2000" b="1" strike="noStrike" spc="-1">
                <a:solidFill>
                  <a:srgbClr val="585858"/>
                </a:solidFill>
                <a:latin typeface="Consolas"/>
              </a:rPr>
              <a:t>25</a:t>
            </a:r>
            <a:endParaRPr lang="en-IN" sz="2000" b="0" strike="noStrike" spc="-1">
              <a:latin typeface="Arial"/>
            </a:endParaRPr>
          </a:p>
          <a:p>
            <a:pPr algn="r">
              <a:lnSpc>
                <a:spcPct val="100000"/>
              </a:lnSpc>
            </a:pPr>
            <a:r>
              <a:rPr lang="en-IN" sz="2000" b="1" strike="noStrike" spc="-1">
                <a:solidFill>
                  <a:srgbClr val="585858"/>
                </a:solidFill>
                <a:latin typeface="Consolas"/>
              </a:rPr>
              <a:t>26</a:t>
            </a:r>
            <a:endParaRPr lang="en-IN" sz="2000" b="0" strike="noStrike" spc="-1">
              <a:latin typeface="Arial"/>
            </a:endParaRPr>
          </a:p>
          <a:p>
            <a:pPr algn="r">
              <a:lnSpc>
                <a:spcPct val="100000"/>
              </a:lnSpc>
            </a:pPr>
            <a:r>
              <a:rPr lang="en-IN" sz="2000" b="1" strike="noStrike" spc="-1">
                <a:solidFill>
                  <a:srgbClr val="585858"/>
                </a:solidFill>
                <a:latin typeface="Consolas"/>
              </a:rPr>
              <a:t>27</a:t>
            </a:r>
            <a:endParaRPr lang="en-IN" sz="2000" b="0" strike="noStrike" spc="-1">
              <a:latin typeface="Arial"/>
            </a:endParaRPr>
          </a:p>
        </p:txBody>
      </p:sp>
      <p:sp>
        <p:nvSpPr>
          <p:cNvPr id="987" name="CustomShape 4"/>
          <p:cNvSpPr/>
          <p:nvPr/>
        </p:nvSpPr>
        <p:spPr>
          <a:xfrm>
            <a:off x="131040" y="754200"/>
            <a:ext cx="19746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gn="ctr">
              <a:lnSpc>
                <a:spcPct val="100000"/>
              </a:lnSpc>
            </a:pPr>
            <a:r>
              <a:rPr lang="en-US" sz="1600" b="0" strike="noStrike" spc="-1">
                <a:solidFill>
                  <a:srgbClr val="FFFFFF"/>
                </a:solidFill>
                <a:latin typeface="Roboto Condensed"/>
              </a:rPr>
              <a:t>PH</a:t>
            </a:r>
            <a:r>
              <a:rPr lang="en-US" sz="1600" b="0" strike="noStrike" spc="-1">
                <a:solidFill>
                  <a:srgbClr val="FFFFFF"/>
                </a:solidFill>
                <a:latin typeface="Consolas"/>
              </a:rPr>
              <a:t>_</a:t>
            </a:r>
            <a:r>
              <a:rPr lang="en-US" sz="1600" b="0" strike="noStrike" spc="-1">
                <a:solidFill>
                  <a:srgbClr val="FFFFFF"/>
                </a:solidFill>
                <a:latin typeface="Roboto Condensed"/>
              </a:rPr>
              <a:t>sensor.ino</a:t>
            </a:r>
            <a:endParaRPr lang="en-IN" sz="1600" b="0" strike="noStrike" spc="-1">
              <a:latin typeface="Arial"/>
            </a:endParaRPr>
          </a:p>
        </p:txBody>
      </p:sp>
      <p:sp>
        <p:nvSpPr>
          <p:cNvPr id="988" name="CustomShape 5"/>
          <p:cNvSpPr/>
          <p:nvPr/>
        </p:nvSpPr>
        <p:spPr>
          <a:xfrm>
            <a:off x="959400" y="1759680"/>
            <a:ext cx="5028840" cy="11883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989" name="Group 6"/>
          <p:cNvGrpSpPr/>
          <p:nvPr/>
        </p:nvGrpSpPr>
        <p:grpSpPr>
          <a:xfrm>
            <a:off x="5988600" y="1720440"/>
            <a:ext cx="6104880" cy="1187640"/>
            <a:chOff x="5988600" y="1720440"/>
            <a:chExt cx="6104880" cy="1187640"/>
          </a:xfrm>
        </p:grpSpPr>
        <p:sp>
          <p:nvSpPr>
            <p:cNvPr id="990" name="CustomShape 7"/>
            <p:cNvSpPr/>
            <p:nvPr/>
          </p:nvSpPr>
          <p:spPr>
            <a:xfrm>
              <a:off x="7031880" y="1720440"/>
              <a:ext cx="5061600" cy="118764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a:solidFill>
                    <a:srgbClr val="212121"/>
                  </a:solidFill>
                  <a:latin typeface="Roboto Condensed"/>
                </a:rPr>
                <a:t>Taking 10 different values of analog voltage from the pin where sensor is connected</a:t>
              </a:r>
              <a:endParaRPr lang="en-IN" sz="2400" b="0" strike="noStrike" spc="-1">
                <a:latin typeface="Arial"/>
              </a:endParaRPr>
            </a:p>
          </p:txBody>
        </p:sp>
        <p:sp>
          <p:nvSpPr>
            <p:cNvPr id="991" name="CustomShape 8"/>
            <p:cNvSpPr/>
            <p:nvPr/>
          </p:nvSpPr>
          <p:spPr>
            <a:xfrm flipV="1">
              <a:off x="5988600" y="2319480"/>
              <a:ext cx="1042920" cy="3348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992" name="CustomShape 9"/>
          <p:cNvSpPr/>
          <p:nvPr/>
        </p:nvSpPr>
        <p:spPr>
          <a:xfrm>
            <a:off x="959400" y="2997720"/>
            <a:ext cx="5028840" cy="30171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993" name="Group 10"/>
          <p:cNvGrpSpPr/>
          <p:nvPr/>
        </p:nvGrpSpPr>
        <p:grpSpPr>
          <a:xfrm>
            <a:off x="5988600" y="4091040"/>
            <a:ext cx="6104880" cy="821880"/>
            <a:chOff x="5988600" y="4091040"/>
            <a:chExt cx="6104880" cy="821880"/>
          </a:xfrm>
        </p:grpSpPr>
        <p:sp>
          <p:nvSpPr>
            <p:cNvPr id="994" name="CustomShape 11"/>
            <p:cNvSpPr/>
            <p:nvPr/>
          </p:nvSpPr>
          <p:spPr>
            <a:xfrm>
              <a:off x="7031880" y="4091040"/>
              <a:ext cx="5061600"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a:solidFill>
                    <a:srgbClr val="212121"/>
                  </a:solidFill>
                  <a:latin typeface="Roboto Condensed"/>
                </a:rPr>
                <a:t>Sorting the elements of array </a:t>
              </a:r>
              <a:r>
                <a:rPr lang="en-IN" sz="2400" b="0" i="1" strike="noStrike" spc="-1">
                  <a:solidFill>
                    <a:srgbClr val="B84742"/>
                  </a:solidFill>
                  <a:latin typeface="Roboto Condensed"/>
                </a:rPr>
                <a:t>buf</a:t>
              </a:r>
              <a:r>
                <a:rPr lang="en-IN" sz="2400" b="0" strike="noStrike" spc="-1">
                  <a:solidFill>
                    <a:srgbClr val="212121"/>
                  </a:solidFill>
                  <a:latin typeface="Roboto Condensed"/>
                </a:rPr>
                <a:t> in ascending order. </a:t>
              </a:r>
              <a:endParaRPr lang="en-IN" sz="2400" b="0" strike="noStrike" spc="-1">
                <a:latin typeface="Arial"/>
              </a:endParaRPr>
            </a:p>
          </p:txBody>
        </p:sp>
        <p:sp>
          <p:nvSpPr>
            <p:cNvPr id="995" name="CustomShape 12"/>
            <p:cNvSpPr/>
            <p:nvPr/>
          </p:nvSpPr>
          <p:spPr>
            <a:xfrm>
              <a:off x="5988600" y="4506480"/>
              <a:ext cx="1042920" cy="3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3938235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87"/>
                                        </p:tgtEl>
                                        <p:attrNameLst>
                                          <p:attrName>style.visibility</p:attrName>
                                        </p:attrNameLst>
                                      </p:cBhvr>
                                      <p:to>
                                        <p:strVal val="visible"/>
                                      </p:to>
                                    </p:set>
                                    <p:animEffect transition="in" filter="fade">
                                      <p:cBhvr additive="repl">
                                        <p:cTn id="7" dur="500"/>
                                        <p:tgtEl>
                                          <p:spTgt spid="987"/>
                                        </p:tgtEl>
                                      </p:cBhvr>
                                    </p:animEffect>
                                  </p:childTnLst>
                                </p:cTn>
                              </p:par>
                              <p:par>
                                <p:cTn id="8" presetID="10" presetClass="entr" fill="hold" nodeType="withEffect">
                                  <p:stCondLst>
                                    <p:cond delay="0"/>
                                  </p:stCondLst>
                                  <p:childTnLst>
                                    <p:set>
                                      <p:cBhvr>
                                        <p:cTn id="9" dur="1" fill="hold">
                                          <p:stCondLst>
                                            <p:cond delay="0"/>
                                          </p:stCondLst>
                                        </p:cTn>
                                        <p:tgtEl>
                                          <p:spTgt spid="986"/>
                                        </p:tgtEl>
                                        <p:attrNameLst>
                                          <p:attrName>style.visibility</p:attrName>
                                        </p:attrNameLst>
                                      </p:cBhvr>
                                      <p:to>
                                        <p:strVal val="visible"/>
                                      </p:to>
                                    </p:set>
                                    <p:animEffect transition="in" filter="fade">
                                      <p:cBhvr additive="repl">
                                        <p:cTn id="10" dur="500"/>
                                        <p:tgtEl>
                                          <p:spTgt spid="986"/>
                                        </p:tgtEl>
                                      </p:cBhvr>
                                    </p:animEffect>
                                  </p:childTnLst>
                                </p:cTn>
                              </p:par>
                              <p:par>
                                <p:cTn id="11" presetID="10" presetClass="entr" fill="hold" nodeType="withEffect">
                                  <p:stCondLst>
                                    <p:cond delay="0"/>
                                  </p:stCondLst>
                                  <p:childTnLst>
                                    <p:set>
                                      <p:cBhvr>
                                        <p:cTn id="12" dur="1" fill="hold">
                                          <p:stCondLst>
                                            <p:cond delay="0"/>
                                          </p:stCondLst>
                                        </p:cTn>
                                        <p:tgtEl>
                                          <p:spTgt spid="985"/>
                                        </p:tgtEl>
                                        <p:attrNameLst>
                                          <p:attrName>style.visibility</p:attrName>
                                        </p:attrNameLst>
                                      </p:cBhvr>
                                      <p:to>
                                        <p:strVal val="visible"/>
                                      </p:to>
                                    </p:set>
                                    <p:animEffect transition="in" filter="fade">
                                      <p:cBhvr additive="repl">
                                        <p:cTn id="13" dur="500"/>
                                        <p:tgtEl>
                                          <p:spTgt spid="98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988"/>
                                        </p:tgtEl>
                                        <p:attrNameLst>
                                          <p:attrName>style.visibility</p:attrName>
                                        </p:attrNameLst>
                                      </p:cBhvr>
                                      <p:to>
                                        <p:strVal val="visible"/>
                                      </p:to>
                                    </p:set>
                                    <p:animEffect transition="in" filter="fade">
                                      <p:cBhvr additive="repl">
                                        <p:cTn id="18" dur="500"/>
                                        <p:tgtEl>
                                          <p:spTgt spid="9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989"/>
                                        </p:tgtEl>
                                        <p:attrNameLst>
                                          <p:attrName>style.visibility</p:attrName>
                                        </p:attrNameLst>
                                      </p:cBhvr>
                                      <p:to>
                                        <p:strVal val="visible"/>
                                      </p:to>
                                    </p:set>
                                    <p:animEffect transition="in" filter="fade">
                                      <p:cBhvr additive="repl">
                                        <p:cTn id="23" dur="500"/>
                                        <p:tgtEl>
                                          <p:spTgt spid="98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992"/>
                                        </p:tgtEl>
                                        <p:attrNameLst>
                                          <p:attrName>style.visibility</p:attrName>
                                        </p:attrNameLst>
                                      </p:cBhvr>
                                      <p:to>
                                        <p:strVal val="visible"/>
                                      </p:to>
                                    </p:set>
                                    <p:animEffect transition="in" filter="fade">
                                      <p:cBhvr additive="repl">
                                        <p:cTn id="28" dur="500"/>
                                        <p:tgtEl>
                                          <p:spTgt spid="99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993"/>
                                        </p:tgtEl>
                                        <p:attrNameLst>
                                          <p:attrName>style.visibility</p:attrName>
                                        </p:attrNameLst>
                                      </p:cBhvr>
                                      <p:to>
                                        <p:strVal val="visible"/>
                                      </p:to>
                                    </p:set>
                                    <p:animEffect transition="in" filter="fade">
                                      <p:cBhvr additive="repl">
                                        <p:cTn id="33" dur="500"/>
                                        <p:tgtEl>
                                          <p:spTgt spid="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pH Sensor – Code explanation (Cont.)</a:t>
            </a:r>
            <a:endParaRPr lang="en-US" sz="3400" b="0" strike="noStrike" spc="-1">
              <a:solidFill>
                <a:srgbClr val="212121"/>
              </a:solidFill>
              <a:latin typeface="Roboto Condensed"/>
            </a:endParaRPr>
          </a:p>
        </p:txBody>
      </p:sp>
      <p:sp>
        <p:nvSpPr>
          <p:cNvPr id="997" name="CustomShape 2"/>
          <p:cNvSpPr/>
          <p:nvPr/>
        </p:nvSpPr>
        <p:spPr>
          <a:xfrm>
            <a:off x="631080" y="1192680"/>
            <a:ext cx="6400440" cy="405360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avgValue</a:t>
            </a:r>
            <a:r>
              <a:rPr lang="en-US" sz="2000" b="0" strike="noStrike" spc="-1" dirty="0">
                <a:solidFill>
                  <a:srgbClr val="859900"/>
                </a:solidFill>
                <a:latin typeface="Consolas"/>
              </a:rPr>
              <a:t>=</a:t>
            </a:r>
            <a:r>
              <a:rPr lang="en-US" sz="2000" b="0" strike="noStrike" spc="-1" dirty="0">
                <a:solidFill>
                  <a:srgbClr val="D33682"/>
                </a:solidFill>
                <a:latin typeface="Consolas"/>
              </a:rPr>
              <a:t>0</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859900"/>
                </a:solidFill>
                <a:latin typeface="Consolas"/>
              </a:rPr>
              <a:t>for</a:t>
            </a:r>
            <a:r>
              <a:rPr lang="en-US" sz="2000" b="0" strike="noStrike" spc="-1" dirty="0">
                <a:solidFill>
                  <a:srgbClr val="333333"/>
                </a:solidFill>
                <a:latin typeface="Consolas"/>
              </a:rPr>
              <a:t>(</a:t>
            </a:r>
            <a:r>
              <a:rPr lang="en-US" sz="2000" b="1" strike="noStrike" spc="-1" dirty="0" err="1">
                <a:solidFill>
                  <a:srgbClr val="073642"/>
                </a:solidFill>
                <a:latin typeface="Consolas"/>
              </a:rPr>
              <a:t>int</a:t>
            </a:r>
            <a:r>
              <a:rPr lang="en-US" sz="2000" b="0" strike="noStrike" spc="-1" dirty="0">
                <a:solidFill>
                  <a:srgbClr val="333333"/>
                </a:solidFill>
                <a:latin typeface="Consolas"/>
              </a:rPr>
              <a:t> </a:t>
            </a:r>
            <a:r>
              <a:rPr lang="en-US" sz="2000" b="0" strike="noStrike" spc="-1" dirty="0" err="1">
                <a:solidFill>
                  <a:srgbClr val="268BD2"/>
                </a:solidFill>
                <a:latin typeface="Consolas"/>
              </a:rPr>
              <a:t>i</a:t>
            </a:r>
            <a:r>
              <a:rPr lang="en-US" sz="2000" b="0" strike="noStrike" spc="-1" dirty="0">
                <a:solidFill>
                  <a:srgbClr val="859900"/>
                </a:solidFill>
                <a:latin typeface="Consolas"/>
              </a:rPr>
              <a:t>=</a:t>
            </a:r>
            <a:r>
              <a:rPr lang="en-US" sz="2000" b="0" strike="noStrike" spc="-1" dirty="0">
                <a:solidFill>
                  <a:srgbClr val="D33682"/>
                </a:solidFill>
                <a:latin typeface="Consolas"/>
              </a:rPr>
              <a:t>2</a:t>
            </a:r>
            <a:r>
              <a:rPr lang="en-US" sz="2000" b="0" strike="noStrike" spc="-1" dirty="0">
                <a:solidFill>
                  <a:srgbClr val="333333"/>
                </a:solidFill>
                <a:latin typeface="Consolas"/>
              </a:rPr>
              <a:t>;</a:t>
            </a:r>
            <a:r>
              <a:rPr lang="en-US" sz="2000" b="0" strike="noStrike" spc="-1" dirty="0">
                <a:solidFill>
                  <a:srgbClr val="268BD2"/>
                </a:solidFill>
                <a:latin typeface="Consolas"/>
              </a:rPr>
              <a:t>i</a:t>
            </a:r>
            <a:r>
              <a:rPr lang="en-US" sz="2000" b="0" strike="noStrike" spc="-1" dirty="0">
                <a:solidFill>
                  <a:srgbClr val="859900"/>
                </a:solidFill>
                <a:latin typeface="Consolas"/>
              </a:rPr>
              <a:t>&lt;</a:t>
            </a:r>
            <a:r>
              <a:rPr lang="en-US" sz="2000" b="0" strike="noStrike" spc="-1" dirty="0">
                <a:solidFill>
                  <a:srgbClr val="D33682"/>
                </a:solidFill>
                <a:latin typeface="Consolas"/>
              </a:rPr>
              <a:t>8</a:t>
            </a:r>
            <a:r>
              <a:rPr lang="en-US" sz="2000" b="0" strike="noStrike" spc="-1" dirty="0">
                <a:solidFill>
                  <a:srgbClr val="333333"/>
                </a:solidFill>
                <a:latin typeface="Consolas"/>
              </a:rPr>
              <a:t>;</a:t>
            </a:r>
            <a:r>
              <a:rPr lang="en-US" sz="2000" b="0" strike="noStrike" spc="-1" dirty="0">
                <a:solidFill>
                  <a:srgbClr val="268BD2"/>
                </a:solidFill>
                <a:latin typeface="Consolas"/>
              </a:rPr>
              <a:t>i</a:t>
            </a:r>
            <a:r>
              <a:rPr lang="en-US" sz="2000" b="0" strike="noStrike" spc="-1" dirty="0">
                <a:solidFill>
                  <a:srgbClr val="859900"/>
                </a:solidFill>
                <a:latin typeface="Consolas"/>
              </a:rPr>
              <a:t>++</a:t>
            </a:r>
            <a:r>
              <a:rPr lang="en-US" sz="2000" b="0" strike="noStrike" spc="-1" dirty="0">
                <a:solidFill>
                  <a:srgbClr val="333333"/>
                </a:solidFill>
                <a:latin typeface="Consolas"/>
              </a:rPr>
              <a:t>)                      </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avgValue</a:t>
            </a:r>
            <a:r>
              <a:rPr lang="en-US" sz="2000" b="0" strike="noStrike" spc="-1" dirty="0">
                <a:solidFill>
                  <a:srgbClr val="859900"/>
                </a:solidFill>
                <a:latin typeface="Consolas"/>
              </a:rPr>
              <a:t>+=</a:t>
            </a:r>
            <a:r>
              <a:rPr lang="en-US" sz="2000" b="0" strike="noStrike" spc="-1" dirty="0" err="1">
                <a:solidFill>
                  <a:srgbClr val="268BD2"/>
                </a:solidFill>
                <a:latin typeface="Consolas"/>
              </a:rPr>
              <a:t>buf</a:t>
            </a:r>
            <a:r>
              <a:rPr lang="en-US" sz="2000" b="0" strike="noStrike" spc="-1" dirty="0">
                <a:solidFill>
                  <a:srgbClr val="333333"/>
                </a:solidFill>
                <a:latin typeface="Consolas"/>
              </a:rPr>
              <a:t>[</a:t>
            </a:r>
            <a:r>
              <a:rPr lang="en-US" sz="2000" b="0" strike="noStrike" spc="-1" dirty="0" err="1">
                <a:solidFill>
                  <a:srgbClr val="268BD2"/>
                </a:solidFill>
                <a:latin typeface="Consolas"/>
              </a:rPr>
              <a:t>i</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avgValue</a:t>
            </a:r>
            <a:r>
              <a:rPr lang="en-US" sz="2000" b="0" strike="noStrike" spc="-1" dirty="0">
                <a:solidFill>
                  <a:srgbClr val="333333"/>
                </a:solidFill>
                <a:latin typeface="Consolas"/>
              </a:rPr>
              <a:t> </a:t>
            </a:r>
            <a:r>
              <a:rPr lang="en-US" sz="2000" b="0" strike="noStrike" spc="-1" dirty="0">
                <a:solidFill>
                  <a:srgbClr val="859900"/>
                </a:solidFill>
                <a:latin typeface="Consolas"/>
              </a:rPr>
              <a:t>=</a:t>
            </a:r>
            <a:r>
              <a:rPr lang="en-US" sz="2000" b="0" strike="noStrike" spc="-1" dirty="0">
                <a:solidFill>
                  <a:srgbClr val="333333"/>
                </a:solidFill>
                <a:latin typeface="Consolas"/>
              </a:rPr>
              <a:t> </a:t>
            </a:r>
            <a:r>
              <a:rPr lang="en-US" sz="2000" b="0" strike="noStrike" spc="-1" dirty="0" err="1">
                <a:solidFill>
                  <a:srgbClr val="268BD2"/>
                </a:solidFill>
                <a:latin typeface="Consolas"/>
              </a:rPr>
              <a:t>avgValue</a:t>
            </a:r>
            <a:r>
              <a:rPr lang="en-US" sz="2000" b="0" strike="noStrike" spc="-1" dirty="0">
                <a:solidFill>
                  <a:srgbClr val="859900"/>
                </a:solidFill>
                <a:latin typeface="Consolas"/>
              </a:rPr>
              <a:t>/</a:t>
            </a:r>
            <a:r>
              <a:rPr lang="en-US" sz="2000" b="0" strike="noStrike" spc="-1" dirty="0">
                <a:solidFill>
                  <a:srgbClr val="D33682"/>
                </a:solidFill>
                <a:latin typeface="Consolas"/>
              </a:rPr>
              <a:t>6</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1" strike="noStrike" spc="-1" dirty="0">
                <a:solidFill>
                  <a:srgbClr val="073642"/>
                </a:solidFill>
                <a:latin typeface="Consolas"/>
              </a:rPr>
              <a:t>float</a:t>
            </a:r>
            <a:r>
              <a:rPr lang="en-US" sz="2000" b="0" strike="noStrike" spc="-1" dirty="0">
                <a:solidFill>
                  <a:srgbClr val="333333"/>
                </a:solidFill>
                <a:latin typeface="Consolas"/>
              </a:rPr>
              <a:t> </a:t>
            </a:r>
            <a:r>
              <a:rPr lang="en-US" sz="2000" b="0" strike="noStrike" spc="-1" dirty="0" err="1">
                <a:solidFill>
                  <a:srgbClr val="268BD2"/>
                </a:solidFill>
                <a:latin typeface="Consolas"/>
              </a:rPr>
              <a:t>phValue</a:t>
            </a:r>
            <a:r>
              <a:rPr lang="en-US" sz="2000" b="0" strike="noStrike" spc="-1" dirty="0">
                <a:solidFill>
                  <a:srgbClr val="859900"/>
                </a:solidFill>
                <a:latin typeface="Consolas"/>
              </a:rPr>
              <a:t>=</a:t>
            </a:r>
            <a:r>
              <a:rPr lang="en-US" sz="2000" b="0" strike="noStrike" spc="-1" dirty="0">
                <a:solidFill>
                  <a:srgbClr val="333333"/>
                </a:solidFill>
                <a:latin typeface="Consolas"/>
              </a:rPr>
              <a:t>(</a:t>
            </a:r>
            <a:r>
              <a:rPr lang="en-US" sz="2000" b="1" strike="noStrike" spc="-1" dirty="0">
                <a:solidFill>
                  <a:srgbClr val="073642"/>
                </a:solidFill>
                <a:latin typeface="Consolas"/>
              </a:rPr>
              <a:t>float</a:t>
            </a:r>
            <a:r>
              <a:rPr lang="en-US" sz="2000" b="0" strike="noStrike" spc="-1" dirty="0">
                <a:solidFill>
                  <a:srgbClr val="333333"/>
                </a:solidFill>
                <a:latin typeface="Consolas"/>
              </a:rPr>
              <a:t>)((</a:t>
            </a:r>
            <a:r>
              <a:rPr lang="en-US" sz="2000" b="0" strike="noStrike" spc="-1" dirty="0" err="1">
                <a:solidFill>
                  <a:srgbClr val="268BD2"/>
                </a:solidFill>
                <a:latin typeface="Consolas"/>
              </a:rPr>
              <a:t>avgValue</a:t>
            </a:r>
            <a:r>
              <a:rPr lang="en-US" sz="2000" b="0" strike="noStrike" spc="-1" dirty="0" smtClean="0">
                <a:solidFill>
                  <a:srgbClr val="333333"/>
                </a:solidFill>
                <a:latin typeface="Consolas"/>
              </a:rPr>
              <a:t>)</a:t>
            </a:r>
            <a:r>
              <a:rPr lang="en-US" sz="2000" b="0" strike="noStrike" spc="-1" dirty="0" smtClean="0">
                <a:solidFill>
                  <a:srgbClr val="859900"/>
                </a:solidFill>
                <a:latin typeface="Consolas"/>
              </a:rPr>
              <a:t>*</a:t>
            </a:r>
            <a:endParaRPr lang="en-IN" sz="2000" b="0" strike="noStrike" spc="-1" dirty="0" smtClean="0">
              <a:latin typeface="Arial"/>
            </a:endParaRPr>
          </a:p>
          <a:p>
            <a:pPr>
              <a:lnSpc>
                <a:spcPct val="100000"/>
              </a:lnSpc>
            </a:pPr>
            <a:r>
              <a:rPr lang="en-US" sz="2000" b="0" strike="noStrike" spc="-1" dirty="0" smtClean="0">
                <a:solidFill>
                  <a:srgbClr val="859900"/>
                </a:solidFill>
                <a:latin typeface="Consolas"/>
              </a:rPr>
              <a:t>					</a:t>
            </a:r>
            <a:r>
              <a:rPr lang="en-US" sz="2000" b="0" strike="noStrike" spc="-1" dirty="0" smtClean="0">
                <a:solidFill>
                  <a:srgbClr val="D33682"/>
                </a:solidFill>
                <a:latin typeface="Consolas"/>
              </a:rPr>
              <a:t>5.0</a:t>
            </a:r>
            <a:r>
              <a:rPr lang="en-US" sz="2000" b="0" strike="noStrike" spc="-1" dirty="0" smtClean="0">
                <a:solidFill>
                  <a:srgbClr val="859900"/>
                </a:solidFill>
                <a:latin typeface="Consolas"/>
              </a:rPr>
              <a:t>/</a:t>
            </a:r>
            <a:r>
              <a:rPr lang="en-US" sz="2000" b="0" strike="noStrike" spc="-1" dirty="0" smtClean="0">
                <a:solidFill>
                  <a:srgbClr val="D33682"/>
                </a:solidFill>
                <a:latin typeface="Consolas"/>
              </a:rPr>
              <a:t>1024</a:t>
            </a:r>
            <a:r>
              <a:rPr lang="en-US" sz="2000" b="0" strike="noStrike" spc="-1" dirty="0" smtClean="0">
                <a:solidFill>
                  <a:srgbClr val="333333"/>
                </a:solidFill>
                <a:latin typeface="Consolas"/>
              </a:rPr>
              <a:t>); </a:t>
            </a:r>
            <a:endParaRPr lang="en-IN" sz="2000" b="0" strike="noStrike" spc="-1" dirty="0" smtClean="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phValue</a:t>
            </a:r>
            <a:r>
              <a:rPr lang="en-US" sz="2000" b="0" strike="noStrike" spc="-1" dirty="0">
                <a:solidFill>
                  <a:srgbClr val="859900"/>
                </a:solidFill>
                <a:latin typeface="Consolas"/>
              </a:rPr>
              <a:t>=</a:t>
            </a:r>
            <a:r>
              <a:rPr lang="en-US" sz="2000" b="0" strike="noStrike" spc="-1" dirty="0">
                <a:solidFill>
                  <a:srgbClr val="D33682"/>
                </a:solidFill>
                <a:latin typeface="Consolas"/>
              </a:rPr>
              <a:t>3.5</a:t>
            </a:r>
            <a:r>
              <a:rPr lang="en-US" sz="2000" b="0" strike="noStrike" spc="-1" dirty="0">
                <a:solidFill>
                  <a:srgbClr val="859900"/>
                </a:solidFill>
                <a:latin typeface="Consolas"/>
              </a:rPr>
              <a:t>*</a:t>
            </a:r>
            <a:r>
              <a:rPr lang="en-US" sz="2000" b="0" strike="noStrike" spc="-1" dirty="0" err="1">
                <a:solidFill>
                  <a:srgbClr val="268BD2"/>
                </a:solidFill>
                <a:latin typeface="Consolas"/>
              </a:rPr>
              <a:t>phValue+Offset</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a:t>
            </a:r>
            <a:r>
              <a:rPr lang="en-US" sz="2000" b="0" strike="noStrike" spc="-1" dirty="0">
                <a:solidFill>
                  <a:srgbClr val="333333"/>
                </a:solidFill>
                <a:latin typeface="Consolas"/>
              </a:rPr>
              <a:t>(</a:t>
            </a:r>
            <a:r>
              <a:rPr lang="en-US" sz="2000" b="0" strike="noStrike" spc="-1" dirty="0">
                <a:solidFill>
                  <a:srgbClr val="2AA198"/>
                </a:solidFill>
                <a:latin typeface="Consolas"/>
              </a:rPr>
              <a:t>"pH: "</a:t>
            </a:r>
            <a:r>
              <a:rPr lang="en-US" sz="2000" b="0" strike="noStrike" spc="-1" dirty="0">
                <a:solidFill>
                  <a:srgbClr val="333333"/>
                </a:solidFill>
                <a:latin typeface="Consolas"/>
              </a:rPr>
              <a:t>);  </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a:t>
            </a:r>
            <a:r>
              <a:rPr lang="en-US" sz="2000" b="0" strike="noStrike" spc="-1" dirty="0">
                <a:solidFill>
                  <a:srgbClr val="333333"/>
                </a:solidFill>
                <a:latin typeface="Consolas"/>
              </a:rPr>
              <a:t>(</a:t>
            </a:r>
            <a:r>
              <a:rPr lang="en-US" sz="2000" b="0" strike="noStrike" spc="-1" dirty="0">
                <a:solidFill>
                  <a:srgbClr val="268BD2"/>
                </a:solidFill>
                <a:latin typeface="Consolas"/>
              </a:rPr>
              <a:t>phValue</a:t>
            </a:r>
            <a:r>
              <a:rPr lang="en-US" sz="2000" b="0" strike="noStrike" spc="-1" dirty="0">
                <a:solidFill>
                  <a:srgbClr val="333333"/>
                </a:solidFill>
                <a:latin typeface="Consolas"/>
              </a:rPr>
              <a:t>,</a:t>
            </a:r>
            <a:r>
              <a:rPr lang="en-US" sz="2000" b="0" strike="noStrike" spc="-1" dirty="0">
                <a:solidFill>
                  <a:srgbClr val="D33682"/>
                </a:solidFill>
                <a:latin typeface="Consolas"/>
              </a:rPr>
              <a:t>2</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err="1">
                <a:solidFill>
                  <a:srgbClr val="268BD2"/>
                </a:solidFill>
                <a:latin typeface="Consolas"/>
              </a:rPr>
              <a:t>Serial</a:t>
            </a:r>
            <a:r>
              <a:rPr lang="en-US" sz="2000" b="0" strike="noStrike" spc="-1" dirty="0" err="1">
                <a:solidFill>
                  <a:srgbClr val="333333"/>
                </a:solidFill>
                <a:latin typeface="Consolas"/>
              </a:rPr>
              <a:t>.</a:t>
            </a:r>
            <a:r>
              <a:rPr lang="en-US" sz="2000" b="0" strike="noStrike" spc="-1" dirty="0" err="1">
                <a:solidFill>
                  <a:srgbClr val="268BD2"/>
                </a:solidFill>
                <a:latin typeface="Consolas"/>
              </a:rPr>
              <a:t>println</a:t>
            </a:r>
            <a:r>
              <a:rPr lang="en-US" sz="2000" b="0" strike="noStrike" spc="-1" dirty="0">
                <a:solidFill>
                  <a:srgbClr val="333333"/>
                </a:solidFill>
                <a:latin typeface="Consolas"/>
              </a:rPr>
              <a:t>(</a:t>
            </a:r>
            <a:r>
              <a:rPr lang="en-US" sz="2000" b="0" strike="noStrike" spc="-1" dirty="0">
                <a:solidFill>
                  <a:srgbClr val="2AA198"/>
                </a:solidFill>
                <a:latin typeface="Consolas"/>
              </a:rPr>
              <a:t>" "</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  </a:t>
            </a:r>
            <a:r>
              <a:rPr lang="en-US" sz="2000" b="0" strike="noStrike" spc="-1" dirty="0">
                <a:solidFill>
                  <a:srgbClr val="268BD2"/>
                </a:solidFill>
                <a:latin typeface="Consolas"/>
              </a:rPr>
              <a:t>delay</a:t>
            </a:r>
            <a:r>
              <a:rPr lang="en-US" sz="2000" b="0" strike="noStrike" spc="-1" dirty="0">
                <a:solidFill>
                  <a:srgbClr val="333333"/>
                </a:solidFill>
                <a:latin typeface="Consolas"/>
              </a:rPr>
              <a:t>(</a:t>
            </a:r>
            <a:r>
              <a:rPr lang="en-US" sz="2000" b="0" strike="noStrike" spc="-1" dirty="0">
                <a:solidFill>
                  <a:srgbClr val="D33682"/>
                </a:solidFill>
                <a:latin typeface="Consolas"/>
              </a:rPr>
              <a:t>800</a:t>
            </a:r>
            <a:r>
              <a:rPr lang="en-US" sz="2000" b="0" strike="noStrike" spc="-1" dirty="0">
                <a:solidFill>
                  <a:srgbClr val="333333"/>
                </a:solidFill>
                <a:latin typeface="Consolas"/>
              </a:rPr>
              <a:t>);</a:t>
            </a:r>
            <a:endParaRPr lang="en-IN" sz="2000" b="0" strike="noStrike" spc="-1" dirty="0">
              <a:latin typeface="Arial"/>
            </a:endParaRPr>
          </a:p>
          <a:p>
            <a:pPr>
              <a:lnSpc>
                <a:spcPct val="100000"/>
              </a:lnSpc>
            </a:pPr>
            <a:r>
              <a:rPr lang="en-US" sz="2000" b="0" strike="noStrike" spc="-1" dirty="0">
                <a:solidFill>
                  <a:srgbClr val="333333"/>
                </a:solidFill>
                <a:latin typeface="Consolas"/>
              </a:rPr>
              <a:t>}</a:t>
            </a:r>
            <a:endParaRPr lang="en-IN" sz="2000" b="0" strike="noStrike" spc="-1" dirty="0">
              <a:latin typeface="Arial"/>
            </a:endParaRPr>
          </a:p>
        </p:txBody>
      </p:sp>
      <p:sp>
        <p:nvSpPr>
          <p:cNvPr id="998" name="CustomShape 3"/>
          <p:cNvSpPr/>
          <p:nvPr/>
        </p:nvSpPr>
        <p:spPr>
          <a:xfrm>
            <a:off x="131040" y="1192680"/>
            <a:ext cx="501480" cy="374940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IN" sz="2000" b="1" strike="noStrike" spc="-1">
                <a:solidFill>
                  <a:srgbClr val="585858"/>
                </a:solidFill>
                <a:latin typeface="Consolas"/>
              </a:rPr>
              <a:t>28</a:t>
            </a:r>
            <a:endParaRPr lang="en-IN" sz="2000" b="0" strike="noStrike" spc="-1">
              <a:latin typeface="Arial"/>
            </a:endParaRPr>
          </a:p>
          <a:p>
            <a:pPr algn="r">
              <a:lnSpc>
                <a:spcPct val="100000"/>
              </a:lnSpc>
            </a:pPr>
            <a:r>
              <a:rPr lang="en-IN" sz="2000" b="1" strike="noStrike" spc="-1">
                <a:solidFill>
                  <a:srgbClr val="585858"/>
                </a:solidFill>
                <a:latin typeface="Consolas"/>
              </a:rPr>
              <a:t>29</a:t>
            </a:r>
            <a:endParaRPr lang="en-IN" sz="2000" b="0" strike="noStrike" spc="-1">
              <a:latin typeface="Arial"/>
            </a:endParaRPr>
          </a:p>
          <a:p>
            <a:pPr algn="r">
              <a:lnSpc>
                <a:spcPct val="100000"/>
              </a:lnSpc>
            </a:pPr>
            <a:r>
              <a:rPr lang="en-IN" sz="2000" b="1" strike="noStrike" spc="-1">
                <a:solidFill>
                  <a:srgbClr val="585858"/>
                </a:solidFill>
                <a:latin typeface="Consolas"/>
              </a:rPr>
              <a:t>30</a:t>
            </a:r>
            <a:endParaRPr lang="en-IN" sz="2000" b="0" strike="noStrike" spc="-1">
              <a:latin typeface="Arial"/>
            </a:endParaRPr>
          </a:p>
          <a:p>
            <a:pPr algn="r">
              <a:lnSpc>
                <a:spcPct val="100000"/>
              </a:lnSpc>
            </a:pPr>
            <a:r>
              <a:rPr lang="en-IN" sz="2000" b="1" strike="noStrike" spc="-1">
                <a:solidFill>
                  <a:srgbClr val="585858"/>
                </a:solidFill>
                <a:latin typeface="Consolas"/>
              </a:rPr>
              <a:t>31</a:t>
            </a:r>
            <a:endParaRPr lang="en-IN" sz="2000" b="0" strike="noStrike" spc="-1">
              <a:latin typeface="Arial"/>
            </a:endParaRPr>
          </a:p>
          <a:p>
            <a:pPr algn="r">
              <a:lnSpc>
                <a:spcPct val="100000"/>
              </a:lnSpc>
            </a:pPr>
            <a:r>
              <a:rPr lang="en-IN" sz="2000" b="1" strike="noStrike" spc="-1">
                <a:solidFill>
                  <a:srgbClr val="585858"/>
                </a:solidFill>
                <a:latin typeface="Consolas"/>
              </a:rPr>
              <a:t>32</a:t>
            </a:r>
            <a:endParaRPr lang="en-IN" sz="2000" b="0" strike="noStrike" spc="-1">
              <a:latin typeface="Arial"/>
            </a:endParaRPr>
          </a:p>
          <a:p>
            <a:pPr algn="r">
              <a:lnSpc>
                <a:spcPct val="100000"/>
              </a:lnSpc>
            </a:pPr>
            <a:r>
              <a:rPr lang="en-IN" sz="2000" b="1" strike="noStrike" spc="-1">
                <a:solidFill>
                  <a:srgbClr val="585858"/>
                </a:solidFill>
                <a:latin typeface="Consolas"/>
              </a:rPr>
              <a:t>33</a:t>
            </a:r>
            <a:endParaRPr lang="en-IN" sz="2000" b="0" strike="noStrike" spc="-1">
              <a:latin typeface="Arial"/>
            </a:endParaRPr>
          </a:p>
          <a:p>
            <a:pPr algn="r">
              <a:lnSpc>
                <a:spcPct val="100000"/>
              </a:lnSpc>
            </a:pPr>
            <a:r>
              <a:rPr lang="en-IN" sz="2000" b="1" strike="noStrike" spc="-1">
                <a:solidFill>
                  <a:srgbClr val="585858"/>
                </a:solidFill>
                <a:latin typeface="Consolas"/>
              </a:rPr>
              <a:t>34</a:t>
            </a:r>
            <a:endParaRPr lang="en-IN" sz="2000" b="0" strike="noStrike" spc="-1">
              <a:latin typeface="Arial"/>
            </a:endParaRPr>
          </a:p>
          <a:p>
            <a:pPr algn="r">
              <a:lnSpc>
                <a:spcPct val="100000"/>
              </a:lnSpc>
            </a:pPr>
            <a:r>
              <a:rPr lang="en-IN" sz="2000" b="1" strike="noStrike" spc="-1">
                <a:solidFill>
                  <a:srgbClr val="585858"/>
                </a:solidFill>
                <a:latin typeface="Consolas"/>
              </a:rPr>
              <a:t>35</a:t>
            </a:r>
            <a:endParaRPr lang="en-IN" sz="2000" b="0" strike="noStrike" spc="-1">
              <a:latin typeface="Arial"/>
            </a:endParaRPr>
          </a:p>
          <a:p>
            <a:pPr algn="r">
              <a:lnSpc>
                <a:spcPct val="100000"/>
              </a:lnSpc>
            </a:pPr>
            <a:r>
              <a:rPr lang="en-IN" sz="2000" b="1" strike="noStrike" spc="-1">
                <a:solidFill>
                  <a:srgbClr val="585858"/>
                </a:solidFill>
                <a:latin typeface="Consolas"/>
              </a:rPr>
              <a:t>36</a:t>
            </a:r>
            <a:endParaRPr lang="en-IN" sz="2000" b="0" strike="noStrike" spc="-1">
              <a:latin typeface="Arial"/>
            </a:endParaRPr>
          </a:p>
          <a:p>
            <a:pPr algn="r">
              <a:lnSpc>
                <a:spcPct val="100000"/>
              </a:lnSpc>
            </a:pPr>
            <a:r>
              <a:rPr lang="en-IN" sz="2000" b="1" strike="noStrike" spc="-1">
                <a:solidFill>
                  <a:srgbClr val="585858"/>
                </a:solidFill>
                <a:latin typeface="Consolas"/>
              </a:rPr>
              <a:t>37</a:t>
            </a:r>
            <a:endParaRPr lang="en-IN" sz="2000" b="0" strike="noStrike" spc="-1">
              <a:latin typeface="Arial"/>
            </a:endParaRPr>
          </a:p>
          <a:p>
            <a:pPr algn="r">
              <a:lnSpc>
                <a:spcPct val="100000"/>
              </a:lnSpc>
            </a:pPr>
            <a:r>
              <a:rPr lang="en-IN" sz="2000" b="1" strike="noStrike" spc="-1">
                <a:solidFill>
                  <a:srgbClr val="585858"/>
                </a:solidFill>
                <a:latin typeface="Consolas"/>
              </a:rPr>
              <a:t>38</a:t>
            </a:r>
            <a:endParaRPr lang="en-IN" sz="2000" b="0" strike="noStrike" spc="-1">
              <a:latin typeface="Arial"/>
            </a:endParaRPr>
          </a:p>
          <a:p>
            <a:pPr algn="r">
              <a:lnSpc>
                <a:spcPct val="100000"/>
              </a:lnSpc>
            </a:pPr>
            <a:r>
              <a:rPr lang="en-IN" sz="2000" b="1" strike="noStrike" spc="-1">
                <a:solidFill>
                  <a:srgbClr val="585858"/>
                </a:solidFill>
                <a:latin typeface="Consolas"/>
              </a:rPr>
              <a:t>39</a:t>
            </a:r>
            <a:endParaRPr lang="en-IN" sz="2000" b="0" strike="noStrike" spc="-1">
              <a:latin typeface="Arial"/>
            </a:endParaRPr>
          </a:p>
        </p:txBody>
      </p:sp>
      <p:sp>
        <p:nvSpPr>
          <p:cNvPr id="999" name="CustomShape 4"/>
          <p:cNvSpPr/>
          <p:nvPr/>
        </p:nvSpPr>
        <p:spPr>
          <a:xfrm>
            <a:off x="131040" y="863280"/>
            <a:ext cx="19746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gn="ctr">
              <a:lnSpc>
                <a:spcPct val="100000"/>
              </a:lnSpc>
            </a:pPr>
            <a:r>
              <a:rPr lang="en-US" sz="1600" b="0" strike="noStrike" spc="-1">
                <a:solidFill>
                  <a:srgbClr val="FFFFFF"/>
                </a:solidFill>
                <a:latin typeface="Roboto Condensed"/>
              </a:rPr>
              <a:t>PH</a:t>
            </a:r>
            <a:r>
              <a:rPr lang="en-US" sz="1600" b="0" strike="noStrike" spc="-1">
                <a:solidFill>
                  <a:srgbClr val="FFFFFF"/>
                </a:solidFill>
                <a:latin typeface="Consolas"/>
              </a:rPr>
              <a:t>_</a:t>
            </a:r>
            <a:r>
              <a:rPr lang="en-US" sz="1600" b="0" strike="noStrike" spc="-1">
                <a:solidFill>
                  <a:srgbClr val="FFFFFF"/>
                </a:solidFill>
                <a:latin typeface="Roboto Condensed"/>
              </a:rPr>
              <a:t>sensor.ino</a:t>
            </a:r>
            <a:endParaRPr lang="en-IN" sz="1600" b="0" strike="noStrike" spc="-1">
              <a:latin typeface="Arial"/>
            </a:endParaRPr>
          </a:p>
        </p:txBody>
      </p:sp>
      <p:sp>
        <p:nvSpPr>
          <p:cNvPr id="1000" name="CustomShape 5"/>
          <p:cNvSpPr/>
          <p:nvPr/>
        </p:nvSpPr>
        <p:spPr>
          <a:xfrm>
            <a:off x="946080" y="1582920"/>
            <a:ext cx="5028840" cy="86832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1001" name="Group 6"/>
          <p:cNvGrpSpPr/>
          <p:nvPr/>
        </p:nvGrpSpPr>
        <p:grpSpPr>
          <a:xfrm>
            <a:off x="5975280" y="1077300"/>
            <a:ext cx="6118200" cy="1552680"/>
            <a:chOff x="5975280" y="1077300"/>
            <a:chExt cx="6118200" cy="1552680"/>
          </a:xfrm>
        </p:grpSpPr>
        <p:sp>
          <p:nvSpPr>
            <p:cNvPr id="1002" name="CustomShape 7"/>
            <p:cNvSpPr/>
            <p:nvPr/>
          </p:nvSpPr>
          <p:spPr>
            <a:xfrm>
              <a:off x="7031880" y="1077300"/>
              <a:ext cx="5061600" cy="15526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dirty="0">
                  <a:solidFill>
                    <a:srgbClr val="212121"/>
                  </a:solidFill>
                  <a:latin typeface="Roboto Condensed"/>
                </a:rPr>
                <a:t>Avoiding lower and upper two (total four) values of array and taking the average of elements of rest of the array.</a:t>
              </a:r>
              <a:endParaRPr lang="en-IN" sz="2400" b="0" strike="noStrike" spc="-1" dirty="0">
                <a:latin typeface="Arial"/>
              </a:endParaRPr>
            </a:p>
          </p:txBody>
        </p:sp>
        <p:sp>
          <p:nvSpPr>
            <p:cNvPr id="1003" name="CustomShape 8"/>
            <p:cNvSpPr/>
            <p:nvPr/>
          </p:nvSpPr>
          <p:spPr>
            <a:xfrm>
              <a:off x="5975280" y="2017080"/>
              <a:ext cx="1056600" cy="900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1004" name="CustomShape 9"/>
          <p:cNvSpPr/>
          <p:nvPr/>
        </p:nvSpPr>
        <p:spPr>
          <a:xfrm>
            <a:off x="946080" y="2483640"/>
            <a:ext cx="5760360" cy="5850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1005" name="Group 10"/>
          <p:cNvGrpSpPr/>
          <p:nvPr/>
        </p:nvGrpSpPr>
        <p:grpSpPr>
          <a:xfrm>
            <a:off x="6706800" y="2682720"/>
            <a:ext cx="5386680" cy="821880"/>
            <a:chOff x="6706800" y="2682720"/>
            <a:chExt cx="5386680" cy="821880"/>
          </a:xfrm>
        </p:grpSpPr>
        <p:sp>
          <p:nvSpPr>
            <p:cNvPr id="1006" name="CustomShape 11"/>
            <p:cNvSpPr/>
            <p:nvPr/>
          </p:nvSpPr>
          <p:spPr>
            <a:xfrm>
              <a:off x="7031880" y="2682720"/>
              <a:ext cx="5061600"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dirty="0">
                  <a:solidFill>
                    <a:srgbClr val="212121"/>
                  </a:solidFill>
                  <a:latin typeface="Roboto Condensed"/>
                </a:rPr>
                <a:t>Converting the average value  into equivalent millivolts. </a:t>
              </a:r>
              <a:endParaRPr lang="en-IN" sz="2400" b="0" strike="noStrike" spc="-1" dirty="0">
                <a:latin typeface="Arial"/>
              </a:endParaRPr>
            </a:p>
          </p:txBody>
        </p:sp>
        <p:sp>
          <p:nvSpPr>
            <p:cNvPr id="1007" name="CustomShape 12"/>
            <p:cNvSpPr/>
            <p:nvPr/>
          </p:nvSpPr>
          <p:spPr>
            <a:xfrm>
              <a:off x="6706800" y="2776320"/>
              <a:ext cx="325080" cy="32148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1008" name="CustomShape 13"/>
          <p:cNvSpPr/>
          <p:nvPr/>
        </p:nvSpPr>
        <p:spPr>
          <a:xfrm>
            <a:off x="945720" y="3112920"/>
            <a:ext cx="50288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1009" name="Group 14"/>
          <p:cNvGrpSpPr/>
          <p:nvPr/>
        </p:nvGrpSpPr>
        <p:grpSpPr>
          <a:xfrm>
            <a:off x="5974920" y="3250080"/>
            <a:ext cx="6118560" cy="1872360"/>
            <a:chOff x="5974920" y="3250080"/>
            <a:chExt cx="6118560" cy="1872360"/>
          </a:xfrm>
        </p:grpSpPr>
        <p:sp>
          <p:nvSpPr>
            <p:cNvPr id="1010" name="CustomShape 15"/>
            <p:cNvSpPr/>
            <p:nvPr/>
          </p:nvSpPr>
          <p:spPr>
            <a:xfrm>
              <a:off x="7031880" y="3569760"/>
              <a:ext cx="5061600" cy="15526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spAutoFit/>
            </a:bodyPr>
            <a:lstStyle/>
            <a:p>
              <a:pPr algn="just">
                <a:lnSpc>
                  <a:spcPct val="100000"/>
                </a:lnSpc>
              </a:pPr>
              <a:r>
                <a:rPr lang="en-IN" sz="2400" b="0" strike="noStrike" spc="-1">
                  <a:solidFill>
                    <a:srgbClr val="212121"/>
                  </a:solidFill>
                  <a:latin typeface="Roboto Condensed"/>
                </a:rPr>
                <a:t>Converting millivolts to its equivalent pH values as given in </a:t>
              </a:r>
              <a:r>
                <a:rPr lang="en-IN" sz="2400" b="0" u="sng" strike="noStrike" spc="-1">
                  <a:solidFill>
                    <a:srgbClr val="70AD47"/>
                  </a:solidFill>
                  <a:uFillTx/>
                  <a:latin typeface="Roboto Condensed"/>
                  <a:hlinkClick r:id="rId2"/>
                </a:rPr>
                <a:t>datasheet</a:t>
              </a:r>
              <a:r>
                <a:rPr lang="en-IN" sz="2400" b="0" strike="noStrike" spc="-1">
                  <a:solidFill>
                    <a:srgbClr val="212121"/>
                  </a:solidFill>
                  <a:latin typeface="Roboto Condensed"/>
                </a:rPr>
                <a:t> and adjusting with offset.</a:t>
              </a:r>
              <a:endParaRPr lang="en-IN" sz="2400" b="0" strike="noStrike" spc="-1">
                <a:latin typeface="Arial"/>
              </a:endParaRPr>
            </a:p>
          </p:txBody>
        </p:sp>
        <p:sp>
          <p:nvSpPr>
            <p:cNvPr id="1011" name="CustomShape 16"/>
            <p:cNvSpPr/>
            <p:nvPr/>
          </p:nvSpPr>
          <p:spPr>
            <a:xfrm>
              <a:off x="5974920" y="3250080"/>
              <a:ext cx="1056960" cy="91980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500043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999"/>
                                        </p:tgtEl>
                                        <p:attrNameLst>
                                          <p:attrName>style.visibility</p:attrName>
                                        </p:attrNameLst>
                                      </p:cBhvr>
                                      <p:to>
                                        <p:strVal val="visible"/>
                                      </p:to>
                                    </p:set>
                                    <p:animEffect transition="in" filter="fade">
                                      <p:cBhvr additive="repl">
                                        <p:cTn id="7" dur="500"/>
                                        <p:tgtEl>
                                          <p:spTgt spid="999"/>
                                        </p:tgtEl>
                                      </p:cBhvr>
                                    </p:animEffect>
                                  </p:childTnLst>
                                </p:cTn>
                              </p:par>
                              <p:par>
                                <p:cTn id="8" presetID="10" presetClass="entr" fill="hold" nodeType="withEffect">
                                  <p:stCondLst>
                                    <p:cond delay="0"/>
                                  </p:stCondLst>
                                  <p:childTnLst>
                                    <p:set>
                                      <p:cBhvr>
                                        <p:cTn id="9" dur="1" fill="hold">
                                          <p:stCondLst>
                                            <p:cond delay="0"/>
                                          </p:stCondLst>
                                        </p:cTn>
                                        <p:tgtEl>
                                          <p:spTgt spid="998"/>
                                        </p:tgtEl>
                                        <p:attrNameLst>
                                          <p:attrName>style.visibility</p:attrName>
                                        </p:attrNameLst>
                                      </p:cBhvr>
                                      <p:to>
                                        <p:strVal val="visible"/>
                                      </p:to>
                                    </p:set>
                                    <p:animEffect transition="in" filter="fade">
                                      <p:cBhvr additive="repl">
                                        <p:cTn id="10" dur="500"/>
                                        <p:tgtEl>
                                          <p:spTgt spid="998"/>
                                        </p:tgtEl>
                                      </p:cBhvr>
                                    </p:animEffect>
                                  </p:childTnLst>
                                </p:cTn>
                              </p:par>
                              <p:par>
                                <p:cTn id="11" presetID="10" presetClass="entr" fill="hold" nodeType="withEffect">
                                  <p:stCondLst>
                                    <p:cond delay="0"/>
                                  </p:stCondLst>
                                  <p:childTnLst>
                                    <p:set>
                                      <p:cBhvr>
                                        <p:cTn id="12" dur="1" fill="hold">
                                          <p:stCondLst>
                                            <p:cond delay="0"/>
                                          </p:stCondLst>
                                        </p:cTn>
                                        <p:tgtEl>
                                          <p:spTgt spid="997"/>
                                        </p:tgtEl>
                                        <p:attrNameLst>
                                          <p:attrName>style.visibility</p:attrName>
                                        </p:attrNameLst>
                                      </p:cBhvr>
                                      <p:to>
                                        <p:strVal val="visible"/>
                                      </p:to>
                                    </p:set>
                                    <p:animEffect transition="in" filter="fade">
                                      <p:cBhvr additive="repl">
                                        <p:cTn id="13" dur="500"/>
                                        <p:tgtEl>
                                          <p:spTgt spid="99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1000"/>
                                        </p:tgtEl>
                                        <p:attrNameLst>
                                          <p:attrName>style.visibility</p:attrName>
                                        </p:attrNameLst>
                                      </p:cBhvr>
                                      <p:to>
                                        <p:strVal val="visible"/>
                                      </p:to>
                                    </p:set>
                                    <p:animEffect transition="in" filter="fade">
                                      <p:cBhvr additive="repl">
                                        <p:cTn id="18" dur="500"/>
                                        <p:tgtEl>
                                          <p:spTgt spid="10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1001"/>
                                        </p:tgtEl>
                                        <p:attrNameLst>
                                          <p:attrName>style.visibility</p:attrName>
                                        </p:attrNameLst>
                                      </p:cBhvr>
                                      <p:to>
                                        <p:strVal val="visible"/>
                                      </p:to>
                                    </p:set>
                                    <p:animEffect transition="in" filter="fade">
                                      <p:cBhvr additive="repl">
                                        <p:cTn id="23" dur="500"/>
                                        <p:tgtEl>
                                          <p:spTgt spid="100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1004"/>
                                        </p:tgtEl>
                                        <p:attrNameLst>
                                          <p:attrName>style.visibility</p:attrName>
                                        </p:attrNameLst>
                                      </p:cBhvr>
                                      <p:to>
                                        <p:strVal val="visible"/>
                                      </p:to>
                                    </p:set>
                                    <p:animEffect transition="in" filter="fade">
                                      <p:cBhvr additive="repl">
                                        <p:cTn id="28" dur="500"/>
                                        <p:tgtEl>
                                          <p:spTgt spid="100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1005"/>
                                        </p:tgtEl>
                                        <p:attrNameLst>
                                          <p:attrName>style.visibility</p:attrName>
                                        </p:attrNameLst>
                                      </p:cBhvr>
                                      <p:to>
                                        <p:strVal val="visible"/>
                                      </p:to>
                                    </p:set>
                                    <p:animEffect transition="in" filter="fade">
                                      <p:cBhvr additive="repl">
                                        <p:cTn id="33" dur="500"/>
                                        <p:tgtEl>
                                          <p:spTgt spid="100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1008"/>
                                        </p:tgtEl>
                                        <p:attrNameLst>
                                          <p:attrName>style.visibility</p:attrName>
                                        </p:attrNameLst>
                                      </p:cBhvr>
                                      <p:to>
                                        <p:strVal val="visible"/>
                                      </p:to>
                                    </p:set>
                                    <p:animEffect transition="in" filter="fade">
                                      <p:cBhvr additive="repl">
                                        <p:cTn id="38" dur="500"/>
                                        <p:tgtEl>
                                          <p:spTgt spid="100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1009"/>
                                        </p:tgtEl>
                                        <p:attrNameLst>
                                          <p:attrName>style.visibility</p:attrName>
                                        </p:attrNameLst>
                                      </p:cBhvr>
                                      <p:to>
                                        <p:strVal val="visible"/>
                                      </p:to>
                                    </p:set>
                                    <p:animEffect transition="in" filter="fade">
                                      <p:cBhvr additive="repl">
                                        <p:cTn id="43" dur="5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summary</a:t>
            </a:r>
            <a:endParaRPr lang="en-IN" dirty="0"/>
          </a:p>
        </p:txBody>
      </p:sp>
      <p:sp>
        <p:nvSpPr>
          <p:cNvPr id="7" name="Content Placeholder 6"/>
          <p:cNvSpPr>
            <a:spLocks noGrp="1"/>
          </p:cNvSpPr>
          <p:nvPr>
            <p:ph idx="1"/>
          </p:nvPr>
        </p:nvSpPr>
        <p:spPr/>
        <p:txBody>
          <a:bodyPr/>
          <a:lstStyle/>
          <a:p>
            <a:pPr fontAlgn="ctr"/>
            <a:r>
              <a:rPr lang="en-US" sz="2800" b="1" dirty="0">
                <a:solidFill>
                  <a:srgbClr val="C00000"/>
                </a:solidFill>
              </a:rPr>
              <a:t>1. Temperature Sensor</a:t>
            </a:r>
            <a:r>
              <a:rPr lang="en-US" sz="2800" dirty="0"/>
              <a:t>: This tool helps us figure out how hot or cold something is.</a:t>
            </a:r>
            <a:endParaRPr lang="en-IN" sz="2800" dirty="0"/>
          </a:p>
          <a:p>
            <a:pPr fontAlgn="ctr"/>
            <a:r>
              <a:rPr lang="en-US" sz="2800" b="1" dirty="0">
                <a:solidFill>
                  <a:srgbClr val="C00000"/>
                </a:solidFill>
              </a:rPr>
              <a:t>2. Proximity Sensor:</a:t>
            </a:r>
            <a:r>
              <a:rPr lang="en-US" sz="2800" dirty="0"/>
              <a:t> It’s like a detective’s radar, detecting if something is nearby without touching it.</a:t>
            </a:r>
            <a:endParaRPr lang="en-IN" sz="2800" dirty="0"/>
          </a:p>
          <a:p>
            <a:pPr fontAlgn="ctr"/>
            <a:r>
              <a:rPr lang="en-US" sz="2800" b="1" dirty="0">
                <a:solidFill>
                  <a:srgbClr val="C00000"/>
                </a:solidFill>
              </a:rPr>
              <a:t>3. Accelerometer: </a:t>
            </a:r>
            <a:r>
              <a:rPr lang="en-US" sz="2800" dirty="0"/>
              <a:t>This tool feels movements, like a detective sensing if someone’s jumping, running, or sitting still.</a:t>
            </a:r>
            <a:endParaRPr lang="en-IN" sz="2800" dirty="0"/>
          </a:p>
          <a:p>
            <a:pPr fontAlgn="ctr"/>
            <a:r>
              <a:rPr lang="en-US" sz="2800" b="1" dirty="0">
                <a:solidFill>
                  <a:srgbClr val="C00000"/>
                </a:solidFill>
              </a:rPr>
              <a:t>4. IR Sensor (Infrared Sensor):</a:t>
            </a:r>
            <a:r>
              <a:rPr lang="en-US" sz="2800" dirty="0"/>
              <a:t> This one sees things that are too dark or far away for our eyes to spot.</a:t>
            </a:r>
            <a:endParaRPr lang="en-IN" sz="2800" dirty="0"/>
          </a:p>
          <a:p>
            <a:pPr fontAlgn="ctr"/>
            <a:r>
              <a:rPr lang="en-US" sz="2800" b="1" dirty="0">
                <a:solidFill>
                  <a:srgbClr val="C00000"/>
                </a:solidFill>
              </a:rPr>
              <a:t>5. Pressure Sensor:</a:t>
            </a:r>
            <a:r>
              <a:rPr lang="en-US" sz="2800" dirty="0"/>
              <a:t> It’s like a detective’s hand, feeling how hard something is pushing or squeezing.</a:t>
            </a:r>
            <a:endParaRPr lang="en-IN" sz="2800" dirty="0"/>
          </a:p>
          <a:p>
            <a:pPr fontAlgn="ctr"/>
            <a:r>
              <a:rPr lang="en-US" sz="2800" b="1" dirty="0">
                <a:solidFill>
                  <a:srgbClr val="C00000"/>
                </a:solidFill>
              </a:rPr>
              <a:t>6. Light Sensor:</a:t>
            </a:r>
            <a:r>
              <a:rPr lang="en-US" sz="2800" dirty="0"/>
              <a:t> This tool notices how bright or dark a place is, almost like a detective’s eyes</a:t>
            </a:r>
            <a:r>
              <a:rPr lang="en-US" sz="2800" dirty="0" smtClean="0"/>
              <a:t>.</a:t>
            </a:r>
            <a:endParaRPr lang="en-IN" sz="2800" dirty="0"/>
          </a:p>
        </p:txBody>
      </p:sp>
    </p:spTree>
    <p:extLst>
      <p:ext uri="{BB962C8B-B14F-4D97-AF65-F5344CB8AC3E}">
        <p14:creationId xmlns:p14="http://schemas.microsoft.com/office/powerpoint/2010/main" val="335735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 summary</a:t>
            </a:r>
            <a:endParaRPr lang="en-IN" dirty="0"/>
          </a:p>
        </p:txBody>
      </p:sp>
      <p:sp>
        <p:nvSpPr>
          <p:cNvPr id="3" name="Content Placeholder 2"/>
          <p:cNvSpPr>
            <a:spLocks noGrp="1"/>
          </p:cNvSpPr>
          <p:nvPr>
            <p:ph idx="1"/>
          </p:nvPr>
        </p:nvSpPr>
        <p:spPr/>
        <p:txBody>
          <a:bodyPr/>
          <a:lstStyle/>
          <a:p>
            <a:pPr fontAlgn="ctr"/>
            <a:r>
              <a:rPr lang="en-US" sz="2800" b="1" dirty="0">
                <a:solidFill>
                  <a:srgbClr val="C00000"/>
                </a:solidFill>
              </a:rPr>
              <a:t>7. Ultrasonic Sensor:</a:t>
            </a:r>
            <a:r>
              <a:rPr lang="en-US" sz="2800" dirty="0"/>
              <a:t> It sends out sound waves to measure distances like a detective shouting to see how far away something is.</a:t>
            </a:r>
            <a:endParaRPr lang="en-IN" sz="2800" dirty="0"/>
          </a:p>
          <a:p>
            <a:pPr fontAlgn="ctr"/>
            <a:r>
              <a:rPr lang="en-US" sz="2800" b="1" dirty="0">
                <a:solidFill>
                  <a:srgbClr val="C00000"/>
                </a:solidFill>
              </a:rPr>
              <a:t>8. Smoke, Gas, and Alcohol Sensor:</a:t>
            </a:r>
            <a:r>
              <a:rPr lang="en-US" sz="2800" dirty="0"/>
              <a:t> These are like detectives for smells—they detect if something’s in the air that shouldn’t be.</a:t>
            </a:r>
            <a:endParaRPr lang="en-IN" sz="2800" dirty="0"/>
          </a:p>
          <a:p>
            <a:pPr fontAlgn="ctr"/>
            <a:r>
              <a:rPr lang="en-US" sz="2800" b="1" dirty="0">
                <a:solidFill>
                  <a:srgbClr val="C00000"/>
                </a:solidFill>
              </a:rPr>
              <a:t>9. Touch Sensor:</a:t>
            </a:r>
            <a:r>
              <a:rPr lang="en-US" sz="2800" dirty="0"/>
              <a:t> This one feels when something is touched or pressed, just like a detective feeling for clues.</a:t>
            </a:r>
            <a:endParaRPr lang="en-IN" sz="2800" dirty="0"/>
          </a:p>
          <a:p>
            <a:pPr fontAlgn="ctr"/>
            <a:r>
              <a:rPr lang="en-US" sz="2800" b="1" dirty="0">
                <a:solidFill>
                  <a:srgbClr val="C00000"/>
                </a:solidFill>
              </a:rPr>
              <a:t>10. Color Sensor:</a:t>
            </a:r>
            <a:r>
              <a:rPr lang="en-US" sz="2800" dirty="0"/>
              <a:t> It notices the colors of things, just like a detective studying the color of clothes or objects.</a:t>
            </a:r>
            <a:endParaRPr lang="en-IN" sz="2800" dirty="0"/>
          </a:p>
          <a:p>
            <a:pPr fontAlgn="ctr"/>
            <a:r>
              <a:rPr lang="en-US" sz="2800" b="1" dirty="0">
                <a:solidFill>
                  <a:srgbClr val="C00000"/>
                </a:solidFill>
              </a:rPr>
              <a:t>11. Humidity Sensor:</a:t>
            </a:r>
            <a:r>
              <a:rPr lang="en-US" sz="2800" dirty="0"/>
              <a:t> It’s like a detective for moisture, figuring out how damp or dry the air is.</a:t>
            </a:r>
            <a:endParaRPr lang="en-IN" sz="2800" dirty="0"/>
          </a:p>
          <a:p>
            <a:pPr fontAlgn="ctr"/>
            <a:r>
              <a:rPr lang="en-US" sz="2800" b="1" dirty="0">
                <a:solidFill>
                  <a:srgbClr val="C00000"/>
                </a:solidFill>
              </a:rPr>
              <a:t>12. Position Sensor:</a:t>
            </a:r>
            <a:r>
              <a:rPr lang="en-US" sz="2800" dirty="0"/>
              <a:t> This tool knows if something has moved or changed position, like a detective marking where things are.</a:t>
            </a:r>
            <a:endParaRPr lang="en-IN" sz="2800" dirty="0"/>
          </a:p>
          <a:p>
            <a:endParaRPr lang="en-IN" sz="2800" dirty="0"/>
          </a:p>
        </p:txBody>
      </p:sp>
    </p:spTree>
    <p:extLst>
      <p:ext uri="{BB962C8B-B14F-4D97-AF65-F5344CB8AC3E}">
        <p14:creationId xmlns:p14="http://schemas.microsoft.com/office/powerpoint/2010/main" val="214177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Sensor summary</a:t>
            </a:r>
            <a:endParaRPr lang="en-IN" dirty="0"/>
          </a:p>
        </p:txBody>
      </p:sp>
      <p:sp>
        <p:nvSpPr>
          <p:cNvPr id="3" name="Content Placeholder 2"/>
          <p:cNvSpPr>
            <a:spLocks noGrp="1"/>
          </p:cNvSpPr>
          <p:nvPr>
            <p:ph idx="1"/>
          </p:nvPr>
        </p:nvSpPr>
        <p:spPr/>
        <p:txBody>
          <a:bodyPr/>
          <a:lstStyle/>
          <a:p>
            <a:pPr fontAlgn="ctr"/>
            <a:r>
              <a:rPr lang="en-US" sz="2800" b="1" dirty="0">
                <a:solidFill>
                  <a:srgbClr val="C00000"/>
                </a:solidFill>
              </a:rPr>
              <a:t>13. Magnetic Sensor (Hall Effect Sensor):</a:t>
            </a:r>
            <a:r>
              <a:rPr lang="en-US" dirty="0"/>
              <a:t> It detects invisible magnetic fields, like a detective using a special tool to find hidden clues.</a:t>
            </a:r>
            <a:endParaRPr lang="en-IN" dirty="0"/>
          </a:p>
          <a:p>
            <a:pPr fontAlgn="ctr"/>
            <a:r>
              <a:rPr lang="en-US" sz="2800" b="1" dirty="0">
                <a:solidFill>
                  <a:srgbClr val="C00000"/>
                </a:solidFill>
              </a:rPr>
              <a:t>14. Microphone (Sound Sensor):</a:t>
            </a:r>
            <a:r>
              <a:rPr lang="en-US" dirty="0"/>
              <a:t> This one hears noises and sounds, like a detective listening for clues or conversations.</a:t>
            </a:r>
            <a:endParaRPr lang="en-IN" dirty="0"/>
          </a:p>
          <a:p>
            <a:pPr fontAlgn="ctr"/>
            <a:r>
              <a:rPr lang="en-US" sz="2800" b="1" dirty="0">
                <a:solidFill>
                  <a:srgbClr val="C00000"/>
                </a:solidFill>
              </a:rPr>
              <a:t>15. Tilt Sensor:</a:t>
            </a:r>
            <a:r>
              <a:rPr lang="en-US" dirty="0"/>
              <a:t> It feels when something tilts or moves in a particular direction, just like a detective sensing if something is leaning.</a:t>
            </a:r>
            <a:endParaRPr lang="en-IN" dirty="0"/>
          </a:p>
          <a:p>
            <a:pPr fontAlgn="ctr"/>
            <a:r>
              <a:rPr lang="en-US" sz="2800" b="1" dirty="0">
                <a:solidFill>
                  <a:srgbClr val="C00000"/>
                </a:solidFill>
              </a:rPr>
              <a:t>16. Flow and Level Sensor:</a:t>
            </a:r>
            <a:r>
              <a:rPr lang="en-US" dirty="0"/>
              <a:t> These tools measure how much of something is moving or how much there is of it like a detective gauging the flow of water in a river.</a:t>
            </a:r>
            <a:endParaRPr lang="en-IN" dirty="0"/>
          </a:p>
          <a:p>
            <a:pPr fontAlgn="ctr"/>
            <a:r>
              <a:rPr lang="en-US" sz="2800" b="1" dirty="0">
                <a:solidFill>
                  <a:srgbClr val="C00000"/>
                </a:solidFill>
              </a:rPr>
              <a:t>17. PIR Sensor:</a:t>
            </a:r>
            <a:r>
              <a:rPr lang="en-US" dirty="0"/>
              <a:t> It detects heat or motion in a room, like a detective sensing if someone’s inside without even seeing them.</a:t>
            </a:r>
            <a:endParaRPr lang="en-IN" dirty="0"/>
          </a:p>
          <a:p>
            <a:pPr fontAlgn="ctr"/>
            <a:r>
              <a:rPr lang="en-US" sz="2800" b="1" dirty="0">
                <a:solidFill>
                  <a:srgbClr val="C00000"/>
                </a:solidFill>
              </a:rPr>
              <a:t>18. Strain and Weight Sensor:</a:t>
            </a:r>
            <a:r>
              <a:rPr lang="en-US" dirty="0"/>
              <a:t> These sense if something is being stretched, bent, or how heavy something is, just like a detective weighing evidence.</a:t>
            </a:r>
            <a:endParaRPr lang="en-IN" dirty="0"/>
          </a:p>
          <a:p>
            <a:pPr marL="0" indent="0">
              <a:buNone/>
            </a:pPr>
            <a:endParaRPr lang="en-IN" dirty="0"/>
          </a:p>
        </p:txBody>
      </p:sp>
    </p:spTree>
    <p:extLst>
      <p:ext uri="{BB962C8B-B14F-4D97-AF65-F5344CB8AC3E}">
        <p14:creationId xmlns:p14="http://schemas.microsoft.com/office/powerpoint/2010/main" val="107919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bhushan.joshi@darshan.ac.in</a:t>
            </a:r>
          </a:p>
        </p:txBody>
      </p:sp>
      <p:sp>
        <p:nvSpPr>
          <p:cNvPr id="3" name="Text Placeholder 2"/>
          <p:cNvSpPr>
            <a:spLocks noGrp="1"/>
          </p:cNvSpPr>
          <p:nvPr>
            <p:ph type="body" sz="quarter" idx="12"/>
          </p:nvPr>
        </p:nvSpPr>
        <p:spPr/>
        <p:txBody>
          <a:bodyPr/>
          <a:lstStyle/>
          <a:p>
            <a:r>
              <a:rPr lang="en-US" dirty="0"/>
              <a:t>+91 8485979997</a:t>
            </a:r>
          </a:p>
        </p:txBody>
      </p:sp>
      <p:sp>
        <p:nvSpPr>
          <p:cNvPr id="4" name="Text Placeholder 3"/>
          <p:cNvSpPr>
            <a:spLocks noGrp="1"/>
          </p:cNvSpPr>
          <p:nvPr>
            <p:ph type="body" sz="quarter" idx="13"/>
          </p:nvPr>
        </p:nvSpPr>
        <p:spPr/>
        <p:txBody>
          <a:bodyPr/>
          <a:lstStyle/>
          <a:p>
            <a:r>
              <a:rPr lang="en-US" dirty="0"/>
              <a:t>Computer Engineering Department</a:t>
            </a:r>
          </a:p>
        </p:txBody>
      </p:sp>
      <p:sp>
        <p:nvSpPr>
          <p:cNvPr id="5" name="Text Placeholder 4"/>
          <p:cNvSpPr>
            <a:spLocks noGrp="1"/>
          </p:cNvSpPr>
          <p:nvPr>
            <p:ph type="body" sz="quarter" idx="14"/>
          </p:nvPr>
        </p:nvSpPr>
        <p:spPr/>
        <p:txBody>
          <a:bodyPr/>
          <a:lstStyle/>
          <a:p>
            <a:r>
              <a:rPr lang="en-IN" dirty="0" err="1"/>
              <a:t>Prof.</a:t>
            </a:r>
            <a:r>
              <a:rPr lang="en-IN" dirty="0"/>
              <a:t> </a:t>
            </a:r>
            <a:r>
              <a:rPr lang="en-IN" dirty="0" err="1"/>
              <a:t>Bhushan</a:t>
            </a:r>
            <a:r>
              <a:rPr lang="en-IN" dirty="0"/>
              <a:t> D. </a:t>
            </a:r>
            <a:r>
              <a:rPr lang="en-IN" dirty="0" err="1"/>
              <a:t>joshi</a:t>
            </a:r>
            <a:endParaRPr lang="en-IN" dirty="0"/>
          </a:p>
        </p:txBody>
      </p:sp>
      <p:sp>
        <p:nvSpPr>
          <p:cNvPr id="9"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Internet of Things </a:t>
            </a:r>
            <a:r>
              <a:rPr lang="en-US" dirty="0">
                <a:latin typeface="Roboto Condensed Light" panose="02000000000000000000" pitchFamily="2" charset="0"/>
                <a:ea typeface="Roboto Condensed Light" panose="02000000000000000000" pitchFamily="2" charset="0"/>
              </a:rPr>
              <a:t>(IoT) </a:t>
            </a:r>
          </a:p>
          <a:p>
            <a:r>
              <a:rPr lang="en-US" dirty="0">
                <a:latin typeface="Roboto Condensed Light" panose="02000000000000000000" pitchFamily="2" charset="0"/>
                <a:ea typeface="Roboto Condensed Light" panose="02000000000000000000" pitchFamily="2" charset="0"/>
              </a:rPr>
              <a:t>DU </a:t>
            </a:r>
            <a:r>
              <a:rPr lang="en-US" dirty="0" smtClean="0">
                <a:latin typeface="Roboto Condensed Light" panose="02000000000000000000" pitchFamily="2" charset="0"/>
                <a:ea typeface="Roboto Condensed Light" panose="02000000000000000000" pitchFamily="2" charset="0"/>
              </a:rPr>
              <a:t>#2101CS631</a:t>
            </a:r>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54842" y="5211251"/>
            <a:ext cx="1364775" cy="1380618"/>
          </a:xfrm>
        </p:spPr>
      </p:pic>
    </p:spTree>
    <p:extLst>
      <p:ext uri="{BB962C8B-B14F-4D97-AF65-F5344CB8AC3E}">
        <p14:creationId xmlns:p14="http://schemas.microsoft.com/office/powerpoint/2010/main" val="16964231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0456" t="9635" r="9134" b="37074"/>
          <a:stretch/>
        </p:blipFill>
        <p:spPr>
          <a:xfrm>
            <a:off x="6337807" y="2204889"/>
            <a:ext cx="4978400" cy="1857828"/>
          </a:xfrm>
          <a:prstGeom prst="rect">
            <a:avLst/>
          </a:prstGeom>
        </p:spPr>
      </p:pic>
      <p:sp>
        <p:nvSpPr>
          <p:cNvPr id="2" name="Title 1"/>
          <p:cNvSpPr>
            <a:spLocks noGrp="1"/>
          </p:cNvSpPr>
          <p:nvPr>
            <p:ph type="title"/>
          </p:nvPr>
        </p:nvSpPr>
        <p:spPr/>
        <p:txBody>
          <a:bodyPr>
            <a:normAutofit/>
          </a:bodyPr>
          <a:lstStyle/>
          <a:p>
            <a:r>
              <a:rPr lang="en-IN" dirty="0"/>
              <a:t>UART </a:t>
            </a:r>
            <a:r>
              <a:rPr lang="en-IN" dirty="0" smtClean="0"/>
              <a:t>Messages</a:t>
            </a:r>
            <a:endParaRPr lang="en-IN" dirty="0"/>
          </a:p>
        </p:txBody>
      </p:sp>
      <p:sp>
        <p:nvSpPr>
          <p:cNvPr id="3" name="Content Placeholder 2"/>
          <p:cNvSpPr>
            <a:spLocks noGrp="1"/>
          </p:cNvSpPr>
          <p:nvPr>
            <p:ph idx="1"/>
          </p:nvPr>
        </p:nvSpPr>
        <p:spPr/>
        <p:txBody>
          <a:bodyPr/>
          <a:lstStyle/>
          <a:p>
            <a:r>
              <a:rPr lang="en-GB" dirty="0" smtClean="0">
                <a:solidFill>
                  <a:srgbClr val="C00000"/>
                </a:solidFill>
              </a:rPr>
              <a:t>Each data </a:t>
            </a:r>
            <a:r>
              <a:rPr lang="en-GB" dirty="0">
                <a:solidFill>
                  <a:srgbClr val="C00000"/>
                </a:solidFill>
              </a:rPr>
              <a:t>frame </a:t>
            </a:r>
            <a:r>
              <a:rPr lang="en-GB" dirty="0"/>
              <a:t>is encapsulated by </a:t>
            </a:r>
            <a:r>
              <a:rPr lang="en-GB" dirty="0">
                <a:solidFill>
                  <a:srgbClr val="C00000"/>
                </a:solidFill>
              </a:rPr>
              <a:t>start and stop </a:t>
            </a:r>
            <a:r>
              <a:rPr lang="en-GB" dirty="0"/>
              <a:t>bits</a:t>
            </a:r>
            <a:r>
              <a:rPr lang="en-GB" dirty="0" smtClean="0"/>
              <a:t>.</a:t>
            </a:r>
          </a:p>
          <a:p>
            <a:r>
              <a:rPr lang="en-GB" dirty="0" smtClean="0"/>
              <a:t>These </a:t>
            </a:r>
            <a:r>
              <a:rPr lang="en-GB" dirty="0"/>
              <a:t>bits serve a vital role in establishing the boundaries of data transmission and ensuring synchronization between the sender and </a:t>
            </a:r>
            <a:r>
              <a:rPr lang="en-GB" dirty="0" smtClean="0"/>
              <a:t>receiver.</a:t>
            </a:r>
            <a:endParaRPr lang="en-IN" dirty="0"/>
          </a:p>
        </p:txBody>
      </p:sp>
      <p:sp>
        <p:nvSpPr>
          <p:cNvPr id="6" name="Content Placeholder 2"/>
          <p:cNvSpPr txBox="1">
            <a:spLocks/>
          </p:cNvSpPr>
          <p:nvPr/>
        </p:nvSpPr>
        <p:spPr>
          <a:xfrm>
            <a:off x="131181" y="2204889"/>
            <a:ext cx="9507342" cy="5590565"/>
          </a:xfrm>
          <a:prstGeom prst="rect">
            <a:avLst/>
          </a:prstGeom>
        </p:spPr>
        <p:txBody>
          <a:bodyPr vert="horz" lIns="91440" tIns="45720" rIns="91440" bIns="45720" numCol="2" rtlCol="0">
            <a:noAutofit/>
          </a:bodyPr>
          <a:lstStyle>
            <a:lvl1pPr marL="265113" indent="-265113" algn="just"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1000"/>
              </a:spcBef>
              <a:buClr>
                <a:schemeClr val="accent6"/>
              </a:buClr>
              <a:buFont typeface="Wingdings" panose="05000000000000000000" pitchFamily="2" charset="2"/>
              <a:buChar char="v"/>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10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IN" b="1" dirty="0" smtClean="0">
                <a:solidFill>
                  <a:srgbClr val="C00000"/>
                </a:solidFill>
              </a:rPr>
              <a:t>Start Bit :</a:t>
            </a:r>
          </a:p>
          <a:p>
            <a:pPr algn="l"/>
            <a:r>
              <a:rPr lang="en-GB" dirty="0" smtClean="0"/>
              <a:t>A single start bit is transmitted at the beginning of each UART frame.</a:t>
            </a:r>
          </a:p>
          <a:p>
            <a:pPr algn="l"/>
            <a:r>
              <a:rPr lang="en-GB" dirty="0" smtClean="0"/>
              <a:t>The </a:t>
            </a:r>
            <a:r>
              <a:rPr lang="en-GB" dirty="0" smtClean="0">
                <a:solidFill>
                  <a:srgbClr val="C00000"/>
                </a:solidFill>
              </a:rPr>
              <a:t>start bit is always logic low (0) </a:t>
            </a:r>
            <a:r>
              <a:rPr lang="en-GB" dirty="0" smtClean="0"/>
              <a:t>for UART communication. </a:t>
            </a:r>
          </a:p>
          <a:p>
            <a:pPr algn="l"/>
            <a:r>
              <a:rPr lang="en-GB" dirty="0" smtClean="0"/>
              <a:t>When the </a:t>
            </a:r>
            <a:r>
              <a:rPr lang="en-GB" dirty="0" smtClean="0">
                <a:solidFill>
                  <a:srgbClr val="C00000"/>
                </a:solidFill>
              </a:rPr>
              <a:t>receiver detects a start bit, it knows that a new data frame is beginning</a:t>
            </a:r>
            <a:r>
              <a:rPr lang="en-GB" dirty="0" smtClean="0"/>
              <a:t>, and it prepares to receive the incoming bits.</a:t>
            </a:r>
          </a:p>
          <a:p>
            <a:pPr marL="0" indent="0" algn="l">
              <a:buNone/>
            </a:pPr>
            <a:endParaRPr lang="en-IN" b="1" dirty="0" smtClean="0"/>
          </a:p>
          <a:p>
            <a:pPr algn="l"/>
            <a:endParaRPr lang="en-IN" dirty="0" smtClean="0"/>
          </a:p>
          <a:p>
            <a:pPr marL="0" indent="0" algn="l">
              <a:buFont typeface="Wingdings" panose="05000000000000000000" pitchFamily="2" charset="2"/>
              <a:buNone/>
            </a:pPr>
            <a:r>
              <a:rPr lang="en-IN" dirty="0" smtClean="0"/>
              <a:t/>
            </a:r>
            <a:br>
              <a:rPr lang="en-IN" dirty="0" smtClean="0"/>
            </a:br>
            <a:endParaRPr lang="en-IN" dirty="0"/>
          </a:p>
        </p:txBody>
      </p:sp>
      <p:pic>
        <p:nvPicPr>
          <p:cNvPr id="2050" name="Picture 2" descr="Start Bit"/>
          <p:cNvPicPr>
            <a:picLocks noChangeAspect="1" noChangeArrowheads="1"/>
          </p:cNvPicPr>
          <p:nvPr/>
        </p:nvPicPr>
        <p:blipFill rotWithShape="1">
          <a:blip r:embed="rId3">
            <a:extLst>
              <a:ext uri="{28A0092B-C50C-407E-A947-70E740481C1C}">
                <a14:useLocalDpi xmlns:a14="http://schemas.microsoft.com/office/drawing/2010/main" val="0"/>
              </a:ext>
            </a:extLst>
          </a:blip>
          <a:srcRect l="10903" t="38128" r="8622" b="22314"/>
          <a:stretch/>
        </p:blipFill>
        <p:spPr bwMode="auto">
          <a:xfrm>
            <a:off x="6337807" y="4325256"/>
            <a:ext cx="4978400" cy="134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539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UART Messages</a:t>
            </a:r>
          </a:p>
        </p:txBody>
      </p:sp>
      <p:sp>
        <p:nvSpPr>
          <p:cNvPr id="3" name="Content Placeholder 2"/>
          <p:cNvSpPr>
            <a:spLocks noGrp="1"/>
          </p:cNvSpPr>
          <p:nvPr>
            <p:ph idx="1"/>
          </p:nvPr>
        </p:nvSpPr>
        <p:spPr/>
        <p:txBody>
          <a:bodyPr numCol="2"/>
          <a:lstStyle/>
          <a:p>
            <a:r>
              <a:rPr lang="en-IN" b="1" dirty="0">
                <a:solidFill>
                  <a:srgbClr val="C00000"/>
                </a:solidFill>
              </a:rPr>
              <a:t>Data </a:t>
            </a:r>
            <a:r>
              <a:rPr lang="en-IN" b="1" dirty="0" smtClean="0">
                <a:solidFill>
                  <a:srgbClr val="C00000"/>
                </a:solidFill>
              </a:rPr>
              <a:t>Bits</a:t>
            </a:r>
            <a:r>
              <a:rPr lang="en-IN" dirty="0" smtClean="0">
                <a:solidFill>
                  <a:srgbClr val="C00000"/>
                </a:solidFill>
              </a:rPr>
              <a:t> :</a:t>
            </a:r>
          </a:p>
          <a:p>
            <a:pPr algn="l"/>
            <a:r>
              <a:rPr lang="en-GB" dirty="0"/>
              <a:t>Data bits are a fundamental component of UART communication as they carry the actual information to be transmitted</a:t>
            </a:r>
            <a:r>
              <a:rPr lang="en-GB" dirty="0" smtClean="0"/>
              <a:t>.</a:t>
            </a:r>
          </a:p>
          <a:p>
            <a:pPr algn="l"/>
            <a:r>
              <a:rPr lang="en-GB" dirty="0" smtClean="0"/>
              <a:t> </a:t>
            </a:r>
            <a:r>
              <a:rPr lang="en-GB" dirty="0"/>
              <a:t>The number of data bits in a UART frame can vary, but a common and widely used </a:t>
            </a:r>
            <a:r>
              <a:rPr lang="en-GB" dirty="0" smtClean="0"/>
              <a:t>configuration </a:t>
            </a:r>
            <a:r>
              <a:rPr lang="en-GB" dirty="0"/>
              <a:t>is </a:t>
            </a:r>
            <a:r>
              <a:rPr lang="en-GB" dirty="0">
                <a:solidFill>
                  <a:srgbClr val="C00000"/>
                </a:solidFill>
              </a:rPr>
              <a:t>8 </a:t>
            </a:r>
            <a:r>
              <a:rPr lang="en-GB" dirty="0" smtClean="0">
                <a:solidFill>
                  <a:srgbClr val="C00000"/>
                </a:solidFill>
              </a:rPr>
              <a:t>bits or 7-bit or 6-bit.</a:t>
            </a:r>
          </a:p>
          <a:p>
            <a:pPr algn="l"/>
            <a:r>
              <a:rPr lang="en-IN" b="1" dirty="0">
                <a:solidFill>
                  <a:srgbClr val="C00000"/>
                </a:solidFill>
              </a:rPr>
              <a:t>Character </a:t>
            </a:r>
            <a:r>
              <a:rPr lang="en-IN" b="1" dirty="0" smtClean="0">
                <a:solidFill>
                  <a:srgbClr val="C00000"/>
                </a:solidFill>
              </a:rPr>
              <a:t>Size :</a:t>
            </a:r>
          </a:p>
          <a:p>
            <a:pPr algn="l"/>
            <a:r>
              <a:rPr lang="en-GB" dirty="0"/>
              <a:t>The character size in UART communication is defined by the number of data bits within a frame</a:t>
            </a:r>
            <a:r>
              <a:rPr lang="en-GB" dirty="0" smtClean="0"/>
              <a:t>.</a:t>
            </a:r>
          </a:p>
          <a:p>
            <a:pPr algn="l"/>
            <a:r>
              <a:rPr lang="en-GB" dirty="0">
                <a:solidFill>
                  <a:srgbClr val="C00000"/>
                </a:solidFill>
              </a:rPr>
              <a:t>8-Bit</a:t>
            </a:r>
            <a:r>
              <a:rPr lang="en-GB" dirty="0"/>
              <a:t>: This is the most prevalent character size in UART communication</a:t>
            </a:r>
            <a:r>
              <a:rPr lang="en-GB" dirty="0" smtClean="0"/>
              <a:t>.</a:t>
            </a:r>
          </a:p>
          <a:p>
            <a:pPr algn="l"/>
            <a:r>
              <a:rPr lang="en-GB" dirty="0">
                <a:solidFill>
                  <a:srgbClr val="C00000"/>
                </a:solidFill>
              </a:rPr>
              <a:t>7-Bit</a:t>
            </a:r>
            <a:r>
              <a:rPr lang="en-GB" dirty="0"/>
              <a:t>: In cases where data size needs to be smaller, 7-bit character size is utilized</a:t>
            </a:r>
            <a:r>
              <a:rPr lang="en-GB" dirty="0" smtClean="0"/>
              <a:t>.</a:t>
            </a:r>
          </a:p>
          <a:p>
            <a:pPr algn="l"/>
            <a:r>
              <a:rPr lang="en-GB" dirty="0">
                <a:solidFill>
                  <a:srgbClr val="C00000"/>
                </a:solidFill>
              </a:rPr>
              <a:t>6-Bit</a:t>
            </a:r>
            <a:r>
              <a:rPr lang="en-GB" dirty="0"/>
              <a:t>: For even more compact data </a:t>
            </a:r>
            <a:r>
              <a:rPr lang="en-GB" dirty="0" smtClean="0"/>
              <a:t>representation</a:t>
            </a:r>
            <a:r>
              <a:rPr lang="en-GB" dirty="0"/>
              <a:t>.</a:t>
            </a:r>
            <a:endParaRPr lang="en-IN" dirty="0"/>
          </a:p>
        </p:txBody>
      </p:sp>
      <p:pic>
        <p:nvPicPr>
          <p:cNvPr id="3074" name="Picture 2" descr="Data Bits"/>
          <p:cNvPicPr>
            <a:picLocks noChangeAspect="1" noChangeArrowheads="1"/>
          </p:cNvPicPr>
          <p:nvPr/>
        </p:nvPicPr>
        <p:blipFill rotWithShape="1">
          <a:blip r:embed="rId2">
            <a:extLst>
              <a:ext uri="{28A0092B-C50C-407E-A947-70E740481C1C}">
                <a14:useLocalDpi xmlns:a14="http://schemas.microsoft.com/office/drawing/2010/main" val="0"/>
              </a:ext>
            </a:extLst>
          </a:blip>
          <a:srcRect l="9283" r="8431"/>
          <a:stretch/>
        </p:blipFill>
        <p:spPr bwMode="auto">
          <a:xfrm>
            <a:off x="6444343" y="2358580"/>
            <a:ext cx="5616478" cy="34861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6095999" y="711201"/>
            <a:ext cx="1" cy="5755508"/>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4" name="Rectangle 3"/>
          <p:cNvSpPr/>
          <p:nvPr/>
        </p:nvSpPr>
        <p:spPr>
          <a:xfrm>
            <a:off x="438539" y="5131837"/>
            <a:ext cx="5657460" cy="783771"/>
          </a:xfrm>
          <a:prstGeom prst="rect">
            <a:avLst/>
          </a:prstGeom>
          <a:noFill/>
          <a:ln w="38100">
            <a:solidFill>
              <a:srgbClr val="B847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20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UART Communication : Data Encoding And Parity</a:t>
            </a:r>
            <a:endParaRPr lang="en-IN" dirty="0"/>
          </a:p>
        </p:txBody>
      </p:sp>
      <p:sp>
        <p:nvSpPr>
          <p:cNvPr id="3" name="Content Placeholder 2"/>
          <p:cNvSpPr>
            <a:spLocks noGrp="1"/>
          </p:cNvSpPr>
          <p:nvPr>
            <p:ph idx="1"/>
          </p:nvPr>
        </p:nvSpPr>
        <p:spPr/>
        <p:txBody>
          <a:bodyPr/>
          <a:lstStyle/>
          <a:p>
            <a:r>
              <a:rPr lang="en-IN" b="1" dirty="0">
                <a:solidFill>
                  <a:srgbClr val="C00000"/>
                </a:solidFill>
              </a:rPr>
              <a:t>Data </a:t>
            </a:r>
            <a:r>
              <a:rPr lang="en-IN" b="1" dirty="0" smtClean="0">
                <a:solidFill>
                  <a:srgbClr val="C00000"/>
                </a:solidFill>
              </a:rPr>
              <a:t>Encoding</a:t>
            </a:r>
            <a:r>
              <a:rPr lang="en-IN" dirty="0" smtClean="0">
                <a:solidFill>
                  <a:srgbClr val="C00000"/>
                </a:solidFill>
              </a:rPr>
              <a:t> :</a:t>
            </a:r>
          </a:p>
          <a:p>
            <a:r>
              <a:rPr lang="en-GB" dirty="0"/>
              <a:t>Data bits represent the characters or data using </a:t>
            </a:r>
            <a:r>
              <a:rPr lang="en-GB" dirty="0">
                <a:solidFill>
                  <a:srgbClr val="C00000"/>
                </a:solidFill>
              </a:rPr>
              <a:t>binary</a:t>
            </a:r>
            <a:r>
              <a:rPr lang="en-GB" dirty="0"/>
              <a:t> encoding, where each bit corresponds to a power of 2</a:t>
            </a:r>
            <a:r>
              <a:rPr lang="en-GB" dirty="0" smtClean="0"/>
              <a:t>.</a:t>
            </a:r>
          </a:p>
          <a:p>
            <a:r>
              <a:rPr lang="en-GB" dirty="0"/>
              <a:t>This encoding allows for the transmission of a wide range of information, making UART versatile for various data types, from simple text characters to complex binary data</a:t>
            </a:r>
            <a:r>
              <a:rPr lang="en-GB" dirty="0" smtClean="0"/>
              <a:t>.</a:t>
            </a:r>
          </a:p>
          <a:p>
            <a:r>
              <a:rPr lang="en-IN" b="1" dirty="0" smtClean="0">
                <a:solidFill>
                  <a:srgbClr val="C00000"/>
                </a:solidFill>
              </a:rPr>
              <a:t>Parity Bit :</a:t>
            </a:r>
          </a:p>
          <a:p>
            <a:r>
              <a:rPr lang="en-US" dirty="0"/>
              <a:t>The parity bit is a bit added to the transmitted data and tells the receiver if the number of 1’s in the data transmitted is odd or even. </a:t>
            </a:r>
            <a:endParaRPr lang="en-US" dirty="0" smtClean="0"/>
          </a:p>
          <a:p>
            <a:r>
              <a:rPr lang="en-US" dirty="0" smtClean="0"/>
              <a:t>The </a:t>
            </a:r>
            <a:r>
              <a:rPr lang="en-US" dirty="0"/>
              <a:t>possible setting for Parity Bit is Odd or Even.</a:t>
            </a:r>
          </a:p>
          <a:p>
            <a:pPr lvl="1"/>
            <a:r>
              <a:rPr lang="en-US" dirty="0" smtClean="0"/>
              <a:t>ODD </a:t>
            </a:r>
            <a:r>
              <a:rPr lang="en-US" dirty="0"/>
              <a:t>– the parity bit is </a:t>
            </a:r>
            <a:r>
              <a:rPr lang="en-US" dirty="0">
                <a:solidFill>
                  <a:srgbClr val="C00000"/>
                </a:solidFill>
              </a:rPr>
              <a:t>‘1’ </a:t>
            </a:r>
            <a:r>
              <a:rPr lang="en-US" dirty="0"/>
              <a:t>if there is an </a:t>
            </a:r>
            <a:r>
              <a:rPr lang="en-US" dirty="0">
                <a:solidFill>
                  <a:srgbClr val="C00000"/>
                </a:solidFill>
              </a:rPr>
              <a:t>odd </a:t>
            </a:r>
            <a:r>
              <a:rPr lang="en-US" dirty="0"/>
              <a:t>number of 1’s in the data </a:t>
            </a:r>
            <a:r>
              <a:rPr lang="en-US" dirty="0" smtClean="0"/>
              <a:t>frame</a:t>
            </a:r>
          </a:p>
          <a:p>
            <a:pPr lvl="1"/>
            <a:r>
              <a:rPr lang="en-US" dirty="0" smtClean="0"/>
              <a:t>EVEN </a:t>
            </a:r>
            <a:r>
              <a:rPr lang="en-US" dirty="0"/>
              <a:t>– the parity bit is </a:t>
            </a:r>
            <a:r>
              <a:rPr lang="en-US" dirty="0">
                <a:solidFill>
                  <a:srgbClr val="C00000"/>
                </a:solidFill>
              </a:rPr>
              <a:t>‘0’ </a:t>
            </a:r>
            <a:r>
              <a:rPr lang="en-US" dirty="0"/>
              <a:t>if there is an </a:t>
            </a:r>
            <a:r>
              <a:rPr lang="en-US" dirty="0">
                <a:solidFill>
                  <a:srgbClr val="C00000"/>
                </a:solidFill>
              </a:rPr>
              <a:t>even </a:t>
            </a:r>
            <a:r>
              <a:rPr lang="en-US" dirty="0"/>
              <a:t>number of 1’s in the data frame</a:t>
            </a:r>
            <a:endParaRPr lang="en-IN" dirty="0"/>
          </a:p>
        </p:txBody>
      </p:sp>
    </p:spTree>
    <p:extLst>
      <p:ext uri="{BB962C8B-B14F-4D97-AF65-F5344CB8AC3E}">
        <p14:creationId xmlns:p14="http://schemas.microsoft.com/office/powerpoint/2010/main" val="1528393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Sensors, Microcontrollers and interfacing</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56461114"/>
              </p:ext>
            </p:extLst>
          </p:nvPr>
        </p:nvGraphicFramePr>
        <p:xfrm>
          <a:off x="131763" y="876301"/>
          <a:ext cx="11334523" cy="5001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91292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5F64EAD-603A-4E32-B94E-0C910456237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522FFAE-84B1-456D-8035-1B4CD02A368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B891F615-B05F-4888-A1AD-494CBCDC48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6398A67-A172-4E1C-966D-6961A96BEDA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87F87D1A-F29B-40F2-8F4A-16A8FD0C14EC}"/>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01947537-6F6A-408B-9CAA-A2E63D0BC56F}"/>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B90041CE-AD9C-4D45-B118-7E919854FC75}"/>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DE6FEF85-CFEA-4EC2-B32A-69A5539EEB86}"/>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BA386BA3-D236-42D3-96BC-F4C39655C3C9}"/>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12A9611B-1B8B-4071-A570-49A7A28D48B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8982B8CD-C06D-4B5D-8FAB-34DCB631BB02}"/>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BEC33777-8DE3-4BB8-8AF1-C17D92D94FD9}"/>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3D4AAF98-BBA9-49B9-A5A3-24A6485D973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UNO : Serial Communication</a:t>
            </a:r>
            <a:endParaRPr lang="en-IN" dirty="0"/>
          </a:p>
        </p:txBody>
      </p:sp>
      <p:sp>
        <p:nvSpPr>
          <p:cNvPr id="3" name="Content Placeholder 2"/>
          <p:cNvSpPr>
            <a:spLocks noGrp="1"/>
          </p:cNvSpPr>
          <p:nvPr>
            <p:ph idx="1"/>
          </p:nvPr>
        </p:nvSpPr>
        <p:spPr>
          <a:xfrm>
            <a:off x="131180" y="876144"/>
            <a:ext cx="12060820" cy="5590565"/>
          </a:xfrm>
        </p:spPr>
        <p:txBody>
          <a:bodyPr/>
          <a:lstStyle/>
          <a:p>
            <a:pPr algn="l"/>
            <a:r>
              <a:rPr lang="en-US" dirty="0"/>
              <a:t>Arduino has one or more UART pins depending on the board. </a:t>
            </a:r>
          </a:p>
          <a:p>
            <a:pPr algn="l"/>
            <a:r>
              <a:rPr lang="en-US" dirty="0" smtClean="0"/>
              <a:t>Arduino </a:t>
            </a:r>
            <a:r>
              <a:rPr lang="en-US" dirty="0" smtClean="0">
                <a:solidFill>
                  <a:srgbClr val="C00000"/>
                </a:solidFill>
              </a:rPr>
              <a:t>Uno</a:t>
            </a:r>
            <a:r>
              <a:rPr lang="en-US" dirty="0" smtClean="0"/>
              <a:t> has </a:t>
            </a:r>
            <a:r>
              <a:rPr lang="en-US" dirty="0"/>
              <a:t>only one UART interface found on </a:t>
            </a:r>
            <a:r>
              <a:rPr lang="en-US" dirty="0">
                <a:solidFill>
                  <a:srgbClr val="C00000"/>
                </a:solidFill>
              </a:rPr>
              <a:t>pin 0 (RX0) and pin 1 (TX0). </a:t>
            </a:r>
            <a:endParaRPr lang="en-US" dirty="0" smtClean="0">
              <a:solidFill>
                <a:srgbClr val="C00000"/>
              </a:solidFill>
            </a:endParaRPr>
          </a:p>
          <a:p>
            <a:pPr algn="l"/>
            <a:r>
              <a:rPr lang="en-US" dirty="0" smtClean="0"/>
              <a:t>Figure shows </a:t>
            </a:r>
            <a:r>
              <a:rPr lang="en-US" dirty="0"/>
              <a:t>the location of the UART TX and RX pins</a:t>
            </a:r>
            <a:r>
              <a:rPr lang="en-US" dirty="0" smtClean="0"/>
              <a:t>.</a:t>
            </a:r>
          </a:p>
          <a:p>
            <a:pPr algn="l"/>
            <a:r>
              <a:rPr lang="en-US" dirty="0"/>
              <a:t>The Arduino pins 0 and 1 are also used for communicating with the Arduino IDE via the USB. </a:t>
            </a:r>
          </a:p>
          <a:p>
            <a:pPr algn="l"/>
            <a:r>
              <a:rPr lang="en-US" sz="2200" b="1" dirty="0">
                <a:solidFill>
                  <a:srgbClr val="C00000"/>
                </a:solidFill>
              </a:rPr>
              <a:t>So if you will upload sketches to your UNO, be sure to first disconnect any wires on pins 0 and 1</a:t>
            </a:r>
            <a:endParaRPr lang="en-IN" sz="2200" b="1" dirty="0">
              <a:solidFill>
                <a:srgbClr val="C00000"/>
              </a:solidFill>
            </a:endParaRPr>
          </a:p>
        </p:txBody>
      </p:sp>
      <p:pic>
        <p:nvPicPr>
          <p:cNvPr id="5" name="Picture 4"/>
          <p:cNvPicPr>
            <a:picLocks noChangeAspect="1"/>
          </p:cNvPicPr>
          <p:nvPr/>
        </p:nvPicPr>
        <p:blipFill>
          <a:blip r:embed="rId2"/>
          <a:stretch>
            <a:fillRect/>
          </a:stretch>
        </p:blipFill>
        <p:spPr>
          <a:xfrm>
            <a:off x="4779509" y="3374118"/>
            <a:ext cx="2371725" cy="2838450"/>
          </a:xfrm>
          <a:prstGeom prst="rect">
            <a:avLst/>
          </a:prstGeom>
        </p:spPr>
      </p:pic>
      <p:sp>
        <p:nvSpPr>
          <p:cNvPr id="4" name="Rectangle 3"/>
          <p:cNvSpPr/>
          <p:nvPr/>
        </p:nvSpPr>
        <p:spPr>
          <a:xfrm>
            <a:off x="7396065" y="3992243"/>
            <a:ext cx="4082573" cy="646331"/>
          </a:xfrm>
          <a:prstGeom prst="rect">
            <a:avLst/>
          </a:prstGeom>
        </p:spPr>
        <p:txBody>
          <a:bodyPr wrap="square">
            <a:spAutoFit/>
          </a:bodyPr>
          <a:lstStyle/>
          <a:p>
            <a:r>
              <a:rPr lang="en-US" dirty="0">
                <a:solidFill>
                  <a:srgbClr val="C00000"/>
                </a:solidFill>
              </a:rPr>
              <a:t>In Arduino serial communication, the default number of data bits is 8</a:t>
            </a:r>
            <a:endParaRPr lang="en-IN" dirty="0">
              <a:solidFill>
                <a:srgbClr val="C00000"/>
              </a:solidFill>
            </a:endParaRPr>
          </a:p>
        </p:txBody>
      </p:sp>
    </p:spTree>
    <p:extLst>
      <p:ext uri="{BB962C8B-B14F-4D97-AF65-F5344CB8AC3E}">
        <p14:creationId xmlns:p14="http://schemas.microsoft.com/office/powerpoint/2010/main" val="190248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Functions</a:t>
            </a:r>
            <a:endParaRPr lang="en-IN" dirty="0"/>
          </a:p>
        </p:txBody>
      </p:sp>
      <p:sp>
        <p:nvSpPr>
          <p:cNvPr id="3" name="Content Placeholder 2"/>
          <p:cNvSpPr>
            <a:spLocks noGrp="1"/>
          </p:cNvSpPr>
          <p:nvPr>
            <p:ph idx="1"/>
          </p:nvPr>
        </p:nvSpPr>
        <p:spPr>
          <a:xfrm>
            <a:off x="131179" y="1257144"/>
            <a:ext cx="11929641" cy="5162706"/>
          </a:xfrm>
        </p:spPr>
        <p:txBody>
          <a:bodyPr numCol="3"/>
          <a:lstStyle/>
          <a:p>
            <a:r>
              <a:rPr lang="en-IN" sz="3200" dirty="0">
                <a:solidFill>
                  <a:srgbClr val="00B050"/>
                </a:solidFill>
              </a:rPr>
              <a:t>if(Serial)</a:t>
            </a:r>
          </a:p>
          <a:p>
            <a:r>
              <a:rPr lang="en-IN" sz="3200" dirty="0">
                <a:solidFill>
                  <a:srgbClr val="00B050"/>
                </a:solidFill>
              </a:rPr>
              <a:t>available()</a:t>
            </a:r>
          </a:p>
          <a:p>
            <a:r>
              <a:rPr lang="en-IN" sz="3200" dirty="0" err="1">
                <a:solidFill>
                  <a:srgbClr val="00B050"/>
                </a:solidFill>
              </a:rPr>
              <a:t>availableForWrite</a:t>
            </a:r>
            <a:r>
              <a:rPr lang="en-IN" sz="3200" dirty="0" smtClean="0">
                <a:solidFill>
                  <a:srgbClr val="00B050"/>
                </a:solidFill>
              </a:rPr>
              <a:t>()</a:t>
            </a:r>
          </a:p>
          <a:p>
            <a:pPr marL="0" indent="0">
              <a:buNone/>
            </a:pPr>
            <a:endParaRPr lang="en-IN" sz="3200" dirty="0">
              <a:solidFill>
                <a:srgbClr val="00B050"/>
              </a:solidFill>
            </a:endParaRPr>
          </a:p>
          <a:p>
            <a:r>
              <a:rPr lang="en-IN" sz="3200" dirty="0">
                <a:solidFill>
                  <a:srgbClr val="FF0000"/>
                </a:solidFill>
              </a:rPr>
              <a:t>begin()</a:t>
            </a:r>
          </a:p>
          <a:p>
            <a:r>
              <a:rPr lang="en-IN" sz="3200" dirty="0">
                <a:solidFill>
                  <a:srgbClr val="FF0000"/>
                </a:solidFill>
              </a:rPr>
              <a:t>end()</a:t>
            </a:r>
          </a:p>
          <a:p>
            <a:pPr marL="0" indent="0">
              <a:buNone/>
            </a:pPr>
            <a:endParaRPr lang="en-IN" sz="3200" dirty="0"/>
          </a:p>
          <a:p>
            <a:r>
              <a:rPr lang="en-IN" sz="3200" dirty="0" smtClean="0"/>
              <a:t>print()</a:t>
            </a:r>
          </a:p>
          <a:p>
            <a:r>
              <a:rPr lang="en-IN" sz="3200" dirty="0" err="1" smtClean="0"/>
              <a:t>println</a:t>
            </a:r>
            <a:r>
              <a:rPr lang="en-IN" sz="3200" dirty="0" smtClean="0"/>
              <a:t>()</a:t>
            </a:r>
          </a:p>
          <a:p>
            <a:r>
              <a:rPr lang="en-IN" sz="3200" dirty="0" smtClean="0">
                <a:solidFill>
                  <a:srgbClr val="2403EB"/>
                </a:solidFill>
              </a:rPr>
              <a:t>read()</a:t>
            </a:r>
          </a:p>
          <a:p>
            <a:r>
              <a:rPr lang="en-IN" sz="3200" dirty="0"/>
              <a:t>peek()</a:t>
            </a:r>
          </a:p>
          <a:p>
            <a:r>
              <a:rPr lang="en-IN" sz="3200" dirty="0" err="1" smtClean="0">
                <a:solidFill>
                  <a:schemeClr val="accent3">
                    <a:lumMod val="50000"/>
                  </a:schemeClr>
                </a:solidFill>
              </a:rPr>
              <a:t>readBytes</a:t>
            </a:r>
            <a:r>
              <a:rPr lang="en-IN" sz="3200" dirty="0">
                <a:solidFill>
                  <a:schemeClr val="accent3">
                    <a:lumMod val="50000"/>
                  </a:schemeClr>
                </a:solidFill>
              </a:rPr>
              <a:t>()</a:t>
            </a:r>
          </a:p>
          <a:p>
            <a:r>
              <a:rPr lang="en-IN" sz="3200" dirty="0" err="1">
                <a:solidFill>
                  <a:schemeClr val="accent3">
                    <a:lumMod val="50000"/>
                  </a:schemeClr>
                </a:solidFill>
              </a:rPr>
              <a:t>readBytesUntil</a:t>
            </a:r>
            <a:r>
              <a:rPr lang="en-IN" sz="3200" dirty="0">
                <a:solidFill>
                  <a:schemeClr val="accent3">
                    <a:lumMod val="50000"/>
                  </a:schemeClr>
                </a:solidFill>
              </a:rPr>
              <a:t>()</a:t>
            </a:r>
          </a:p>
          <a:p>
            <a:r>
              <a:rPr lang="en-IN" sz="3200" dirty="0" err="1">
                <a:solidFill>
                  <a:srgbClr val="0070C0"/>
                </a:solidFill>
              </a:rPr>
              <a:t>readString</a:t>
            </a:r>
            <a:r>
              <a:rPr lang="en-IN" sz="3200" dirty="0">
                <a:solidFill>
                  <a:srgbClr val="0070C0"/>
                </a:solidFill>
              </a:rPr>
              <a:t>()</a:t>
            </a:r>
          </a:p>
          <a:p>
            <a:r>
              <a:rPr lang="en-IN" sz="3200" dirty="0" err="1">
                <a:solidFill>
                  <a:srgbClr val="0070C0"/>
                </a:solidFill>
              </a:rPr>
              <a:t>readStringUntil</a:t>
            </a:r>
            <a:r>
              <a:rPr lang="en-IN" sz="3200" dirty="0" smtClean="0">
                <a:solidFill>
                  <a:srgbClr val="0070C0"/>
                </a:solidFill>
              </a:rPr>
              <a:t>()</a:t>
            </a:r>
          </a:p>
          <a:p>
            <a:r>
              <a:rPr lang="en-IN" sz="3200" dirty="0"/>
              <a:t>flush()</a:t>
            </a:r>
          </a:p>
          <a:p>
            <a:pPr marL="0" indent="0">
              <a:buNone/>
            </a:pPr>
            <a:endParaRPr lang="en-US" sz="3200" dirty="0" smtClean="0"/>
          </a:p>
          <a:p>
            <a:pPr marL="0" indent="0">
              <a:buNone/>
            </a:pPr>
            <a:endParaRPr lang="en-IN" sz="3200" dirty="0"/>
          </a:p>
          <a:p>
            <a:r>
              <a:rPr lang="en-IN" sz="3200" dirty="0"/>
              <a:t>write</a:t>
            </a:r>
            <a:r>
              <a:rPr lang="en-IN" sz="3200" dirty="0" smtClean="0"/>
              <a:t>()</a:t>
            </a:r>
            <a:endParaRPr lang="en-IN" sz="3200" dirty="0"/>
          </a:p>
        </p:txBody>
      </p:sp>
      <p:cxnSp>
        <p:nvCxnSpPr>
          <p:cNvPr id="5" name="Straight Connector 4"/>
          <p:cNvCxnSpPr/>
          <p:nvPr/>
        </p:nvCxnSpPr>
        <p:spPr>
          <a:xfrm>
            <a:off x="131179" y="3103123"/>
            <a:ext cx="379879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6" name="Straight Connector 5"/>
          <p:cNvCxnSpPr/>
          <p:nvPr/>
        </p:nvCxnSpPr>
        <p:spPr>
          <a:xfrm>
            <a:off x="131179" y="4811949"/>
            <a:ext cx="379879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7" name="Straight Connector 6"/>
          <p:cNvCxnSpPr/>
          <p:nvPr/>
        </p:nvCxnSpPr>
        <p:spPr>
          <a:xfrm flipH="1" flipV="1">
            <a:off x="3677056" y="1021404"/>
            <a:ext cx="29182" cy="5019473"/>
          </a:xfrm>
          <a:prstGeom prst="line">
            <a:avLst/>
          </a:prstGeom>
        </p:spPr>
        <p:style>
          <a:lnRef idx="1">
            <a:schemeClr val="accent6"/>
          </a:lnRef>
          <a:fillRef idx="0">
            <a:schemeClr val="accent6"/>
          </a:fillRef>
          <a:effectRef idx="0">
            <a:schemeClr val="accent6"/>
          </a:effectRef>
          <a:fontRef idx="minor">
            <a:schemeClr val="tx1"/>
          </a:fontRef>
        </p:style>
      </p:cxnSp>
      <p:cxnSp>
        <p:nvCxnSpPr>
          <p:cNvPr id="10" name="Straight Connector 9"/>
          <p:cNvCxnSpPr/>
          <p:nvPr/>
        </p:nvCxnSpPr>
        <p:spPr>
          <a:xfrm flipH="1" flipV="1">
            <a:off x="7514761" y="1021404"/>
            <a:ext cx="29182" cy="5019473"/>
          </a:xfrm>
          <a:prstGeom prst="line">
            <a:avLst/>
          </a:prstGeom>
        </p:spPr>
        <p:style>
          <a:lnRef idx="1">
            <a:schemeClr val="accent6"/>
          </a:lnRef>
          <a:fillRef idx="0">
            <a:schemeClr val="accent6"/>
          </a:fillRef>
          <a:effectRef idx="0">
            <a:schemeClr val="accent6"/>
          </a:effectRef>
          <a:fontRef idx="minor">
            <a:schemeClr val="tx1"/>
          </a:fontRef>
        </p:style>
      </p:cxnSp>
      <p:sp>
        <p:nvSpPr>
          <p:cNvPr id="4" name="TextBox 3"/>
          <p:cNvSpPr txBox="1"/>
          <p:nvPr/>
        </p:nvSpPr>
        <p:spPr>
          <a:xfrm>
            <a:off x="419877" y="841196"/>
            <a:ext cx="2435290" cy="369332"/>
          </a:xfrm>
          <a:prstGeom prst="rect">
            <a:avLst/>
          </a:prstGeom>
          <a:noFill/>
        </p:spPr>
        <p:txBody>
          <a:bodyPr wrap="square" rtlCol="0">
            <a:spAutoFit/>
          </a:bodyPr>
          <a:lstStyle/>
          <a:p>
            <a:pPr algn="ctr"/>
            <a:r>
              <a:rPr lang="en-IN" dirty="0" smtClean="0">
                <a:solidFill>
                  <a:srgbClr val="C00000"/>
                </a:solidFill>
              </a:rPr>
              <a:t>Check the Port</a:t>
            </a:r>
            <a:endParaRPr lang="en-IN" dirty="0">
              <a:solidFill>
                <a:srgbClr val="C00000"/>
              </a:solidFill>
            </a:endParaRPr>
          </a:p>
        </p:txBody>
      </p:sp>
      <p:sp>
        <p:nvSpPr>
          <p:cNvPr id="9" name="TextBox 8"/>
          <p:cNvSpPr txBox="1"/>
          <p:nvPr/>
        </p:nvSpPr>
        <p:spPr>
          <a:xfrm>
            <a:off x="419877" y="3161808"/>
            <a:ext cx="2435290" cy="369332"/>
          </a:xfrm>
          <a:prstGeom prst="rect">
            <a:avLst/>
          </a:prstGeom>
          <a:noFill/>
        </p:spPr>
        <p:txBody>
          <a:bodyPr wrap="square" rtlCol="0">
            <a:spAutoFit/>
          </a:bodyPr>
          <a:lstStyle/>
          <a:p>
            <a:pPr algn="ctr"/>
            <a:r>
              <a:rPr lang="en-IN" dirty="0" smtClean="0">
                <a:solidFill>
                  <a:srgbClr val="C00000"/>
                </a:solidFill>
              </a:rPr>
              <a:t>Start / Stop </a:t>
            </a:r>
            <a:endParaRPr lang="en-IN" dirty="0">
              <a:solidFill>
                <a:srgbClr val="C00000"/>
              </a:solidFill>
            </a:endParaRPr>
          </a:p>
        </p:txBody>
      </p:sp>
      <p:sp>
        <p:nvSpPr>
          <p:cNvPr id="11" name="TextBox 10"/>
          <p:cNvSpPr txBox="1"/>
          <p:nvPr/>
        </p:nvSpPr>
        <p:spPr>
          <a:xfrm>
            <a:off x="419877" y="4870633"/>
            <a:ext cx="2435290" cy="369332"/>
          </a:xfrm>
          <a:prstGeom prst="rect">
            <a:avLst/>
          </a:prstGeom>
          <a:noFill/>
        </p:spPr>
        <p:txBody>
          <a:bodyPr wrap="square" rtlCol="0">
            <a:spAutoFit/>
          </a:bodyPr>
          <a:lstStyle/>
          <a:p>
            <a:pPr algn="ctr"/>
            <a:r>
              <a:rPr lang="en-IN" dirty="0" smtClean="0">
                <a:solidFill>
                  <a:srgbClr val="C00000"/>
                </a:solidFill>
              </a:rPr>
              <a:t>Print on Serial Monitor</a:t>
            </a:r>
            <a:endParaRPr lang="en-IN" dirty="0">
              <a:solidFill>
                <a:srgbClr val="C00000"/>
              </a:solidFill>
            </a:endParaRPr>
          </a:p>
        </p:txBody>
      </p:sp>
      <p:sp>
        <p:nvSpPr>
          <p:cNvPr id="12" name="TextBox 11"/>
          <p:cNvSpPr txBox="1"/>
          <p:nvPr/>
        </p:nvSpPr>
        <p:spPr>
          <a:xfrm>
            <a:off x="3967319" y="864504"/>
            <a:ext cx="2435290" cy="369332"/>
          </a:xfrm>
          <a:prstGeom prst="rect">
            <a:avLst/>
          </a:prstGeom>
          <a:noFill/>
        </p:spPr>
        <p:txBody>
          <a:bodyPr wrap="square" rtlCol="0">
            <a:spAutoFit/>
          </a:bodyPr>
          <a:lstStyle/>
          <a:p>
            <a:pPr algn="ctr"/>
            <a:r>
              <a:rPr lang="en-IN" dirty="0" smtClean="0">
                <a:solidFill>
                  <a:srgbClr val="C00000"/>
                </a:solidFill>
              </a:rPr>
              <a:t>Read</a:t>
            </a:r>
            <a:endParaRPr lang="en-IN" dirty="0">
              <a:solidFill>
                <a:srgbClr val="C00000"/>
              </a:solidFill>
            </a:endParaRPr>
          </a:p>
        </p:txBody>
      </p:sp>
      <p:sp>
        <p:nvSpPr>
          <p:cNvPr id="13" name="TextBox 12"/>
          <p:cNvSpPr txBox="1"/>
          <p:nvPr/>
        </p:nvSpPr>
        <p:spPr>
          <a:xfrm>
            <a:off x="8046097" y="836738"/>
            <a:ext cx="2435290" cy="369332"/>
          </a:xfrm>
          <a:prstGeom prst="rect">
            <a:avLst/>
          </a:prstGeom>
          <a:noFill/>
        </p:spPr>
        <p:txBody>
          <a:bodyPr wrap="square" rtlCol="0">
            <a:spAutoFit/>
          </a:bodyPr>
          <a:lstStyle/>
          <a:p>
            <a:pPr algn="ctr"/>
            <a:r>
              <a:rPr lang="en-IN" dirty="0" smtClean="0">
                <a:solidFill>
                  <a:srgbClr val="C00000"/>
                </a:solidFill>
              </a:rPr>
              <a:t>Write Data</a:t>
            </a:r>
            <a:endParaRPr lang="en-IN" dirty="0">
              <a:solidFill>
                <a:srgbClr val="C00000"/>
              </a:solidFill>
            </a:endParaRPr>
          </a:p>
        </p:txBody>
      </p:sp>
    </p:spTree>
    <p:extLst>
      <p:ext uri="{BB962C8B-B14F-4D97-AF65-F5344CB8AC3E}">
        <p14:creationId xmlns:p14="http://schemas.microsoft.com/office/powerpoint/2010/main" val="88418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Communication </a:t>
            </a:r>
            <a:r>
              <a:rPr lang="en-IN" dirty="0" smtClean="0"/>
              <a:t>Functions</a:t>
            </a:r>
            <a:endParaRPr lang="en-IN" dirty="0"/>
          </a:p>
        </p:txBody>
      </p:sp>
      <p:sp>
        <p:nvSpPr>
          <p:cNvPr id="3" name="Content Placeholder 2"/>
          <p:cNvSpPr>
            <a:spLocks noGrp="1"/>
          </p:cNvSpPr>
          <p:nvPr>
            <p:ph idx="1"/>
          </p:nvPr>
        </p:nvSpPr>
        <p:spPr/>
        <p:txBody>
          <a:bodyPr/>
          <a:lstStyle/>
          <a:p>
            <a:r>
              <a:rPr lang="en-IN" dirty="0" err="1" smtClean="0">
                <a:solidFill>
                  <a:srgbClr val="C00000"/>
                </a:solidFill>
              </a:rPr>
              <a:t>Serial.begin</a:t>
            </a:r>
            <a:r>
              <a:rPr lang="en-IN" dirty="0" smtClean="0">
                <a:solidFill>
                  <a:srgbClr val="C00000"/>
                </a:solidFill>
              </a:rPr>
              <a:t>() </a:t>
            </a:r>
            <a:r>
              <a:rPr lang="en-IN" dirty="0" smtClean="0"/>
              <a:t>: Initializes </a:t>
            </a:r>
            <a:r>
              <a:rPr lang="en-IN" dirty="0"/>
              <a:t>serial communication</a:t>
            </a:r>
          </a:p>
          <a:p>
            <a:r>
              <a:rPr lang="en-IN" dirty="0" err="1">
                <a:solidFill>
                  <a:srgbClr val="C00000"/>
                </a:solidFill>
              </a:rPr>
              <a:t>Serial.end</a:t>
            </a:r>
            <a:r>
              <a:rPr lang="en-IN" dirty="0">
                <a:solidFill>
                  <a:srgbClr val="C00000"/>
                </a:solidFill>
              </a:rPr>
              <a:t>() </a:t>
            </a:r>
            <a:r>
              <a:rPr lang="en-IN" dirty="0" smtClean="0"/>
              <a:t>: Ends </a:t>
            </a:r>
            <a:r>
              <a:rPr lang="en-IN" dirty="0"/>
              <a:t>serial communication</a:t>
            </a:r>
          </a:p>
          <a:p>
            <a:r>
              <a:rPr lang="en-IN" dirty="0" err="1">
                <a:solidFill>
                  <a:srgbClr val="C00000"/>
                </a:solidFill>
              </a:rPr>
              <a:t>Serial.available</a:t>
            </a:r>
            <a:r>
              <a:rPr lang="en-IN" dirty="0">
                <a:solidFill>
                  <a:srgbClr val="C00000"/>
                </a:solidFill>
              </a:rPr>
              <a:t>() </a:t>
            </a:r>
            <a:r>
              <a:rPr lang="en-IN" dirty="0" smtClean="0"/>
              <a:t>: Gets </a:t>
            </a:r>
            <a:r>
              <a:rPr lang="en-IN" dirty="0"/>
              <a:t>the number of bytes available for reading</a:t>
            </a:r>
          </a:p>
          <a:p>
            <a:r>
              <a:rPr lang="en-IN" dirty="0" err="1">
                <a:solidFill>
                  <a:srgbClr val="C00000"/>
                </a:solidFill>
              </a:rPr>
              <a:t>Serial.read</a:t>
            </a:r>
            <a:r>
              <a:rPr lang="en-IN" dirty="0">
                <a:solidFill>
                  <a:srgbClr val="C00000"/>
                </a:solidFill>
              </a:rPr>
              <a:t>() </a:t>
            </a:r>
            <a:r>
              <a:rPr lang="en-IN" dirty="0" smtClean="0"/>
              <a:t>: Reads </a:t>
            </a:r>
            <a:r>
              <a:rPr lang="en-IN" dirty="0">
                <a:solidFill>
                  <a:srgbClr val="C00000"/>
                </a:solidFill>
              </a:rPr>
              <a:t>1Byte</a:t>
            </a:r>
            <a:r>
              <a:rPr lang="en-IN" dirty="0"/>
              <a:t> serial data</a:t>
            </a:r>
          </a:p>
          <a:p>
            <a:r>
              <a:rPr lang="en-IN" dirty="0" err="1">
                <a:solidFill>
                  <a:srgbClr val="C00000"/>
                </a:solidFill>
              </a:rPr>
              <a:t>Serial.peek</a:t>
            </a:r>
            <a:r>
              <a:rPr lang="en-IN" dirty="0">
                <a:solidFill>
                  <a:srgbClr val="C00000"/>
                </a:solidFill>
              </a:rPr>
              <a:t>() </a:t>
            </a:r>
            <a:r>
              <a:rPr lang="en-IN" dirty="0" smtClean="0"/>
              <a:t>: Reads </a:t>
            </a:r>
            <a:r>
              <a:rPr lang="en-IN" dirty="0">
                <a:solidFill>
                  <a:srgbClr val="C00000"/>
                </a:solidFill>
              </a:rPr>
              <a:t>1Byte</a:t>
            </a:r>
            <a:r>
              <a:rPr lang="en-IN" dirty="0"/>
              <a:t> serial data </a:t>
            </a:r>
            <a:r>
              <a:rPr lang="en-IN" dirty="0">
                <a:solidFill>
                  <a:srgbClr val="C00000"/>
                </a:solidFill>
              </a:rPr>
              <a:t>without removing </a:t>
            </a:r>
            <a:r>
              <a:rPr lang="en-IN" dirty="0"/>
              <a:t>it from the buffer</a:t>
            </a:r>
          </a:p>
          <a:p>
            <a:r>
              <a:rPr lang="en-IN" dirty="0" err="1">
                <a:solidFill>
                  <a:srgbClr val="C00000"/>
                </a:solidFill>
              </a:rPr>
              <a:t>Serial.flush</a:t>
            </a:r>
            <a:r>
              <a:rPr lang="en-IN" dirty="0">
                <a:solidFill>
                  <a:srgbClr val="C00000"/>
                </a:solidFill>
              </a:rPr>
              <a:t>() </a:t>
            </a:r>
            <a:r>
              <a:rPr lang="en-IN" dirty="0" smtClean="0"/>
              <a:t>: Waits </a:t>
            </a:r>
            <a:r>
              <a:rPr lang="en-IN" dirty="0"/>
              <a:t>for the transmission of the serial data to complete</a:t>
            </a:r>
          </a:p>
          <a:p>
            <a:r>
              <a:rPr lang="en-IN" dirty="0" err="1">
                <a:solidFill>
                  <a:srgbClr val="C00000"/>
                </a:solidFill>
              </a:rPr>
              <a:t>Serial.write</a:t>
            </a:r>
            <a:r>
              <a:rPr lang="en-IN" dirty="0">
                <a:solidFill>
                  <a:srgbClr val="C00000"/>
                </a:solidFill>
              </a:rPr>
              <a:t>() </a:t>
            </a:r>
            <a:r>
              <a:rPr lang="en-IN" dirty="0" smtClean="0"/>
              <a:t>: Data </a:t>
            </a:r>
            <a:r>
              <a:rPr lang="en-IN" dirty="0"/>
              <a:t>transmission</a:t>
            </a:r>
          </a:p>
          <a:p>
            <a:r>
              <a:rPr lang="en-IN" dirty="0" err="1">
                <a:solidFill>
                  <a:srgbClr val="C00000"/>
                </a:solidFill>
              </a:rPr>
              <a:t>Serial.print</a:t>
            </a:r>
            <a:r>
              <a:rPr lang="en-IN" dirty="0">
                <a:solidFill>
                  <a:srgbClr val="C00000"/>
                </a:solidFill>
              </a:rPr>
              <a:t>() </a:t>
            </a:r>
            <a:r>
              <a:rPr lang="en-IN" dirty="0" smtClean="0"/>
              <a:t>: Send </a:t>
            </a:r>
            <a:r>
              <a:rPr lang="en-IN" dirty="0"/>
              <a:t>string (no line feed)</a:t>
            </a:r>
          </a:p>
          <a:p>
            <a:r>
              <a:rPr lang="en-IN" dirty="0" err="1">
                <a:solidFill>
                  <a:srgbClr val="C00000"/>
                </a:solidFill>
              </a:rPr>
              <a:t>Serial.println</a:t>
            </a:r>
            <a:r>
              <a:rPr lang="en-IN" dirty="0">
                <a:solidFill>
                  <a:srgbClr val="C00000"/>
                </a:solidFill>
              </a:rPr>
              <a:t>() </a:t>
            </a:r>
            <a:r>
              <a:rPr lang="en-IN" dirty="0" smtClean="0"/>
              <a:t>: Send </a:t>
            </a:r>
            <a:r>
              <a:rPr lang="en-IN" dirty="0"/>
              <a:t>string (with line feed)</a:t>
            </a:r>
          </a:p>
        </p:txBody>
      </p:sp>
    </p:spTree>
    <p:extLst>
      <p:ext uri="{BB962C8B-B14F-4D97-AF65-F5344CB8AC3E}">
        <p14:creationId xmlns:p14="http://schemas.microsoft.com/office/powerpoint/2010/main" val="34050142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Port availability 				Read Data </a:t>
            </a:r>
            <a:endParaRPr lang="en-IN" dirty="0"/>
          </a:p>
        </p:txBody>
      </p:sp>
      <p:sp>
        <p:nvSpPr>
          <p:cNvPr id="6" name="Rounded Rectangle 5"/>
          <p:cNvSpPr/>
          <p:nvPr/>
        </p:nvSpPr>
        <p:spPr>
          <a:xfrm>
            <a:off x="5486400" y="740231"/>
            <a:ext cx="6647544" cy="5715000"/>
          </a:xfrm>
          <a:prstGeom prst="roundRect">
            <a:avLst>
              <a:gd name="adj" fmla="val 244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6700"/>
            <a:endParaRPr lang="en-IN" sz="2000" dirty="0">
              <a:solidFill>
                <a:schemeClr val="tx1"/>
              </a:solidFill>
            </a:endParaRPr>
          </a:p>
        </p:txBody>
      </p:sp>
      <p:sp>
        <p:nvSpPr>
          <p:cNvPr id="8" name="Rounded Rectangle 7"/>
          <p:cNvSpPr/>
          <p:nvPr/>
        </p:nvSpPr>
        <p:spPr>
          <a:xfrm>
            <a:off x="14514" y="711201"/>
            <a:ext cx="5297714" cy="5715000"/>
          </a:xfrm>
          <a:prstGeom prst="roundRect">
            <a:avLst>
              <a:gd name="adj" fmla="val 351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2000" dirty="0">
              <a:solidFill>
                <a:schemeClr val="tx1"/>
              </a:solidFill>
            </a:endParaRPr>
          </a:p>
        </p:txBody>
      </p:sp>
      <p:sp>
        <p:nvSpPr>
          <p:cNvPr id="5" name="CustomShape 4"/>
          <p:cNvSpPr/>
          <p:nvPr/>
        </p:nvSpPr>
        <p:spPr>
          <a:xfrm>
            <a:off x="957455" y="1889429"/>
            <a:ext cx="3590158" cy="37490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US" sz="2000" dirty="0">
                <a:solidFill>
                  <a:srgbClr val="8000FF"/>
                </a:solidFill>
                <a:latin typeface="Courier New" panose="02070309020205020404" pitchFamily="49" charset="0"/>
              </a:rPr>
              <a:t>void</a:t>
            </a:r>
            <a:r>
              <a:rPr lang="en-US" sz="2000" dirty="0">
                <a:solidFill>
                  <a:srgbClr val="000000"/>
                </a:solidFill>
                <a:latin typeface="Courier New" panose="02070309020205020404" pitchFamily="49" charset="0"/>
              </a:rPr>
              <a:t> </a:t>
            </a:r>
            <a:r>
              <a:rPr lang="en-US" sz="2000" b="1" dirty="0">
                <a:solidFill>
                  <a:srgbClr val="0000FF"/>
                </a:solidFill>
                <a:latin typeface="Courier New" panose="02070309020205020404" pitchFamily="49" charset="0"/>
              </a:rPr>
              <a:t>setup</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008000"/>
                </a:solidFill>
                <a:latin typeface="Courier New" panose="02070309020205020404" pitchFamily="49" charset="0"/>
              </a:rPr>
              <a:t>//Initialize serial </a:t>
            </a:r>
            <a:r>
              <a:rPr lang="en-US" sz="2000" dirty="0" smtClean="0">
                <a:solidFill>
                  <a:srgbClr val="008000"/>
                </a:solidFill>
                <a:latin typeface="Courier New" panose="02070309020205020404" pitchFamily="49" charset="0"/>
              </a:rPr>
              <a:t>//and </a:t>
            </a:r>
            <a:r>
              <a:rPr lang="en-US" sz="2000" dirty="0">
                <a:solidFill>
                  <a:srgbClr val="008000"/>
                </a:solidFill>
                <a:latin typeface="Courier New" panose="02070309020205020404" pitchFamily="49" charset="0"/>
              </a:rPr>
              <a:t>wait for port to </a:t>
            </a:r>
            <a:r>
              <a:rPr lang="en-US" sz="2000" dirty="0" smtClean="0">
                <a:solidFill>
                  <a:srgbClr val="008000"/>
                </a:solidFill>
                <a:latin typeface="Courier New" panose="02070309020205020404" pitchFamily="49" charset="0"/>
              </a:rPr>
              <a:t>//open</a:t>
            </a:r>
            <a:r>
              <a:rPr lang="en-US" sz="2000" dirty="0">
                <a:solidFill>
                  <a:srgbClr val="008000"/>
                </a:solidFill>
                <a:latin typeface="Courier New" panose="02070309020205020404" pitchFamily="49" charset="0"/>
              </a:rPr>
              <a:t>: </a:t>
            </a:r>
            <a:r>
              <a:rPr lang="en-US" sz="2000" dirty="0" err="1">
                <a:solidFill>
                  <a:srgbClr val="000000"/>
                </a:solidFill>
                <a:latin typeface="Courier New" panose="02070309020205020404" pitchFamily="49" charset="0"/>
              </a:rPr>
              <a:t>Serial.begin</a:t>
            </a:r>
            <a:r>
              <a:rPr lang="en-US" sz="2000" b="1" dirty="0">
                <a:solidFill>
                  <a:srgbClr val="000080"/>
                </a:solidFill>
                <a:latin typeface="Courier New" panose="02070309020205020404" pitchFamily="49" charset="0"/>
              </a:rPr>
              <a:t>(</a:t>
            </a:r>
            <a:r>
              <a:rPr lang="en-US" sz="2000" dirty="0">
                <a:solidFill>
                  <a:srgbClr val="FF8000"/>
                </a:solidFill>
                <a:latin typeface="Courier New" panose="02070309020205020404" pitchFamily="49" charset="0"/>
              </a:rPr>
              <a:t>9600</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00FF"/>
                </a:solidFill>
                <a:latin typeface="Courier New" panose="02070309020205020404" pitchFamily="49" charset="0"/>
              </a:rPr>
              <a:t>while</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b="1" dirty="0">
                <a:solidFill>
                  <a:srgbClr val="408080"/>
                </a:solidFill>
                <a:latin typeface="Courier New" panose="02070309020205020404" pitchFamily="49" charset="0"/>
              </a:rPr>
              <a:t>Serial</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a:t>
            </a:r>
            <a:r>
              <a:rPr lang="en-US" sz="2000" dirty="0">
                <a:solidFill>
                  <a:srgbClr val="000000"/>
                </a:solidFill>
                <a:latin typeface="Courier New" panose="02070309020205020404" pitchFamily="49" charset="0"/>
              </a:rPr>
              <a:t> ; </a:t>
            </a:r>
            <a:endParaRPr lang="en-US" sz="2000" dirty="0" smtClean="0">
              <a:solidFill>
                <a:srgbClr val="000000"/>
              </a:solidFill>
              <a:latin typeface="Courier New" panose="02070309020205020404" pitchFamily="49" charset="0"/>
            </a:endParaRPr>
          </a:p>
          <a:p>
            <a:r>
              <a:rPr lang="en-US" sz="2000" dirty="0" smtClean="0">
                <a:solidFill>
                  <a:srgbClr val="008000"/>
                </a:solidFill>
                <a:latin typeface="Courier New" panose="02070309020205020404" pitchFamily="49" charset="0"/>
              </a:rPr>
              <a:t>// </a:t>
            </a:r>
            <a:r>
              <a:rPr lang="en-US" sz="2000" dirty="0">
                <a:solidFill>
                  <a:srgbClr val="008000"/>
                </a:solidFill>
                <a:latin typeface="Courier New" panose="02070309020205020404" pitchFamily="49" charset="0"/>
              </a:rPr>
              <a:t>wait for serial </a:t>
            </a:r>
            <a:r>
              <a:rPr lang="en-US" sz="2000" dirty="0" smtClean="0">
                <a:solidFill>
                  <a:srgbClr val="008000"/>
                </a:solidFill>
                <a:latin typeface="Courier New" panose="02070309020205020404" pitchFamily="49" charset="0"/>
              </a:rPr>
              <a:t>//port </a:t>
            </a:r>
            <a:r>
              <a:rPr lang="en-US" sz="2000" dirty="0">
                <a:solidFill>
                  <a:srgbClr val="008000"/>
                </a:solidFill>
                <a:latin typeface="Courier New" panose="02070309020205020404" pitchFamily="49" charset="0"/>
              </a:rPr>
              <a:t>to connect. //Needed for native </a:t>
            </a:r>
            <a:r>
              <a:rPr lang="en-US" sz="2000" dirty="0" smtClean="0">
                <a:solidFill>
                  <a:srgbClr val="008000"/>
                </a:solidFill>
                <a:latin typeface="Courier New" panose="02070309020205020404" pitchFamily="49" charset="0"/>
              </a:rPr>
              <a:t>//USB </a:t>
            </a:r>
          </a:p>
          <a:p>
            <a:r>
              <a:rPr lang="en-US" sz="2000" dirty="0" smtClean="0">
                <a:solidFill>
                  <a:srgbClr val="808080"/>
                </a:solidFill>
                <a:latin typeface="Courier New" panose="02070309020205020404" pitchFamily="49" charset="0"/>
              </a:rPr>
              <a:t>}</a:t>
            </a:r>
          </a:p>
          <a:p>
            <a:r>
              <a:rPr lang="en-US" sz="2000" dirty="0">
                <a:solidFill>
                  <a:srgbClr val="808080"/>
                </a:solidFill>
                <a:latin typeface="Courier New" panose="02070309020205020404" pitchFamily="49" charset="0"/>
              </a:rPr>
              <a:t>}</a:t>
            </a:r>
            <a:r>
              <a:rPr lang="en-US" sz="2000" dirty="0" smtClean="0">
                <a:solidFill>
                  <a:srgbClr val="000000"/>
                </a:solidFill>
                <a:latin typeface="Courier New" panose="02070309020205020404" pitchFamily="49" charset="0"/>
              </a:rPr>
              <a:t> </a:t>
            </a:r>
            <a:endParaRPr lang="en-US" sz="2000" dirty="0">
              <a:effectLst/>
            </a:endParaRPr>
          </a:p>
        </p:txBody>
      </p:sp>
      <p:sp>
        <p:nvSpPr>
          <p:cNvPr id="7" name="CustomShape 6"/>
          <p:cNvSpPr/>
          <p:nvPr/>
        </p:nvSpPr>
        <p:spPr>
          <a:xfrm>
            <a:off x="494522" y="1560390"/>
            <a:ext cx="4038577"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smtClean="0">
                <a:solidFill>
                  <a:srgbClr val="FFFFFF"/>
                </a:solidFill>
                <a:latin typeface="Roboto Condensed"/>
                <a:ea typeface="DejaVu Sans"/>
              </a:rPr>
              <a:t>sketch</a:t>
            </a:r>
            <a:r>
              <a:rPr lang="en-IN" sz="1600" b="0" strike="noStrike" spc="-1" dirty="0" smtClean="0">
                <a:solidFill>
                  <a:srgbClr val="FFFFFF"/>
                </a:solidFill>
                <a:latin typeface="Consolas"/>
                <a:ea typeface="DejaVu Sans"/>
              </a:rPr>
              <a:t>_</a:t>
            </a:r>
            <a:r>
              <a:rPr lang="en-IN" sz="1600" spc="-1" dirty="0" smtClean="0">
                <a:solidFill>
                  <a:srgbClr val="FFFFFF"/>
                </a:solidFill>
                <a:latin typeface="Roboto Condensed"/>
                <a:ea typeface="DejaVu Sans"/>
              </a:rPr>
              <a:t>01</a:t>
            </a:r>
            <a:r>
              <a:rPr lang="en-IN" sz="1600" b="0" strike="noStrike" spc="-1" dirty="0" smtClean="0">
                <a:solidFill>
                  <a:srgbClr val="FFFFFF"/>
                </a:solidFill>
                <a:latin typeface="Roboto Condensed"/>
                <a:ea typeface="DejaVu Sans"/>
              </a:rPr>
              <a:t>.ino</a:t>
            </a:r>
            <a:endParaRPr lang="en-IN" sz="1600" b="0" strike="noStrike" spc="-1" dirty="0">
              <a:latin typeface="Arial"/>
            </a:endParaRPr>
          </a:p>
        </p:txBody>
      </p:sp>
      <p:sp>
        <p:nvSpPr>
          <p:cNvPr id="9" name="CustomShape 4"/>
          <p:cNvSpPr/>
          <p:nvPr/>
        </p:nvSpPr>
        <p:spPr>
          <a:xfrm>
            <a:off x="494522" y="1888710"/>
            <a:ext cx="462933" cy="37497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dirty="0">
                <a:solidFill>
                  <a:schemeClr val="tx1">
                    <a:lumMod val="90000"/>
                    <a:lumOff val="10000"/>
                  </a:schemeClr>
                </a:solidFill>
                <a:latin typeface="Consolas" panose="020B0609020204030204" pitchFamily="49" charset="0"/>
              </a:rPr>
              <a:t>1</a:t>
            </a:r>
          </a:p>
          <a:p>
            <a:pPr algn="r">
              <a:lnSpc>
                <a:spcPct val="100000"/>
              </a:lnSpc>
            </a:pPr>
            <a:r>
              <a:rPr lang="en-IN" sz="2000" dirty="0">
                <a:solidFill>
                  <a:schemeClr val="tx1">
                    <a:lumMod val="90000"/>
                    <a:lumOff val="10000"/>
                  </a:schemeClr>
                </a:solidFill>
                <a:latin typeface="Consolas" panose="020B0609020204030204" pitchFamily="49" charset="0"/>
              </a:rPr>
              <a:t>2</a:t>
            </a:r>
          </a:p>
          <a:p>
            <a:pPr algn="r">
              <a:lnSpc>
                <a:spcPct val="100000"/>
              </a:lnSpc>
            </a:pPr>
            <a:r>
              <a:rPr lang="en-IN" sz="2000" dirty="0">
                <a:solidFill>
                  <a:schemeClr val="tx1">
                    <a:lumMod val="90000"/>
                    <a:lumOff val="10000"/>
                  </a:schemeClr>
                </a:solidFill>
                <a:latin typeface="Consolas" panose="020B0609020204030204" pitchFamily="49" charset="0"/>
              </a:rPr>
              <a:t>3</a:t>
            </a:r>
          </a:p>
          <a:p>
            <a:pPr algn="r">
              <a:lnSpc>
                <a:spcPct val="100000"/>
              </a:lnSpc>
            </a:pPr>
            <a:r>
              <a:rPr lang="en-IN" sz="2000" dirty="0">
                <a:solidFill>
                  <a:schemeClr val="tx1">
                    <a:lumMod val="90000"/>
                    <a:lumOff val="10000"/>
                  </a:schemeClr>
                </a:solidFill>
                <a:latin typeface="Consolas" panose="020B0609020204030204" pitchFamily="49" charset="0"/>
              </a:rPr>
              <a:t>4</a:t>
            </a:r>
          </a:p>
          <a:p>
            <a:pPr algn="r">
              <a:lnSpc>
                <a:spcPct val="100000"/>
              </a:lnSpc>
            </a:pPr>
            <a:r>
              <a:rPr lang="en-IN" sz="2000" dirty="0">
                <a:solidFill>
                  <a:schemeClr val="tx1">
                    <a:lumMod val="90000"/>
                    <a:lumOff val="10000"/>
                  </a:schemeClr>
                </a:solidFill>
                <a:latin typeface="Consolas" panose="020B0609020204030204" pitchFamily="49" charset="0"/>
              </a:rPr>
              <a:t>5</a:t>
            </a:r>
          </a:p>
          <a:p>
            <a:pPr algn="r">
              <a:lnSpc>
                <a:spcPct val="100000"/>
              </a:lnSpc>
            </a:pPr>
            <a:r>
              <a:rPr lang="en-IN" sz="2000" dirty="0">
                <a:solidFill>
                  <a:schemeClr val="tx1">
                    <a:lumMod val="90000"/>
                    <a:lumOff val="10000"/>
                  </a:schemeClr>
                </a:solidFill>
                <a:latin typeface="Consolas" panose="020B0609020204030204" pitchFamily="49" charset="0"/>
              </a:rPr>
              <a:t>6</a:t>
            </a:r>
          </a:p>
          <a:p>
            <a:pPr algn="r">
              <a:lnSpc>
                <a:spcPct val="100000"/>
              </a:lnSpc>
            </a:pPr>
            <a:r>
              <a:rPr lang="en-IN" sz="2000" dirty="0">
                <a:solidFill>
                  <a:schemeClr val="tx1">
                    <a:lumMod val="90000"/>
                    <a:lumOff val="10000"/>
                  </a:schemeClr>
                </a:solidFill>
                <a:latin typeface="Consolas" panose="020B0609020204030204" pitchFamily="49" charset="0"/>
              </a:rPr>
              <a:t>7</a:t>
            </a:r>
          </a:p>
          <a:p>
            <a:pPr algn="r">
              <a:lnSpc>
                <a:spcPct val="100000"/>
              </a:lnSpc>
            </a:pPr>
            <a:r>
              <a:rPr lang="en-IN" sz="2000" dirty="0">
                <a:solidFill>
                  <a:schemeClr val="tx1">
                    <a:lumMod val="90000"/>
                    <a:lumOff val="10000"/>
                  </a:schemeClr>
                </a:solidFill>
                <a:latin typeface="Consolas" panose="020B0609020204030204" pitchFamily="49" charset="0"/>
              </a:rPr>
              <a:t>8</a:t>
            </a:r>
          </a:p>
          <a:p>
            <a:pPr algn="r">
              <a:lnSpc>
                <a:spcPct val="100000"/>
              </a:lnSpc>
            </a:pPr>
            <a:r>
              <a:rPr lang="en-IN" sz="2000" dirty="0">
                <a:solidFill>
                  <a:schemeClr val="tx1">
                    <a:lumMod val="90000"/>
                    <a:lumOff val="10000"/>
                  </a:schemeClr>
                </a:solidFill>
                <a:latin typeface="Consolas" panose="020B0609020204030204" pitchFamily="49" charset="0"/>
              </a:rPr>
              <a:t>9</a:t>
            </a:r>
          </a:p>
          <a:p>
            <a:pPr algn="r">
              <a:lnSpc>
                <a:spcPct val="100000"/>
              </a:lnSpc>
            </a:pPr>
            <a:r>
              <a:rPr lang="en-IN" sz="2000" dirty="0">
                <a:solidFill>
                  <a:schemeClr val="tx1">
                    <a:lumMod val="90000"/>
                    <a:lumOff val="10000"/>
                  </a:schemeClr>
                </a:solidFill>
                <a:latin typeface="Consolas" panose="020B0609020204030204" pitchFamily="49" charset="0"/>
              </a:rPr>
              <a:t>10</a:t>
            </a:r>
          </a:p>
          <a:p>
            <a:pPr algn="r">
              <a:lnSpc>
                <a:spcPct val="100000"/>
              </a:lnSpc>
            </a:pPr>
            <a:r>
              <a:rPr lang="en-IN" sz="2000" dirty="0">
                <a:solidFill>
                  <a:schemeClr val="tx1">
                    <a:lumMod val="90000"/>
                    <a:lumOff val="10000"/>
                  </a:schemeClr>
                </a:solidFill>
                <a:latin typeface="Consolas" panose="020B0609020204030204" pitchFamily="49" charset="0"/>
              </a:rPr>
              <a:t>11</a:t>
            </a:r>
          </a:p>
          <a:p>
            <a:pPr algn="r">
              <a:lnSpc>
                <a:spcPct val="100000"/>
              </a:lnSpc>
            </a:pPr>
            <a:r>
              <a:rPr lang="en-IN" sz="2000" dirty="0">
                <a:solidFill>
                  <a:schemeClr val="tx1">
                    <a:lumMod val="90000"/>
                    <a:lumOff val="10000"/>
                  </a:schemeClr>
                </a:solidFill>
                <a:latin typeface="Consolas" panose="020B0609020204030204" pitchFamily="49" charset="0"/>
              </a:rPr>
              <a:t>12</a:t>
            </a:r>
          </a:p>
        </p:txBody>
      </p:sp>
      <p:sp>
        <p:nvSpPr>
          <p:cNvPr id="13" name="CustomShape 4"/>
          <p:cNvSpPr/>
          <p:nvPr/>
        </p:nvSpPr>
        <p:spPr>
          <a:xfrm>
            <a:off x="6129724" y="1168234"/>
            <a:ext cx="5906766" cy="465406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err="1">
                <a:solidFill>
                  <a:srgbClr val="8000FF"/>
                </a:solidFill>
                <a:latin typeface="Courier New" panose="02070309020205020404" pitchFamily="49" charset="0"/>
              </a:rPr>
              <a:t>int</a:t>
            </a:r>
            <a:r>
              <a:rPr lang="en-IN" sz="2000" dirty="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incomingByte</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0;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for incoming serial data </a:t>
            </a:r>
            <a:endParaRPr lang="en-IN" sz="2000" dirty="0" smtClean="0">
              <a:solidFill>
                <a:srgbClr val="008000"/>
              </a:solidFill>
              <a:latin typeface="Courier New" panose="02070309020205020404" pitchFamily="49" charset="0"/>
            </a:endParaRP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setup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err="1" smtClean="0">
                <a:solidFill>
                  <a:srgbClr val="000000"/>
                </a:solidFill>
                <a:latin typeface="Courier New" panose="02070309020205020404" pitchFamily="49" charset="0"/>
              </a:rPr>
              <a:t>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sets </a:t>
            </a:r>
            <a:r>
              <a:rPr lang="en-IN" sz="2000" dirty="0">
                <a:solidFill>
                  <a:srgbClr val="008000"/>
                </a:solidFill>
                <a:latin typeface="Courier New" panose="02070309020205020404" pitchFamily="49" charset="0"/>
              </a:rPr>
              <a:t>data </a:t>
            </a:r>
            <a:r>
              <a:rPr lang="en-IN" sz="2000" dirty="0" smtClean="0">
                <a:solidFill>
                  <a:srgbClr val="008000"/>
                </a:solidFill>
                <a:latin typeface="Courier New" panose="02070309020205020404" pitchFamily="49" charset="0"/>
              </a:rPr>
              <a:t>rate to </a:t>
            </a:r>
            <a:r>
              <a:rPr lang="en-IN" sz="2000" dirty="0">
                <a:solidFill>
                  <a:srgbClr val="008000"/>
                </a:solidFill>
                <a:latin typeface="Courier New" panose="02070309020205020404" pitchFamily="49" charset="0"/>
              </a:rPr>
              <a:t>9600 </a:t>
            </a:r>
            <a:r>
              <a:rPr lang="en-IN" sz="2000" dirty="0" smtClean="0">
                <a:solidFill>
                  <a:srgbClr val="008000"/>
                </a:solidFill>
                <a:latin typeface="Courier New" panose="02070309020205020404" pitchFamily="49" charset="0"/>
              </a:rPr>
              <a:t>bps</a:t>
            </a:r>
          </a:p>
          <a:p>
            <a:r>
              <a:rPr lang="en-IN" sz="2000" dirty="0" smtClean="0">
                <a:solidFill>
                  <a:srgbClr val="008000"/>
                </a:solidFill>
                <a:latin typeface="Courier New" panose="02070309020205020404" pitchFamily="49" charset="0"/>
              </a:rPr>
              <a:t>} </a:t>
            </a: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loop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reply only when you receive data: </a:t>
            </a:r>
            <a:r>
              <a:rPr lang="en-IN" sz="2000" dirty="0">
                <a:solidFill>
                  <a:srgbClr val="8000FF"/>
                </a:solidFill>
                <a:latin typeface="Courier New" panose="02070309020205020404" pitchFamily="49" charset="0"/>
              </a:rPr>
              <a:t>if</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err="1">
                <a:solidFill>
                  <a:srgbClr val="000000"/>
                </a:solidFill>
                <a:latin typeface="Courier New" panose="02070309020205020404" pitchFamily="49" charset="0"/>
              </a:rPr>
              <a:t>Serial.available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&gt;</a:t>
            </a:r>
            <a:r>
              <a:rPr lang="en-IN" sz="2000" dirty="0">
                <a:solidFill>
                  <a:srgbClr val="000000"/>
                </a:solidFill>
                <a:latin typeface="Courier New" panose="02070309020205020404" pitchFamily="49" charset="0"/>
              </a:rPr>
              <a:t> </a:t>
            </a:r>
            <a:r>
              <a:rPr lang="en-IN" sz="2000" dirty="0">
                <a:solidFill>
                  <a:srgbClr val="FF8000"/>
                </a:solidFill>
                <a:latin typeface="Courier New" panose="02070309020205020404" pitchFamily="49" charset="0"/>
              </a:rPr>
              <a:t>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read the incoming byte: </a:t>
            </a:r>
            <a:r>
              <a:rPr lang="en-IN" sz="2000" dirty="0" err="1">
                <a:solidFill>
                  <a:srgbClr val="000000"/>
                </a:solidFill>
                <a:latin typeface="Courier New" panose="02070309020205020404" pitchFamily="49" charset="0"/>
              </a:rPr>
              <a:t>incomingByte</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Serial.read</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say what you got: </a:t>
            </a:r>
            <a:endParaRPr lang="en-IN" sz="2000" dirty="0" smtClean="0">
              <a:solidFill>
                <a:srgbClr val="008000"/>
              </a:solidFill>
              <a:latin typeface="Courier New" panose="02070309020205020404" pitchFamily="49" charset="0"/>
            </a:endParaRPr>
          </a:p>
          <a:p>
            <a:r>
              <a:rPr lang="en-IN" sz="2000" dirty="0" err="1" smtClean="0">
                <a:solidFill>
                  <a:srgbClr val="000000"/>
                </a:solidFill>
                <a:latin typeface="Courier New" panose="02070309020205020404" pitchFamily="49" charset="0"/>
              </a:rPr>
              <a:t>Serial.print</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I received: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Serial.println</a:t>
            </a:r>
            <a:r>
              <a:rPr lang="en-IN" sz="2000" b="1" dirty="0">
                <a:solidFill>
                  <a:srgbClr val="000080"/>
                </a:solidFill>
                <a:latin typeface="Courier New" panose="02070309020205020404" pitchFamily="49" charset="0"/>
              </a:rPr>
              <a:t>(</a:t>
            </a:r>
            <a:r>
              <a:rPr lang="en-IN" sz="2000" dirty="0" err="1">
                <a:solidFill>
                  <a:srgbClr val="000000"/>
                </a:solidFill>
                <a:latin typeface="Courier New" panose="02070309020205020404" pitchFamily="49" charset="0"/>
              </a:rPr>
              <a:t>incomingByte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FF8000"/>
                </a:solidFill>
                <a:latin typeface="Courier New" panose="02070309020205020404" pitchFamily="49" charset="0"/>
              </a:rPr>
              <a:t>DEC</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a:effectLst/>
            </a:endParaRPr>
          </a:p>
        </p:txBody>
      </p:sp>
      <p:sp>
        <p:nvSpPr>
          <p:cNvPr id="14" name="CustomShape 6"/>
          <p:cNvSpPr/>
          <p:nvPr/>
        </p:nvSpPr>
        <p:spPr>
          <a:xfrm>
            <a:off x="5666791" y="839196"/>
            <a:ext cx="4038577"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smtClean="0">
                <a:solidFill>
                  <a:srgbClr val="FFFFFF"/>
                </a:solidFill>
                <a:latin typeface="Roboto Condensed"/>
                <a:ea typeface="DejaVu Sans"/>
              </a:rPr>
              <a:t>sketch</a:t>
            </a:r>
            <a:r>
              <a:rPr lang="en-IN" sz="1600" b="0" strike="noStrike" spc="-1" dirty="0" smtClean="0">
                <a:solidFill>
                  <a:srgbClr val="FFFFFF"/>
                </a:solidFill>
                <a:latin typeface="Consolas"/>
                <a:ea typeface="DejaVu Sans"/>
              </a:rPr>
              <a:t>_</a:t>
            </a:r>
            <a:r>
              <a:rPr lang="en-IN" sz="1600" spc="-1" dirty="0" smtClean="0">
                <a:solidFill>
                  <a:srgbClr val="FFFFFF"/>
                </a:solidFill>
                <a:latin typeface="Roboto Condensed"/>
                <a:ea typeface="DejaVu Sans"/>
              </a:rPr>
              <a:t>01</a:t>
            </a:r>
            <a:r>
              <a:rPr lang="en-IN" sz="1600" b="0" strike="noStrike" spc="-1" dirty="0" smtClean="0">
                <a:solidFill>
                  <a:srgbClr val="FFFFFF"/>
                </a:solidFill>
                <a:latin typeface="Roboto Condensed"/>
                <a:ea typeface="DejaVu Sans"/>
              </a:rPr>
              <a:t>.ino</a:t>
            </a:r>
            <a:endParaRPr lang="en-IN" sz="1600" b="0" strike="noStrike" spc="-1" dirty="0">
              <a:latin typeface="Arial"/>
            </a:endParaRPr>
          </a:p>
        </p:txBody>
      </p:sp>
      <p:sp>
        <p:nvSpPr>
          <p:cNvPr id="15" name="CustomShape 4"/>
          <p:cNvSpPr/>
          <p:nvPr/>
        </p:nvSpPr>
        <p:spPr>
          <a:xfrm>
            <a:off x="5666791" y="1167515"/>
            <a:ext cx="462933" cy="465478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dirty="0">
                <a:solidFill>
                  <a:schemeClr val="tx1">
                    <a:lumMod val="90000"/>
                    <a:lumOff val="10000"/>
                  </a:schemeClr>
                </a:solidFill>
                <a:latin typeface="Consolas" panose="020B0609020204030204" pitchFamily="49" charset="0"/>
              </a:rPr>
              <a:t>1</a:t>
            </a:r>
          </a:p>
          <a:p>
            <a:pPr algn="r">
              <a:lnSpc>
                <a:spcPct val="100000"/>
              </a:lnSpc>
            </a:pPr>
            <a:r>
              <a:rPr lang="en-IN" sz="2000" dirty="0">
                <a:solidFill>
                  <a:schemeClr val="tx1">
                    <a:lumMod val="90000"/>
                    <a:lumOff val="10000"/>
                  </a:schemeClr>
                </a:solidFill>
                <a:latin typeface="Consolas" panose="020B0609020204030204" pitchFamily="49" charset="0"/>
              </a:rPr>
              <a:t>2</a:t>
            </a:r>
          </a:p>
          <a:p>
            <a:pPr algn="r">
              <a:lnSpc>
                <a:spcPct val="100000"/>
              </a:lnSpc>
            </a:pPr>
            <a:r>
              <a:rPr lang="en-IN" sz="2000" dirty="0">
                <a:solidFill>
                  <a:schemeClr val="tx1">
                    <a:lumMod val="90000"/>
                    <a:lumOff val="10000"/>
                  </a:schemeClr>
                </a:solidFill>
                <a:latin typeface="Consolas" panose="020B0609020204030204" pitchFamily="49" charset="0"/>
              </a:rPr>
              <a:t>3</a:t>
            </a:r>
          </a:p>
          <a:p>
            <a:pPr algn="r">
              <a:lnSpc>
                <a:spcPct val="100000"/>
              </a:lnSpc>
            </a:pPr>
            <a:r>
              <a:rPr lang="en-IN" sz="2000" dirty="0">
                <a:solidFill>
                  <a:schemeClr val="tx1">
                    <a:lumMod val="90000"/>
                    <a:lumOff val="10000"/>
                  </a:schemeClr>
                </a:solidFill>
                <a:latin typeface="Consolas" panose="020B0609020204030204" pitchFamily="49" charset="0"/>
              </a:rPr>
              <a:t>4</a:t>
            </a:r>
          </a:p>
          <a:p>
            <a:pPr algn="r">
              <a:lnSpc>
                <a:spcPct val="100000"/>
              </a:lnSpc>
            </a:pPr>
            <a:r>
              <a:rPr lang="en-IN" sz="2000" dirty="0">
                <a:solidFill>
                  <a:schemeClr val="tx1">
                    <a:lumMod val="90000"/>
                    <a:lumOff val="10000"/>
                  </a:schemeClr>
                </a:solidFill>
                <a:latin typeface="Consolas" panose="020B0609020204030204" pitchFamily="49" charset="0"/>
              </a:rPr>
              <a:t>5</a:t>
            </a:r>
          </a:p>
          <a:p>
            <a:pPr algn="r">
              <a:lnSpc>
                <a:spcPct val="100000"/>
              </a:lnSpc>
            </a:pPr>
            <a:r>
              <a:rPr lang="en-IN" sz="2000" dirty="0">
                <a:solidFill>
                  <a:schemeClr val="tx1">
                    <a:lumMod val="90000"/>
                    <a:lumOff val="10000"/>
                  </a:schemeClr>
                </a:solidFill>
                <a:latin typeface="Consolas" panose="020B0609020204030204" pitchFamily="49" charset="0"/>
              </a:rPr>
              <a:t>6</a:t>
            </a:r>
          </a:p>
          <a:p>
            <a:pPr algn="r">
              <a:lnSpc>
                <a:spcPct val="100000"/>
              </a:lnSpc>
            </a:pPr>
            <a:r>
              <a:rPr lang="en-IN" sz="2000" dirty="0">
                <a:solidFill>
                  <a:schemeClr val="tx1">
                    <a:lumMod val="90000"/>
                    <a:lumOff val="10000"/>
                  </a:schemeClr>
                </a:solidFill>
                <a:latin typeface="Consolas" panose="020B0609020204030204" pitchFamily="49" charset="0"/>
              </a:rPr>
              <a:t>7</a:t>
            </a:r>
          </a:p>
          <a:p>
            <a:pPr algn="r">
              <a:lnSpc>
                <a:spcPct val="100000"/>
              </a:lnSpc>
            </a:pPr>
            <a:r>
              <a:rPr lang="en-IN" sz="2000" dirty="0">
                <a:solidFill>
                  <a:schemeClr val="tx1">
                    <a:lumMod val="90000"/>
                    <a:lumOff val="10000"/>
                  </a:schemeClr>
                </a:solidFill>
                <a:latin typeface="Consolas" panose="020B0609020204030204" pitchFamily="49" charset="0"/>
              </a:rPr>
              <a:t>8</a:t>
            </a:r>
          </a:p>
          <a:p>
            <a:pPr algn="r">
              <a:lnSpc>
                <a:spcPct val="100000"/>
              </a:lnSpc>
            </a:pPr>
            <a:r>
              <a:rPr lang="en-IN" sz="2000" dirty="0">
                <a:solidFill>
                  <a:schemeClr val="tx1">
                    <a:lumMod val="90000"/>
                    <a:lumOff val="10000"/>
                  </a:schemeClr>
                </a:solidFill>
                <a:latin typeface="Consolas" panose="020B0609020204030204" pitchFamily="49" charset="0"/>
              </a:rPr>
              <a:t>9</a:t>
            </a:r>
          </a:p>
          <a:p>
            <a:pPr algn="r">
              <a:lnSpc>
                <a:spcPct val="100000"/>
              </a:lnSpc>
            </a:pPr>
            <a:r>
              <a:rPr lang="en-IN" sz="2000" dirty="0">
                <a:solidFill>
                  <a:schemeClr val="tx1">
                    <a:lumMod val="90000"/>
                    <a:lumOff val="10000"/>
                  </a:schemeClr>
                </a:solidFill>
                <a:latin typeface="Consolas" panose="020B0609020204030204" pitchFamily="49" charset="0"/>
              </a:rPr>
              <a:t>10</a:t>
            </a:r>
          </a:p>
          <a:p>
            <a:pPr algn="r">
              <a:lnSpc>
                <a:spcPct val="100000"/>
              </a:lnSpc>
            </a:pPr>
            <a:r>
              <a:rPr lang="en-IN" sz="2000" dirty="0">
                <a:solidFill>
                  <a:schemeClr val="tx1">
                    <a:lumMod val="90000"/>
                    <a:lumOff val="10000"/>
                  </a:schemeClr>
                </a:solidFill>
                <a:latin typeface="Consolas" panose="020B0609020204030204" pitchFamily="49" charset="0"/>
              </a:rPr>
              <a:t>11</a:t>
            </a:r>
          </a:p>
          <a:p>
            <a:pPr algn="r">
              <a:lnSpc>
                <a:spcPct val="100000"/>
              </a:lnSpc>
            </a:pPr>
            <a:r>
              <a:rPr lang="en-IN" sz="2000" dirty="0" smtClean="0">
                <a:solidFill>
                  <a:schemeClr val="tx1">
                    <a:lumMod val="90000"/>
                    <a:lumOff val="10000"/>
                  </a:schemeClr>
                </a:solidFill>
                <a:latin typeface="Consolas" panose="020B0609020204030204" pitchFamily="49" charset="0"/>
              </a:rPr>
              <a:t>12</a:t>
            </a:r>
          </a:p>
          <a:p>
            <a:pPr algn="r">
              <a:lnSpc>
                <a:spcPct val="100000"/>
              </a:lnSpc>
            </a:pPr>
            <a:r>
              <a:rPr lang="en-IN" sz="2000" dirty="0" smtClean="0">
                <a:solidFill>
                  <a:schemeClr val="tx1">
                    <a:lumMod val="90000"/>
                    <a:lumOff val="10000"/>
                  </a:schemeClr>
                </a:solidFill>
                <a:latin typeface="Consolas" panose="020B0609020204030204" pitchFamily="49" charset="0"/>
              </a:rPr>
              <a:t>13</a:t>
            </a:r>
          </a:p>
          <a:p>
            <a:pPr algn="r">
              <a:lnSpc>
                <a:spcPct val="100000"/>
              </a:lnSpc>
            </a:pPr>
            <a:r>
              <a:rPr lang="en-IN" sz="2000" dirty="0" smtClean="0">
                <a:solidFill>
                  <a:schemeClr val="tx1">
                    <a:lumMod val="90000"/>
                    <a:lumOff val="10000"/>
                  </a:schemeClr>
                </a:solidFill>
                <a:latin typeface="Consolas" panose="020B0609020204030204" pitchFamily="49" charset="0"/>
              </a:rPr>
              <a:t>14</a:t>
            </a:r>
          </a:p>
          <a:p>
            <a:pPr algn="r">
              <a:lnSpc>
                <a:spcPct val="100000"/>
              </a:lnSpc>
            </a:pPr>
            <a:r>
              <a:rPr lang="en-IN" sz="2000" dirty="0" smtClean="0">
                <a:solidFill>
                  <a:schemeClr val="tx1">
                    <a:lumMod val="90000"/>
                    <a:lumOff val="10000"/>
                  </a:schemeClr>
                </a:solidFill>
                <a:latin typeface="Consolas" panose="020B0609020204030204" pitchFamily="49" charset="0"/>
              </a:rPr>
              <a:t>15</a:t>
            </a:r>
            <a:endParaRPr lang="en-IN" sz="2000" dirty="0">
              <a:solidFill>
                <a:schemeClr val="tx1">
                  <a:lumMod val="90000"/>
                  <a:lumOff val="10000"/>
                </a:schemeClr>
              </a:solidFill>
              <a:latin typeface="Consolas" panose="020B0609020204030204" pitchFamily="49" charset="0"/>
            </a:endParaRPr>
          </a:p>
        </p:txBody>
      </p:sp>
    </p:spTree>
    <p:extLst>
      <p:ext uri="{BB962C8B-B14F-4D97-AF65-F5344CB8AC3E}">
        <p14:creationId xmlns:p14="http://schemas.microsoft.com/office/powerpoint/2010/main" val="293610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500"/>
                                        <p:tgtEl>
                                          <p:spTgt spid="9"/>
                                        </p:tgtEl>
                                      </p:cBhvr>
                                    </p:animEffect>
                                  </p:childTnLst>
                                </p:cTn>
                              </p:par>
                              <p:par>
                                <p:cTn id="8" presetID="10" presetClass="entr"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additive="repl">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Write data on Serial port : </a:t>
            </a:r>
            <a:r>
              <a:rPr lang="en-US" dirty="0" err="1" smtClean="0"/>
              <a:t>Serial.write</a:t>
            </a:r>
            <a:r>
              <a:rPr lang="en-US" dirty="0" smtClean="0"/>
              <a:t>()</a:t>
            </a:r>
            <a:endParaRPr lang="en-IN" dirty="0"/>
          </a:p>
        </p:txBody>
      </p:sp>
      <p:sp>
        <p:nvSpPr>
          <p:cNvPr id="3" name="Content Placeholder 2"/>
          <p:cNvSpPr>
            <a:spLocks noGrp="1"/>
          </p:cNvSpPr>
          <p:nvPr>
            <p:ph idx="1"/>
          </p:nvPr>
        </p:nvSpPr>
        <p:spPr/>
        <p:txBody>
          <a:bodyPr/>
          <a:lstStyle/>
          <a:p>
            <a:r>
              <a:rPr lang="en-IN" dirty="0" err="1" smtClean="0">
                <a:solidFill>
                  <a:srgbClr val="B84742"/>
                </a:solidFill>
              </a:rPr>
              <a:t>Serial.write</a:t>
            </a:r>
            <a:r>
              <a:rPr lang="en-IN" dirty="0" smtClean="0">
                <a:solidFill>
                  <a:srgbClr val="B84742"/>
                </a:solidFill>
              </a:rPr>
              <a:t>() </a:t>
            </a:r>
          </a:p>
          <a:p>
            <a:r>
              <a:rPr lang="en-IN" dirty="0" smtClean="0"/>
              <a:t>For the Data transmission</a:t>
            </a:r>
          </a:p>
          <a:p>
            <a:r>
              <a:rPr lang="en-US" dirty="0" smtClean="0"/>
              <a:t>Syntax:-  </a:t>
            </a:r>
            <a:r>
              <a:rPr lang="en-US" dirty="0" err="1" smtClean="0"/>
              <a:t>Serial.write</a:t>
            </a:r>
            <a:r>
              <a:rPr lang="en-US" dirty="0" smtClean="0"/>
              <a:t>(data)</a:t>
            </a:r>
          </a:p>
          <a:p>
            <a:pPr lvl="1"/>
            <a:r>
              <a:rPr lang="en-US" sz="2400" dirty="0"/>
              <a:t>Parameter: </a:t>
            </a:r>
            <a:r>
              <a:rPr lang="en-US" sz="2400" dirty="0" smtClean="0"/>
              <a:t>data ⇒ The </a:t>
            </a:r>
            <a:r>
              <a:rPr lang="en-US" sz="2400" dirty="0"/>
              <a:t>value to </a:t>
            </a:r>
            <a:r>
              <a:rPr lang="en-US" sz="2400" dirty="0" smtClean="0"/>
              <a:t>send</a:t>
            </a:r>
            <a:endParaRPr lang="en-US" sz="2400" dirty="0"/>
          </a:p>
          <a:p>
            <a:r>
              <a:rPr lang="en-US" dirty="0" err="1" smtClean="0"/>
              <a:t>Serial.write</a:t>
            </a:r>
            <a:r>
              <a:rPr lang="en-US" dirty="0" smtClean="0"/>
              <a:t>(</a:t>
            </a:r>
            <a:r>
              <a:rPr lang="en-US" dirty="0" err="1" smtClean="0"/>
              <a:t>buf</a:t>
            </a:r>
            <a:r>
              <a:rPr lang="en-US" dirty="0"/>
              <a:t>, </a:t>
            </a:r>
            <a:r>
              <a:rPr lang="en-US" dirty="0" err="1"/>
              <a:t>len</a:t>
            </a:r>
            <a:r>
              <a:rPr lang="en-US" dirty="0"/>
              <a:t>)</a:t>
            </a:r>
          </a:p>
          <a:p>
            <a:pPr lvl="1"/>
            <a:r>
              <a:rPr lang="en-US" sz="2400" dirty="0" smtClean="0"/>
              <a:t>Parameter: </a:t>
            </a:r>
          </a:p>
          <a:p>
            <a:pPr lvl="2"/>
            <a:r>
              <a:rPr lang="en-US" sz="2200" dirty="0" err="1" smtClean="0"/>
              <a:t>buf</a:t>
            </a:r>
            <a:r>
              <a:rPr lang="en-US" sz="2200" dirty="0" smtClean="0"/>
              <a:t> ⇒ The </a:t>
            </a:r>
            <a:r>
              <a:rPr lang="en-US" sz="2200" dirty="0"/>
              <a:t>array to </a:t>
            </a:r>
            <a:r>
              <a:rPr lang="en-US" sz="2200" dirty="0" smtClean="0"/>
              <a:t>send</a:t>
            </a:r>
          </a:p>
          <a:p>
            <a:pPr lvl="2"/>
            <a:r>
              <a:rPr lang="en-US" sz="2000" dirty="0" err="1" smtClean="0"/>
              <a:t>len</a:t>
            </a:r>
            <a:r>
              <a:rPr lang="en-US" sz="2000" dirty="0" smtClean="0"/>
              <a:t> ⇒ The </a:t>
            </a:r>
            <a:r>
              <a:rPr lang="en-US" sz="2000" dirty="0"/>
              <a:t>number of bytes</a:t>
            </a:r>
          </a:p>
          <a:p>
            <a:endParaRPr lang="en-US" dirty="0" smtClean="0"/>
          </a:p>
          <a:p>
            <a:r>
              <a:rPr lang="en-US" dirty="0" smtClean="0"/>
              <a:t>Return</a:t>
            </a:r>
            <a:r>
              <a:rPr lang="en-US" dirty="0"/>
              <a:t>: Bytes of data to be sent</a:t>
            </a:r>
            <a:endParaRPr lang="en-IN" dirty="0"/>
          </a:p>
        </p:txBody>
      </p:sp>
      <p:sp>
        <p:nvSpPr>
          <p:cNvPr id="4" name="CustomShape 4"/>
          <p:cNvSpPr/>
          <p:nvPr/>
        </p:nvSpPr>
        <p:spPr>
          <a:xfrm>
            <a:off x="6341218" y="1656164"/>
            <a:ext cx="5424117" cy="434342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a:solidFill>
                  <a:srgbClr val="8000FF"/>
                </a:solidFill>
                <a:latin typeface="Courier New" panose="02070309020205020404" pitchFamily="49" charset="0"/>
              </a:rPr>
              <a:t>void</a:t>
            </a:r>
            <a:r>
              <a:rPr lang="en-IN" sz="2000" dirty="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setup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dirty="0" smtClean="0">
                <a:solidFill>
                  <a:srgbClr val="000000"/>
                </a:solidFill>
                <a:latin typeface="Courier New" panose="02070309020205020404" pitchFamily="49" charset="0"/>
              </a:rPr>
              <a:t>);</a:t>
            </a:r>
          </a:p>
          <a:p>
            <a:r>
              <a:rPr lang="en-IN" sz="2000" dirty="0" smtClean="0">
                <a:solidFill>
                  <a:srgbClr val="008000"/>
                </a:solidFill>
                <a:latin typeface="Courier New" panose="02070309020205020404" pitchFamily="49" charset="0"/>
              </a:rPr>
              <a:t>//</a:t>
            </a:r>
            <a:r>
              <a:rPr lang="en-IN" sz="2000" dirty="0">
                <a:solidFill>
                  <a:srgbClr val="008000"/>
                </a:solidFill>
                <a:latin typeface="Courier New" panose="02070309020205020404" pitchFamily="49" charset="0"/>
              </a:rPr>
              <a:t>To Start Serial Communication </a:t>
            </a:r>
            <a:endParaRPr lang="en-IN" sz="2000" dirty="0" smtClean="0">
              <a:solidFill>
                <a:srgbClr val="008000"/>
              </a:solidFill>
              <a:latin typeface="Courier New" panose="02070309020205020404" pitchFamily="49" charset="0"/>
            </a:endParaRPr>
          </a:p>
          <a:p>
            <a:r>
              <a:rPr lang="en-IN" sz="2000" dirty="0" smtClean="0">
                <a:solidFill>
                  <a:srgbClr val="808080"/>
                </a:solidFill>
                <a:latin typeface="Courier New" panose="02070309020205020404" pitchFamily="49" charset="0"/>
              </a:rPr>
              <a:t>	}</a:t>
            </a:r>
            <a:r>
              <a:rPr lang="en-IN" sz="2000" dirty="0" smtClean="0">
                <a:solidFill>
                  <a:srgbClr val="000000"/>
                </a:solidFill>
                <a:latin typeface="Courier New" panose="02070309020205020404" pitchFamily="49" charset="0"/>
              </a:rPr>
              <a:t> </a:t>
            </a: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loop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Serial.write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'A'</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a:solidFill>
                  <a:srgbClr val="000000"/>
                </a:solidFill>
                <a:latin typeface="Courier New" panose="02070309020205020404" pitchFamily="49" charset="0"/>
              </a:rPr>
              <a:t>	</a:t>
            </a:r>
            <a:r>
              <a:rPr lang="en-IN" sz="2000" dirty="0" smtClean="0">
                <a:solidFill>
                  <a:srgbClr val="008000"/>
                </a:solidFill>
                <a:latin typeface="Courier New" panose="02070309020205020404" pitchFamily="49" charset="0"/>
              </a:rPr>
              <a:t>//</a:t>
            </a:r>
            <a:r>
              <a:rPr lang="en-IN" sz="2000" dirty="0">
                <a:solidFill>
                  <a:srgbClr val="008000"/>
                </a:solidFill>
                <a:latin typeface="Courier New" panose="02070309020205020404" pitchFamily="49" charset="0"/>
              </a:rPr>
              <a:t>Write one byte </a:t>
            </a:r>
            <a:r>
              <a:rPr lang="en-IN" sz="2000" dirty="0" smtClean="0">
                <a:solidFill>
                  <a:srgbClr val="008000"/>
                </a:solidFill>
                <a:latin typeface="Courier New" panose="02070309020205020404" pitchFamily="49" charset="0"/>
              </a:rPr>
              <a:t>data</a:t>
            </a:r>
          </a:p>
          <a:p>
            <a:r>
              <a:rPr lang="en-IN" sz="2000" dirty="0">
                <a:solidFill>
                  <a:srgbClr val="008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Serial.write</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0x04</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r>
              <a:rPr lang="en-IN" sz="2000" b="1" dirty="0">
                <a:solidFill>
                  <a:srgbClr val="000000"/>
                </a:solidFill>
                <a:latin typeface="Courier New" panose="02070309020205020404" pitchFamily="49" charset="0"/>
              </a:rPr>
              <a:t>	</a:t>
            </a:r>
            <a:r>
              <a:rPr lang="en-IN" sz="2000" b="1" dirty="0" smtClean="0">
                <a:solidFill>
                  <a:srgbClr val="0000FF"/>
                </a:solidFill>
                <a:latin typeface="Courier New" panose="02070309020205020404" pitchFamily="49" charset="0"/>
              </a:rPr>
              <a:t>delay</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1000</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r>
              <a:rPr lang="en-IN" sz="2000" dirty="0">
                <a:solidFill>
                  <a:srgbClr val="000000"/>
                </a:solidFill>
                <a:latin typeface="Courier New" panose="02070309020205020404" pitchFamily="49" charset="0"/>
              </a:rPr>
              <a:t>	</a:t>
            </a:r>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Wait for one second </a:t>
            </a:r>
            <a:endParaRPr lang="en-IN" sz="2000" dirty="0" smtClean="0">
              <a:solidFill>
                <a:srgbClr val="008000"/>
              </a:solidFill>
              <a:latin typeface="Courier New" panose="02070309020205020404" pitchFamily="49" charset="0"/>
            </a:endParaRPr>
          </a:p>
          <a:p>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endParaRPr lang="en-IN" sz="2000" dirty="0">
              <a:effectLst/>
            </a:endParaRPr>
          </a:p>
        </p:txBody>
      </p:sp>
      <p:sp>
        <p:nvSpPr>
          <p:cNvPr id="5" name="CustomShape 6"/>
          <p:cNvSpPr/>
          <p:nvPr/>
        </p:nvSpPr>
        <p:spPr>
          <a:xfrm>
            <a:off x="5784981" y="1327125"/>
            <a:ext cx="2709792" cy="38037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Write</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
        <p:nvSpPr>
          <p:cNvPr id="6" name="CustomShape 4"/>
          <p:cNvSpPr/>
          <p:nvPr/>
        </p:nvSpPr>
        <p:spPr>
          <a:xfrm>
            <a:off x="5784980" y="1707497"/>
            <a:ext cx="556237" cy="4344254"/>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1</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2</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3</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4</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5</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6</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7</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8</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9</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10</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11</a:t>
            </a:r>
          </a:p>
          <a:p>
            <a:pPr algn="r">
              <a:lnSpc>
                <a:spcPct val="100000"/>
              </a:lnSpc>
            </a:pPr>
            <a:r>
              <a:rPr lang="en-IN" sz="2000" dirty="0">
                <a:solidFill>
                  <a:schemeClr val="tx1">
                    <a:lumMod val="90000"/>
                    <a:lumOff val="10000"/>
                  </a:schemeClr>
                </a:solidFill>
                <a:latin typeface="Courier New" panose="02070309020205020404" pitchFamily="49" charset="0"/>
                <a:cs typeface="Courier New" panose="02070309020205020404" pitchFamily="49" charset="0"/>
              </a:rPr>
              <a:t>12</a:t>
            </a:r>
          </a:p>
        </p:txBody>
      </p:sp>
    </p:spTree>
    <p:extLst>
      <p:ext uri="{BB962C8B-B14F-4D97-AF65-F5344CB8AC3E}">
        <p14:creationId xmlns:p14="http://schemas.microsoft.com/office/powerpoint/2010/main" val="265191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0" presetClass="entr"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additive="repl">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Communication between Two Arduino Board</a:t>
            </a:r>
            <a:endParaRPr lang="en-IN" dirty="0"/>
          </a:p>
        </p:txBody>
      </p:sp>
      <p:pic>
        <p:nvPicPr>
          <p:cNvPr id="3" name="Picture 2"/>
          <p:cNvPicPr>
            <a:picLocks noChangeAspect="1"/>
          </p:cNvPicPr>
          <p:nvPr/>
        </p:nvPicPr>
        <p:blipFill rotWithShape="1">
          <a:blip r:embed="rId2"/>
          <a:srcRect b="9485"/>
          <a:stretch/>
        </p:blipFill>
        <p:spPr>
          <a:xfrm>
            <a:off x="876300" y="1562099"/>
            <a:ext cx="10052924" cy="4114801"/>
          </a:xfrm>
          <a:prstGeom prst="rect">
            <a:avLst/>
          </a:prstGeom>
        </p:spPr>
      </p:pic>
    </p:spTree>
    <p:extLst>
      <p:ext uri="{BB962C8B-B14F-4D97-AF65-F5344CB8AC3E}">
        <p14:creationId xmlns:p14="http://schemas.microsoft.com/office/powerpoint/2010/main" val="18005276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Code for </a:t>
            </a:r>
            <a:r>
              <a:rPr lang="en-IN" dirty="0" smtClean="0"/>
              <a:t>Sender -Receiver </a:t>
            </a:r>
            <a:r>
              <a:rPr lang="en-IN" dirty="0"/>
              <a:t>Arduino</a:t>
            </a:r>
          </a:p>
        </p:txBody>
      </p:sp>
      <p:sp>
        <p:nvSpPr>
          <p:cNvPr id="8" name="CustomShape 3"/>
          <p:cNvSpPr/>
          <p:nvPr/>
        </p:nvSpPr>
        <p:spPr>
          <a:xfrm>
            <a:off x="842315" y="1126661"/>
            <a:ext cx="4459260" cy="441810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400" b="1" dirty="0">
                <a:solidFill>
                  <a:srgbClr val="0000FF"/>
                </a:solidFill>
                <a:latin typeface="Courier New" panose="02070309020205020404" pitchFamily="49" charset="0"/>
              </a:rPr>
              <a:t>char</a:t>
            </a:r>
            <a:r>
              <a:rPr lang="en-IN" sz="2400" dirty="0">
                <a:solidFill>
                  <a:srgbClr val="000000"/>
                </a:solidFill>
                <a:latin typeface="Courier New" panose="02070309020205020404" pitchFamily="49" charset="0"/>
              </a:rPr>
              <a:t> </a:t>
            </a:r>
            <a:r>
              <a:rPr lang="en-IN" sz="2400" dirty="0" err="1">
                <a:solidFill>
                  <a:srgbClr val="000000"/>
                </a:solidFill>
                <a:latin typeface="Courier New" panose="02070309020205020404" pitchFamily="49" charset="0"/>
              </a:rPr>
              <a:t>mystr</a:t>
            </a:r>
            <a:r>
              <a:rPr lang="en-IN" sz="2400" b="1" dirty="0">
                <a:solidFill>
                  <a:srgbClr val="000080"/>
                </a:solidFill>
                <a:latin typeface="Courier New" panose="02070309020205020404" pitchFamily="49" charset="0"/>
              </a:rPr>
              <a:t>[</a:t>
            </a:r>
            <a:r>
              <a:rPr lang="en-IN" sz="2400" dirty="0">
                <a:solidFill>
                  <a:srgbClr val="FF8000"/>
                </a:solidFill>
                <a:latin typeface="Courier New" panose="02070309020205020404" pitchFamily="49" charset="0"/>
              </a:rPr>
              <a:t>5</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r>
              <a:rPr lang="en-IN" sz="2400" b="1" dirty="0" smtClean="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Hello</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endParaRPr lang="en-IN" sz="2400" dirty="0" smtClean="0">
              <a:solidFill>
                <a:srgbClr val="000000"/>
              </a:solidFill>
              <a:latin typeface="Courier New" panose="02070309020205020404" pitchFamily="49" charset="0"/>
            </a:endParaRPr>
          </a:p>
          <a:p>
            <a:r>
              <a:rPr lang="en-IN" sz="2400" dirty="0" smtClean="0">
                <a:solidFill>
                  <a:srgbClr val="008000"/>
                </a:solidFill>
                <a:latin typeface="Courier New" panose="02070309020205020404" pitchFamily="49" charset="0"/>
              </a:rPr>
              <a:t>//</a:t>
            </a:r>
            <a:r>
              <a:rPr lang="en-IN" sz="2400" dirty="0">
                <a:solidFill>
                  <a:srgbClr val="008000"/>
                </a:solidFill>
                <a:latin typeface="Courier New" panose="02070309020205020404" pitchFamily="49" charset="0"/>
              </a:rPr>
              <a:t>String data </a:t>
            </a:r>
            <a:endParaRPr lang="en-IN" sz="2400" dirty="0" smtClean="0">
              <a:solidFill>
                <a:srgbClr val="008000"/>
              </a:solidFill>
              <a:latin typeface="Courier New" panose="02070309020205020404" pitchFamily="49" charset="0"/>
            </a:endParaRPr>
          </a:p>
          <a:p>
            <a:r>
              <a:rPr lang="en-IN" sz="2400" dirty="0" smtClean="0">
                <a:solidFill>
                  <a:srgbClr val="8000FF"/>
                </a:solidFill>
                <a:latin typeface="Courier New" panose="02070309020205020404" pitchFamily="49" charset="0"/>
              </a:rPr>
              <a:t>void</a:t>
            </a:r>
            <a:r>
              <a:rPr lang="en-IN" sz="2400" dirty="0" smtClean="0">
                <a:solidFill>
                  <a:srgbClr val="000000"/>
                </a:solidFill>
                <a:latin typeface="Courier New" panose="02070309020205020404" pitchFamily="49" charset="0"/>
              </a:rPr>
              <a:t> </a:t>
            </a:r>
            <a:r>
              <a:rPr lang="en-IN" sz="2400" b="1" dirty="0">
                <a:solidFill>
                  <a:srgbClr val="0000FF"/>
                </a:solidFill>
                <a:latin typeface="Courier New" panose="02070309020205020404" pitchFamily="49" charset="0"/>
              </a:rPr>
              <a:t>setup</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r>
              <a:rPr lang="en-IN" sz="2400" dirty="0">
                <a:solidFill>
                  <a:srgbClr val="808080"/>
                </a:solidFill>
                <a:latin typeface="Courier New" panose="02070309020205020404" pitchFamily="49" charset="0"/>
              </a:rPr>
              <a:t>{</a:t>
            </a:r>
            <a:r>
              <a:rPr lang="en-IN" sz="2400" dirty="0">
                <a:solidFill>
                  <a:srgbClr val="000000"/>
                </a:solidFill>
                <a:latin typeface="Courier New" panose="02070309020205020404" pitchFamily="49" charset="0"/>
              </a:rPr>
              <a:t> </a:t>
            </a:r>
            <a:endParaRPr lang="en-IN" sz="2400" dirty="0" smtClean="0">
              <a:solidFill>
                <a:srgbClr val="000000"/>
              </a:solidFill>
              <a:latin typeface="Courier New" panose="02070309020205020404" pitchFamily="49" charset="0"/>
            </a:endParaRPr>
          </a:p>
          <a:p>
            <a:r>
              <a:rPr lang="en-IN" sz="2400" dirty="0" smtClean="0">
                <a:solidFill>
                  <a:srgbClr val="008000"/>
                </a:solidFill>
                <a:latin typeface="Courier New" panose="02070309020205020404" pitchFamily="49" charset="0"/>
              </a:rPr>
              <a:t>// </a:t>
            </a:r>
            <a:r>
              <a:rPr lang="en-IN" sz="2400" dirty="0">
                <a:solidFill>
                  <a:srgbClr val="008000"/>
                </a:solidFill>
                <a:latin typeface="Courier New" panose="02070309020205020404" pitchFamily="49" charset="0"/>
              </a:rPr>
              <a:t>Begin the Serial at </a:t>
            </a:r>
            <a:r>
              <a:rPr lang="en-IN" sz="2400" dirty="0" smtClean="0">
                <a:solidFill>
                  <a:srgbClr val="008000"/>
                </a:solidFill>
                <a:latin typeface="Courier New" panose="02070309020205020404" pitchFamily="49" charset="0"/>
              </a:rPr>
              <a:t>//9600 </a:t>
            </a:r>
            <a:r>
              <a:rPr lang="en-IN" sz="2400" dirty="0">
                <a:solidFill>
                  <a:srgbClr val="008000"/>
                </a:solidFill>
                <a:latin typeface="Courier New" panose="02070309020205020404" pitchFamily="49" charset="0"/>
              </a:rPr>
              <a:t>Baud </a:t>
            </a:r>
            <a:r>
              <a:rPr lang="en-IN" sz="2400" dirty="0" err="1">
                <a:solidFill>
                  <a:srgbClr val="000000"/>
                </a:solidFill>
                <a:latin typeface="Courier New" panose="02070309020205020404" pitchFamily="49" charset="0"/>
              </a:rPr>
              <a:t>Serial.begin</a:t>
            </a:r>
            <a:r>
              <a:rPr lang="en-IN" sz="2400" b="1" dirty="0">
                <a:solidFill>
                  <a:srgbClr val="000080"/>
                </a:solidFill>
                <a:latin typeface="Courier New" panose="02070309020205020404" pitchFamily="49" charset="0"/>
              </a:rPr>
              <a:t>(</a:t>
            </a:r>
            <a:r>
              <a:rPr lang="en-IN" sz="2400" dirty="0">
                <a:solidFill>
                  <a:srgbClr val="FF8000"/>
                </a:solidFill>
                <a:latin typeface="Courier New" panose="02070309020205020404" pitchFamily="49" charset="0"/>
              </a:rPr>
              <a:t>9600</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r>
              <a:rPr lang="en-IN" sz="2400" dirty="0">
                <a:solidFill>
                  <a:srgbClr val="808080"/>
                </a:solidFill>
                <a:latin typeface="Courier New" panose="02070309020205020404" pitchFamily="49" charset="0"/>
              </a:rPr>
              <a:t>}</a:t>
            </a:r>
            <a:r>
              <a:rPr lang="en-IN" sz="2400" dirty="0">
                <a:solidFill>
                  <a:srgbClr val="000000"/>
                </a:solidFill>
                <a:latin typeface="Courier New" panose="02070309020205020404" pitchFamily="49" charset="0"/>
              </a:rPr>
              <a:t> </a:t>
            </a:r>
            <a:endParaRPr lang="en-IN" sz="2400" dirty="0" smtClean="0">
              <a:solidFill>
                <a:srgbClr val="000000"/>
              </a:solidFill>
              <a:latin typeface="Courier New" panose="02070309020205020404" pitchFamily="49" charset="0"/>
            </a:endParaRPr>
          </a:p>
          <a:p>
            <a:r>
              <a:rPr lang="en-IN" sz="2400" dirty="0" smtClean="0">
                <a:solidFill>
                  <a:srgbClr val="8000FF"/>
                </a:solidFill>
                <a:latin typeface="Courier New" panose="02070309020205020404" pitchFamily="49" charset="0"/>
              </a:rPr>
              <a:t>void</a:t>
            </a:r>
            <a:r>
              <a:rPr lang="en-IN" sz="2400" dirty="0" smtClean="0">
                <a:solidFill>
                  <a:srgbClr val="000000"/>
                </a:solidFill>
                <a:latin typeface="Courier New" panose="02070309020205020404" pitchFamily="49" charset="0"/>
              </a:rPr>
              <a:t> </a:t>
            </a:r>
            <a:r>
              <a:rPr lang="en-IN" sz="2400" b="1" dirty="0">
                <a:solidFill>
                  <a:srgbClr val="0000FF"/>
                </a:solidFill>
                <a:latin typeface="Courier New" panose="02070309020205020404" pitchFamily="49" charset="0"/>
              </a:rPr>
              <a:t>loop</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r>
              <a:rPr lang="en-IN" sz="2400" dirty="0">
                <a:solidFill>
                  <a:srgbClr val="808080"/>
                </a:solidFill>
                <a:latin typeface="Courier New" panose="02070309020205020404" pitchFamily="49" charset="0"/>
              </a:rPr>
              <a:t>{</a:t>
            </a:r>
            <a:r>
              <a:rPr lang="en-IN" sz="2400" dirty="0">
                <a:solidFill>
                  <a:srgbClr val="000000"/>
                </a:solidFill>
                <a:latin typeface="Courier New" panose="02070309020205020404" pitchFamily="49" charset="0"/>
              </a:rPr>
              <a:t> </a:t>
            </a:r>
            <a:endParaRPr lang="en-IN" sz="2400" dirty="0" smtClean="0">
              <a:solidFill>
                <a:srgbClr val="000000"/>
              </a:solidFill>
              <a:latin typeface="Courier New" panose="02070309020205020404" pitchFamily="49" charset="0"/>
            </a:endParaRPr>
          </a:p>
          <a:p>
            <a:r>
              <a:rPr lang="en-IN" sz="2400" dirty="0" err="1" smtClean="0">
                <a:solidFill>
                  <a:srgbClr val="000000"/>
                </a:solidFill>
                <a:latin typeface="Courier New" panose="02070309020205020404" pitchFamily="49" charset="0"/>
              </a:rPr>
              <a:t>Serial.write</a:t>
            </a:r>
            <a:r>
              <a:rPr lang="en-IN" sz="2400" b="1" dirty="0" smtClean="0">
                <a:solidFill>
                  <a:srgbClr val="000080"/>
                </a:solidFill>
                <a:latin typeface="Courier New" panose="02070309020205020404" pitchFamily="49" charset="0"/>
              </a:rPr>
              <a:t>(</a:t>
            </a:r>
            <a:r>
              <a:rPr lang="en-IN" sz="2400" dirty="0" smtClean="0">
                <a:solidFill>
                  <a:srgbClr val="000000"/>
                </a:solidFill>
                <a:latin typeface="Courier New" panose="02070309020205020404" pitchFamily="49" charset="0"/>
              </a:rPr>
              <a:t>mystr</a:t>
            </a:r>
            <a:r>
              <a:rPr lang="en-IN" sz="2400" b="1" dirty="0" smtClean="0">
                <a:solidFill>
                  <a:srgbClr val="000080"/>
                </a:solidFill>
                <a:latin typeface="Courier New" panose="02070309020205020404" pitchFamily="49" charset="0"/>
              </a:rPr>
              <a:t>,</a:t>
            </a:r>
            <a:r>
              <a:rPr lang="en-IN" sz="2400" dirty="0" smtClean="0">
                <a:solidFill>
                  <a:srgbClr val="FF8000"/>
                </a:solidFill>
                <a:latin typeface="Courier New" panose="02070309020205020404" pitchFamily="49" charset="0"/>
              </a:rPr>
              <a:t>5</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endParaRPr lang="en-IN" sz="2400" dirty="0" smtClean="0">
              <a:solidFill>
                <a:srgbClr val="000000"/>
              </a:solidFill>
              <a:latin typeface="Courier New" panose="02070309020205020404" pitchFamily="49" charset="0"/>
            </a:endParaRPr>
          </a:p>
          <a:p>
            <a:r>
              <a:rPr lang="en-IN" sz="2400" dirty="0" smtClean="0">
                <a:solidFill>
                  <a:srgbClr val="008000"/>
                </a:solidFill>
                <a:latin typeface="Courier New" panose="02070309020205020404" pitchFamily="49" charset="0"/>
              </a:rPr>
              <a:t>//</a:t>
            </a:r>
            <a:r>
              <a:rPr lang="en-IN" sz="2400" dirty="0">
                <a:solidFill>
                  <a:srgbClr val="008000"/>
                </a:solidFill>
                <a:latin typeface="Courier New" panose="02070309020205020404" pitchFamily="49" charset="0"/>
              </a:rPr>
              <a:t>Write the serial data </a:t>
            </a:r>
            <a:endParaRPr lang="en-IN" sz="2400" dirty="0" smtClean="0">
              <a:solidFill>
                <a:srgbClr val="008000"/>
              </a:solidFill>
              <a:latin typeface="Courier New" panose="02070309020205020404" pitchFamily="49" charset="0"/>
            </a:endParaRPr>
          </a:p>
          <a:p>
            <a:r>
              <a:rPr lang="en-IN" sz="2400" b="1" dirty="0" smtClean="0">
                <a:solidFill>
                  <a:srgbClr val="0000FF"/>
                </a:solidFill>
                <a:latin typeface="Courier New" panose="02070309020205020404" pitchFamily="49" charset="0"/>
              </a:rPr>
              <a:t>delay</a:t>
            </a:r>
            <a:r>
              <a:rPr lang="en-IN" sz="2400" b="1" dirty="0" smtClean="0">
                <a:solidFill>
                  <a:srgbClr val="000080"/>
                </a:solidFill>
                <a:latin typeface="Courier New" panose="02070309020205020404" pitchFamily="49" charset="0"/>
              </a:rPr>
              <a:t>(</a:t>
            </a:r>
            <a:r>
              <a:rPr lang="en-IN" sz="2400" dirty="0" smtClean="0">
                <a:solidFill>
                  <a:srgbClr val="FF8000"/>
                </a:solidFill>
                <a:latin typeface="Courier New" panose="02070309020205020404" pitchFamily="49" charset="0"/>
              </a:rPr>
              <a:t>1000</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endParaRPr lang="en-IN" sz="2400" dirty="0" smtClean="0">
              <a:solidFill>
                <a:srgbClr val="000000"/>
              </a:solidFill>
              <a:latin typeface="Courier New" panose="02070309020205020404" pitchFamily="49" charset="0"/>
            </a:endParaRPr>
          </a:p>
          <a:p>
            <a:r>
              <a:rPr lang="en-IN" sz="2400" dirty="0" smtClean="0">
                <a:solidFill>
                  <a:srgbClr val="808080"/>
                </a:solidFill>
                <a:latin typeface="Courier New" panose="02070309020205020404" pitchFamily="49" charset="0"/>
              </a:rPr>
              <a:t>}</a:t>
            </a:r>
            <a:r>
              <a:rPr lang="en-IN" sz="2400" dirty="0" smtClean="0">
                <a:solidFill>
                  <a:srgbClr val="000000"/>
                </a:solidFill>
                <a:latin typeface="Courier New" panose="02070309020205020404" pitchFamily="49" charset="0"/>
              </a:rPr>
              <a:t> </a:t>
            </a:r>
            <a:endParaRPr lang="en-IN" sz="2400" dirty="0">
              <a:effectLst/>
            </a:endParaRPr>
          </a:p>
        </p:txBody>
      </p:sp>
      <p:sp>
        <p:nvSpPr>
          <p:cNvPr id="9" name="CustomShape 4"/>
          <p:cNvSpPr/>
          <p:nvPr/>
        </p:nvSpPr>
        <p:spPr>
          <a:xfrm>
            <a:off x="108554" y="1125941"/>
            <a:ext cx="733760" cy="441882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400" b="1" strike="noStrike" spc="-1" dirty="0">
                <a:solidFill>
                  <a:srgbClr val="585858"/>
                </a:solidFill>
                <a:latin typeface="Consolas"/>
                <a:ea typeface="DejaVu Sans"/>
              </a:rPr>
              <a:t>1</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2</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3</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4</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5</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6</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7</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8</a:t>
            </a:r>
            <a:endParaRPr lang="en-IN" sz="2400" b="0" strike="noStrike" spc="-1" dirty="0">
              <a:latin typeface="Arial"/>
            </a:endParaRPr>
          </a:p>
          <a:p>
            <a:pPr algn="r">
              <a:lnSpc>
                <a:spcPct val="100000"/>
              </a:lnSpc>
            </a:pPr>
            <a:r>
              <a:rPr lang="en-IN" sz="2400" b="1" strike="noStrike" spc="-1" dirty="0" smtClean="0">
                <a:solidFill>
                  <a:srgbClr val="585858"/>
                </a:solidFill>
                <a:latin typeface="Consolas"/>
                <a:ea typeface="DejaVu Sans"/>
              </a:rPr>
              <a:t>9</a:t>
            </a:r>
          </a:p>
          <a:p>
            <a:pPr algn="r">
              <a:lnSpc>
                <a:spcPct val="100000"/>
              </a:lnSpc>
            </a:pPr>
            <a:r>
              <a:rPr lang="en-IN" sz="2400" b="1" spc="-1" dirty="0" smtClean="0">
                <a:solidFill>
                  <a:srgbClr val="585858"/>
                </a:solidFill>
                <a:latin typeface="Consolas"/>
                <a:ea typeface="DejaVu Sans"/>
              </a:rPr>
              <a:t>10</a:t>
            </a:r>
          </a:p>
          <a:p>
            <a:pPr algn="r">
              <a:lnSpc>
                <a:spcPct val="100000"/>
              </a:lnSpc>
            </a:pPr>
            <a:r>
              <a:rPr lang="en-IN" sz="2400" b="1" strike="noStrike" spc="-1" dirty="0" smtClean="0">
                <a:solidFill>
                  <a:srgbClr val="585858"/>
                </a:solidFill>
                <a:latin typeface="Consolas"/>
                <a:ea typeface="DejaVu Sans"/>
              </a:rPr>
              <a:t>11</a:t>
            </a:r>
          </a:p>
          <a:p>
            <a:pPr algn="r">
              <a:lnSpc>
                <a:spcPct val="100000"/>
              </a:lnSpc>
            </a:pPr>
            <a:r>
              <a:rPr lang="en-IN" sz="2400" b="1" spc="-1" dirty="0" smtClean="0">
                <a:solidFill>
                  <a:srgbClr val="585858"/>
                </a:solidFill>
                <a:latin typeface="Consolas"/>
                <a:ea typeface="DejaVu Sans"/>
              </a:rPr>
              <a:t>12</a:t>
            </a:r>
            <a:endParaRPr lang="en-IN" sz="2400" b="0" strike="noStrike" spc="-1" dirty="0">
              <a:latin typeface="Arial"/>
            </a:endParaRPr>
          </a:p>
        </p:txBody>
      </p:sp>
      <p:sp>
        <p:nvSpPr>
          <p:cNvPr id="10" name="CustomShape 5"/>
          <p:cNvSpPr/>
          <p:nvPr/>
        </p:nvSpPr>
        <p:spPr>
          <a:xfrm>
            <a:off x="342274" y="797621"/>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err="1" smtClean="0">
                <a:solidFill>
                  <a:srgbClr val="FFFFFF"/>
                </a:solidFill>
                <a:latin typeface="Roboto Condensed"/>
                <a:ea typeface="DejaVu Sans"/>
              </a:rPr>
              <a:t>Sender.ino</a:t>
            </a:r>
            <a:endParaRPr lang="en-IN" sz="1600" b="0" strike="noStrike" spc="-1" dirty="0">
              <a:latin typeface="Arial"/>
            </a:endParaRPr>
          </a:p>
        </p:txBody>
      </p:sp>
      <p:sp>
        <p:nvSpPr>
          <p:cNvPr id="6" name="CustomShape 3"/>
          <p:cNvSpPr/>
          <p:nvPr/>
        </p:nvSpPr>
        <p:spPr>
          <a:xfrm>
            <a:off x="6242033" y="903456"/>
            <a:ext cx="5498963" cy="563353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400" b="1" dirty="0" smtClean="0">
                <a:solidFill>
                  <a:srgbClr val="0000FF"/>
                </a:solidFill>
                <a:latin typeface="Courier New" panose="02070309020205020404" pitchFamily="49" charset="0"/>
              </a:rPr>
              <a:t>char</a:t>
            </a:r>
            <a:r>
              <a:rPr lang="en-IN" sz="2400" dirty="0" smtClean="0">
                <a:solidFill>
                  <a:srgbClr val="000000"/>
                </a:solidFill>
                <a:latin typeface="Courier New" panose="02070309020205020404" pitchFamily="49" charset="0"/>
              </a:rPr>
              <a:t> </a:t>
            </a:r>
            <a:r>
              <a:rPr lang="en-IN" sz="2400" dirty="0" err="1" smtClean="0">
                <a:solidFill>
                  <a:srgbClr val="000000"/>
                </a:solidFill>
                <a:latin typeface="Courier New" panose="02070309020205020404" pitchFamily="49" charset="0"/>
              </a:rPr>
              <a:t>mystr</a:t>
            </a:r>
            <a:r>
              <a:rPr lang="en-IN" sz="2400" b="1" dirty="0" smtClean="0">
                <a:solidFill>
                  <a:srgbClr val="000080"/>
                </a:solidFill>
                <a:latin typeface="Courier New" panose="02070309020205020404" pitchFamily="49" charset="0"/>
              </a:rPr>
              <a:t>[</a:t>
            </a:r>
            <a:r>
              <a:rPr lang="en-IN" sz="2400" dirty="0" smtClean="0">
                <a:solidFill>
                  <a:srgbClr val="FF8000"/>
                </a:solidFill>
                <a:latin typeface="Courier New" panose="02070309020205020404" pitchFamily="49" charset="0"/>
              </a:rPr>
              <a:t>10</a:t>
            </a:r>
            <a:r>
              <a:rPr lang="en-IN" sz="2400" b="1" dirty="0" smtClean="0">
                <a:solidFill>
                  <a:srgbClr val="000080"/>
                </a:solidFill>
                <a:latin typeface="Courier New" panose="02070309020205020404" pitchFamily="49" charset="0"/>
              </a:rPr>
              <a:t>]</a:t>
            </a:r>
            <a:r>
              <a:rPr lang="en-IN" sz="2400" dirty="0" smtClean="0">
                <a:solidFill>
                  <a:srgbClr val="000000"/>
                </a:solidFill>
                <a:latin typeface="Courier New" panose="02070309020205020404" pitchFamily="49" charset="0"/>
              </a:rPr>
              <a:t>; </a:t>
            </a:r>
          </a:p>
          <a:p>
            <a:r>
              <a:rPr lang="en-IN" sz="2400" dirty="0" smtClean="0">
                <a:solidFill>
                  <a:srgbClr val="008000"/>
                </a:solidFill>
                <a:latin typeface="Courier New" panose="02070309020205020404" pitchFamily="49" charset="0"/>
              </a:rPr>
              <a:t>//Initialized variable to store received data </a:t>
            </a:r>
          </a:p>
          <a:p>
            <a:r>
              <a:rPr lang="en-IN" sz="2400" dirty="0" smtClean="0">
                <a:solidFill>
                  <a:srgbClr val="8000FF"/>
                </a:solidFill>
                <a:latin typeface="Courier New" panose="02070309020205020404" pitchFamily="49" charset="0"/>
              </a:rPr>
              <a:t>void</a:t>
            </a:r>
            <a:r>
              <a:rPr lang="en-IN" sz="2400" dirty="0" smtClean="0">
                <a:solidFill>
                  <a:srgbClr val="000000"/>
                </a:solidFill>
                <a:latin typeface="Courier New" panose="02070309020205020404" pitchFamily="49" charset="0"/>
              </a:rPr>
              <a:t> </a:t>
            </a:r>
            <a:r>
              <a:rPr lang="en-IN" sz="2400" b="1" dirty="0" smtClean="0">
                <a:solidFill>
                  <a:srgbClr val="0000FF"/>
                </a:solidFill>
                <a:latin typeface="Courier New" panose="02070309020205020404" pitchFamily="49" charset="0"/>
              </a:rPr>
              <a:t>setup</a:t>
            </a:r>
            <a:r>
              <a:rPr lang="en-IN" sz="2400" b="1" dirty="0" smtClean="0">
                <a:solidFill>
                  <a:srgbClr val="000080"/>
                </a:solidFill>
                <a:latin typeface="Courier New" panose="02070309020205020404" pitchFamily="49" charset="0"/>
              </a:rPr>
              <a:t>()</a:t>
            </a:r>
            <a:r>
              <a:rPr lang="en-IN" sz="2400" dirty="0" smtClean="0">
                <a:solidFill>
                  <a:srgbClr val="000000"/>
                </a:solidFill>
                <a:latin typeface="Courier New" panose="02070309020205020404" pitchFamily="49" charset="0"/>
              </a:rPr>
              <a:t> </a:t>
            </a:r>
            <a:r>
              <a:rPr lang="en-IN" sz="2400" dirty="0" smtClean="0">
                <a:solidFill>
                  <a:srgbClr val="808080"/>
                </a:solidFill>
                <a:latin typeface="Courier New" panose="02070309020205020404" pitchFamily="49" charset="0"/>
              </a:rPr>
              <a:t>{</a:t>
            </a:r>
            <a:r>
              <a:rPr lang="en-IN" sz="2400" dirty="0" smtClean="0">
                <a:solidFill>
                  <a:srgbClr val="000000"/>
                </a:solidFill>
                <a:latin typeface="Courier New" panose="02070309020205020404" pitchFamily="49" charset="0"/>
              </a:rPr>
              <a:t> </a:t>
            </a:r>
          </a:p>
          <a:p>
            <a:r>
              <a:rPr lang="en-IN" sz="2400" dirty="0" smtClean="0">
                <a:solidFill>
                  <a:srgbClr val="008000"/>
                </a:solidFill>
                <a:latin typeface="Courier New" panose="02070309020205020404" pitchFamily="49" charset="0"/>
              </a:rPr>
              <a:t>// </a:t>
            </a:r>
            <a:r>
              <a:rPr lang="en-IN" sz="2400" dirty="0">
                <a:solidFill>
                  <a:srgbClr val="008000"/>
                </a:solidFill>
                <a:latin typeface="Courier New" panose="02070309020205020404" pitchFamily="49" charset="0"/>
              </a:rPr>
              <a:t>Begin the Serial at 9600 </a:t>
            </a:r>
            <a:r>
              <a:rPr lang="en-IN" sz="2400" dirty="0" err="1" smtClean="0">
                <a:solidFill>
                  <a:srgbClr val="000000"/>
                </a:solidFill>
                <a:latin typeface="Courier New" panose="02070309020205020404" pitchFamily="49" charset="0"/>
              </a:rPr>
              <a:t>Serial.begin</a:t>
            </a:r>
            <a:r>
              <a:rPr lang="en-IN" sz="2400" b="1" dirty="0" smtClean="0">
                <a:solidFill>
                  <a:srgbClr val="000080"/>
                </a:solidFill>
                <a:latin typeface="Courier New" panose="02070309020205020404" pitchFamily="49" charset="0"/>
              </a:rPr>
              <a:t>(</a:t>
            </a:r>
            <a:r>
              <a:rPr lang="en-IN" sz="2400" dirty="0" smtClean="0">
                <a:solidFill>
                  <a:srgbClr val="FF8000"/>
                </a:solidFill>
                <a:latin typeface="Courier New" panose="02070309020205020404" pitchFamily="49" charset="0"/>
              </a:rPr>
              <a:t>9600</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r>
              <a:rPr lang="en-IN" sz="2400" dirty="0">
                <a:solidFill>
                  <a:srgbClr val="808080"/>
                </a:solidFill>
                <a:latin typeface="Courier New" panose="02070309020205020404" pitchFamily="49" charset="0"/>
              </a:rPr>
              <a:t>}</a:t>
            </a:r>
            <a:r>
              <a:rPr lang="en-IN" sz="2400" dirty="0">
                <a:solidFill>
                  <a:srgbClr val="000000"/>
                </a:solidFill>
                <a:latin typeface="Courier New" panose="02070309020205020404" pitchFamily="49" charset="0"/>
              </a:rPr>
              <a:t> </a:t>
            </a:r>
            <a:endParaRPr lang="en-IN" sz="2400" dirty="0" smtClean="0">
              <a:solidFill>
                <a:srgbClr val="000000"/>
              </a:solidFill>
              <a:latin typeface="Courier New" panose="02070309020205020404" pitchFamily="49" charset="0"/>
            </a:endParaRPr>
          </a:p>
          <a:p>
            <a:r>
              <a:rPr lang="en-IN" sz="2400" dirty="0" smtClean="0">
                <a:solidFill>
                  <a:srgbClr val="8000FF"/>
                </a:solidFill>
                <a:latin typeface="Courier New" panose="02070309020205020404" pitchFamily="49" charset="0"/>
              </a:rPr>
              <a:t>void</a:t>
            </a:r>
            <a:r>
              <a:rPr lang="en-IN" sz="2400" dirty="0" smtClean="0">
                <a:solidFill>
                  <a:srgbClr val="000000"/>
                </a:solidFill>
                <a:latin typeface="Courier New" panose="02070309020205020404" pitchFamily="49" charset="0"/>
              </a:rPr>
              <a:t> </a:t>
            </a:r>
            <a:r>
              <a:rPr lang="en-IN" sz="2400" b="1" dirty="0">
                <a:solidFill>
                  <a:srgbClr val="0000FF"/>
                </a:solidFill>
                <a:latin typeface="Courier New" panose="02070309020205020404" pitchFamily="49" charset="0"/>
              </a:rPr>
              <a:t>loop</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r>
              <a:rPr lang="en-IN" sz="2400" dirty="0">
                <a:solidFill>
                  <a:srgbClr val="808080"/>
                </a:solidFill>
                <a:latin typeface="Courier New" panose="02070309020205020404" pitchFamily="49" charset="0"/>
              </a:rPr>
              <a:t>{</a:t>
            </a:r>
            <a:r>
              <a:rPr lang="en-IN" sz="2400" dirty="0">
                <a:solidFill>
                  <a:srgbClr val="000000"/>
                </a:solidFill>
                <a:latin typeface="Courier New" panose="02070309020205020404" pitchFamily="49" charset="0"/>
              </a:rPr>
              <a:t> </a:t>
            </a:r>
          </a:p>
          <a:p>
            <a:r>
              <a:rPr lang="en-IN" sz="2400" dirty="0" err="1">
                <a:solidFill>
                  <a:srgbClr val="000000"/>
                </a:solidFill>
                <a:latin typeface="Courier New" panose="02070309020205020404" pitchFamily="49" charset="0"/>
              </a:rPr>
              <a:t>Serial.readBytes</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mystr</a:t>
            </a:r>
            <a:r>
              <a:rPr lang="en-IN" sz="2400" b="1" dirty="0">
                <a:solidFill>
                  <a:srgbClr val="000080"/>
                </a:solidFill>
                <a:latin typeface="Courier New" panose="02070309020205020404" pitchFamily="49" charset="0"/>
              </a:rPr>
              <a:t>,</a:t>
            </a:r>
            <a:r>
              <a:rPr lang="en-IN" sz="2400" dirty="0">
                <a:solidFill>
                  <a:srgbClr val="FF8000"/>
                </a:solidFill>
                <a:latin typeface="Courier New" panose="02070309020205020404" pitchFamily="49" charset="0"/>
              </a:rPr>
              <a:t>5</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p>
          <a:p>
            <a:r>
              <a:rPr lang="en-IN" sz="2400" dirty="0">
                <a:solidFill>
                  <a:srgbClr val="008000"/>
                </a:solidFill>
                <a:latin typeface="Courier New" panose="02070309020205020404" pitchFamily="49" charset="0"/>
              </a:rPr>
              <a:t>//Read the serial data and </a:t>
            </a:r>
            <a:r>
              <a:rPr lang="en-IN" sz="2400" dirty="0" smtClean="0">
                <a:solidFill>
                  <a:srgbClr val="008000"/>
                </a:solidFill>
                <a:latin typeface="Courier New" panose="02070309020205020404" pitchFamily="49" charset="0"/>
              </a:rPr>
              <a:t>//store </a:t>
            </a:r>
            <a:r>
              <a:rPr lang="en-IN" sz="2400" dirty="0">
                <a:solidFill>
                  <a:srgbClr val="008000"/>
                </a:solidFill>
                <a:latin typeface="Courier New" panose="02070309020205020404" pitchFamily="49" charset="0"/>
              </a:rPr>
              <a:t>in </a:t>
            </a:r>
            <a:r>
              <a:rPr lang="en-IN" sz="2400" dirty="0" err="1">
                <a:solidFill>
                  <a:srgbClr val="008000"/>
                </a:solidFill>
                <a:latin typeface="Courier New" panose="02070309020205020404" pitchFamily="49" charset="0"/>
              </a:rPr>
              <a:t>var</a:t>
            </a:r>
            <a:r>
              <a:rPr lang="en-IN" sz="2400" dirty="0">
                <a:solidFill>
                  <a:srgbClr val="008000"/>
                </a:solidFill>
                <a:latin typeface="Courier New" panose="02070309020205020404" pitchFamily="49" charset="0"/>
              </a:rPr>
              <a:t> </a:t>
            </a:r>
          </a:p>
          <a:p>
            <a:r>
              <a:rPr lang="en-IN" sz="2400" dirty="0" err="1">
                <a:solidFill>
                  <a:srgbClr val="000000"/>
                </a:solidFill>
                <a:latin typeface="Courier New" panose="02070309020205020404" pitchFamily="49" charset="0"/>
              </a:rPr>
              <a:t>Serial.println</a:t>
            </a:r>
            <a:r>
              <a:rPr lang="en-IN" sz="2400" b="1" dirty="0">
                <a:solidFill>
                  <a:srgbClr val="000080"/>
                </a:solidFill>
                <a:latin typeface="Courier New" panose="02070309020205020404" pitchFamily="49" charset="0"/>
              </a:rPr>
              <a:t>(</a:t>
            </a:r>
            <a:r>
              <a:rPr lang="en-IN" sz="2400" dirty="0" err="1">
                <a:solidFill>
                  <a:srgbClr val="000000"/>
                </a:solidFill>
                <a:latin typeface="Courier New" panose="02070309020205020404" pitchFamily="49" charset="0"/>
              </a:rPr>
              <a:t>mystr</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p>
          <a:p>
            <a:r>
              <a:rPr lang="en-IN" sz="2400" dirty="0">
                <a:solidFill>
                  <a:srgbClr val="008000"/>
                </a:solidFill>
                <a:latin typeface="Courier New" panose="02070309020205020404" pitchFamily="49" charset="0"/>
              </a:rPr>
              <a:t>//Print data on Serial </a:t>
            </a:r>
            <a:r>
              <a:rPr lang="en-IN" sz="2400" dirty="0" smtClean="0">
                <a:solidFill>
                  <a:srgbClr val="008000"/>
                </a:solidFill>
                <a:latin typeface="Courier New" panose="02070309020205020404" pitchFamily="49" charset="0"/>
              </a:rPr>
              <a:t>//Monitor </a:t>
            </a:r>
            <a:endParaRPr lang="en-IN" sz="2400" dirty="0">
              <a:solidFill>
                <a:srgbClr val="008000"/>
              </a:solidFill>
              <a:latin typeface="Courier New" panose="02070309020205020404" pitchFamily="49" charset="0"/>
            </a:endParaRPr>
          </a:p>
          <a:p>
            <a:r>
              <a:rPr lang="en-IN" sz="2400" b="1" dirty="0">
                <a:solidFill>
                  <a:srgbClr val="0000FF"/>
                </a:solidFill>
                <a:latin typeface="Courier New" panose="02070309020205020404" pitchFamily="49" charset="0"/>
              </a:rPr>
              <a:t>delay</a:t>
            </a:r>
            <a:r>
              <a:rPr lang="en-IN" sz="2400" b="1" dirty="0">
                <a:solidFill>
                  <a:srgbClr val="000080"/>
                </a:solidFill>
                <a:latin typeface="Courier New" panose="02070309020205020404" pitchFamily="49" charset="0"/>
              </a:rPr>
              <a:t>(</a:t>
            </a:r>
            <a:r>
              <a:rPr lang="en-IN" sz="2400" dirty="0">
                <a:solidFill>
                  <a:srgbClr val="FF8000"/>
                </a:solidFill>
                <a:latin typeface="Courier New" panose="02070309020205020404" pitchFamily="49" charset="0"/>
              </a:rPr>
              <a:t>1000</a:t>
            </a:r>
            <a:r>
              <a:rPr lang="en-IN" sz="2400" b="1" dirty="0">
                <a:solidFill>
                  <a:srgbClr val="000080"/>
                </a:solidFill>
                <a:latin typeface="Courier New" panose="02070309020205020404" pitchFamily="49" charset="0"/>
              </a:rPr>
              <a:t>)</a:t>
            </a:r>
            <a:r>
              <a:rPr lang="en-IN" sz="2400" dirty="0">
                <a:solidFill>
                  <a:srgbClr val="000000"/>
                </a:solidFill>
                <a:latin typeface="Courier New" panose="02070309020205020404" pitchFamily="49" charset="0"/>
              </a:rPr>
              <a:t>; </a:t>
            </a:r>
            <a:endParaRPr lang="en-IN" sz="2400" dirty="0" smtClean="0">
              <a:solidFill>
                <a:srgbClr val="000000"/>
              </a:solidFill>
              <a:latin typeface="Courier New" panose="02070309020205020404" pitchFamily="49" charset="0"/>
            </a:endParaRPr>
          </a:p>
          <a:p>
            <a:r>
              <a:rPr lang="en-IN" sz="2400" dirty="0" smtClean="0">
                <a:solidFill>
                  <a:srgbClr val="808080"/>
                </a:solidFill>
                <a:latin typeface="Courier New" panose="02070309020205020404" pitchFamily="49" charset="0"/>
              </a:rPr>
              <a:t>}</a:t>
            </a:r>
            <a:endParaRPr lang="en-IN" sz="2400" dirty="0"/>
          </a:p>
        </p:txBody>
      </p:sp>
      <p:sp>
        <p:nvSpPr>
          <p:cNvPr id="7" name="CustomShape 4"/>
          <p:cNvSpPr/>
          <p:nvPr/>
        </p:nvSpPr>
        <p:spPr>
          <a:xfrm>
            <a:off x="5680953" y="950173"/>
            <a:ext cx="561080" cy="5586814"/>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400" b="1" strike="noStrike" spc="-1" dirty="0">
                <a:solidFill>
                  <a:srgbClr val="585858"/>
                </a:solidFill>
                <a:latin typeface="Consolas"/>
                <a:ea typeface="DejaVu Sans"/>
              </a:rPr>
              <a:t>1</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2</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3</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4</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5</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6</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7</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8</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9</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10</a:t>
            </a:r>
            <a:endParaRPr lang="en-IN" sz="2400" b="0" strike="noStrike" spc="-1" dirty="0">
              <a:latin typeface="Arial"/>
            </a:endParaRPr>
          </a:p>
          <a:p>
            <a:pPr algn="r">
              <a:lnSpc>
                <a:spcPct val="100000"/>
              </a:lnSpc>
            </a:pPr>
            <a:r>
              <a:rPr lang="en-IN" sz="2400" b="1" strike="noStrike" spc="-1" dirty="0">
                <a:solidFill>
                  <a:srgbClr val="585858"/>
                </a:solidFill>
                <a:latin typeface="Consolas"/>
                <a:ea typeface="DejaVu Sans"/>
              </a:rPr>
              <a:t>11</a:t>
            </a:r>
            <a:endParaRPr lang="en-IN" sz="2400" b="0" strike="noStrike" spc="-1" dirty="0">
              <a:latin typeface="Arial"/>
            </a:endParaRPr>
          </a:p>
          <a:p>
            <a:pPr algn="r">
              <a:lnSpc>
                <a:spcPct val="100000"/>
              </a:lnSpc>
            </a:pPr>
            <a:r>
              <a:rPr lang="en-IN" sz="2400" b="1" strike="noStrike" spc="-1" dirty="0" smtClean="0">
                <a:solidFill>
                  <a:srgbClr val="585858"/>
                </a:solidFill>
                <a:latin typeface="Consolas"/>
                <a:ea typeface="DejaVu Sans"/>
              </a:rPr>
              <a:t>12</a:t>
            </a:r>
          </a:p>
          <a:p>
            <a:pPr algn="r">
              <a:lnSpc>
                <a:spcPct val="100000"/>
              </a:lnSpc>
            </a:pPr>
            <a:r>
              <a:rPr lang="en-IN" sz="2400" b="1" spc="-1" dirty="0" smtClean="0">
                <a:solidFill>
                  <a:srgbClr val="585858"/>
                </a:solidFill>
                <a:latin typeface="Consolas"/>
                <a:ea typeface="DejaVu Sans"/>
              </a:rPr>
              <a:t>13</a:t>
            </a:r>
          </a:p>
          <a:p>
            <a:pPr algn="r">
              <a:lnSpc>
                <a:spcPct val="100000"/>
              </a:lnSpc>
            </a:pPr>
            <a:r>
              <a:rPr lang="en-IN" sz="2400" b="1" strike="noStrike" spc="-1" dirty="0" smtClean="0">
                <a:solidFill>
                  <a:srgbClr val="585858"/>
                </a:solidFill>
                <a:latin typeface="Consolas"/>
                <a:ea typeface="DejaVu Sans"/>
              </a:rPr>
              <a:t>14</a:t>
            </a:r>
          </a:p>
          <a:p>
            <a:pPr algn="r">
              <a:lnSpc>
                <a:spcPct val="100000"/>
              </a:lnSpc>
            </a:pPr>
            <a:r>
              <a:rPr lang="en-IN" sz="2400" b="1" spc="-1" dirty="0" smtClean="0">
                <a:solidFill>
                  <a:srgbClr val="585858"/>
                </a:solidFill>
                <a:latin typeface="Consolas"/>
                <a:ea typeface="DejaVu Sans"/>
              </a:rPr>
              <a:t>15</a:t>
            </a:r>
            <a:endParaRPr lang="en-IN" sz="2400" b="1" strike="noStrike" spc="-1" dirty="0">
              <a:solidFill>
                <a:srgbClr val="585858"/>
              </a:solidFill>
              <a:latin typeface="Consolas"/>
              <a:ea typeface="DejaVu Sans"/>
            </a:endParaRPr>
          </a:p>
        </p:txBody>
      </p:sp>
      <p:sp>
        <p:nvSpPr>
          <p:cNvPr id="11" name="CustomShape 5"/>
          <p:cNvSpPr/>
          <p:nvPr/>
        </p:nvSpPr>
        <p:spPr>
          <a:xfrm>
            <a:off x="6316083" y="621133"/>
            <a:ext cx="1868870" cy="282323"/>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err="1" smtClean="0">
                <a:solidFill>
                  <a:srgbClr val="FFFFFF"/>
                </a:solidFill>
                <a:latin typeface="Roboto Condensed"/>
                <a:ea typeface="DejaVu Sans"/>
              </a:rPr>
              <a:t>receiver.ino</a:t>
            </a:r>
            <a:endParaRPr lang="en-IN" sz="1600" b="0" strike="noStrike" spc="-1" dirty="0">
              <a:latin typeface="Arial"/>
            </a:endParaRPr>
          </a:p>
        </p:txBody>
      </p:sp>
    </p:spTree>
    <p:extLst>
      <p:ext uri="{BB962C8B-B14F-4D97-AF65-F5344CB8AC3E}">
        <p14:creationId xmlns:p14="http://schemas.microsoft.com/office/powerpoint/2010/main" val="83707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ntr" fill="hold"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additive="repl">
                                        <p:cTn id="54" dur="500"/>
                                        <p:tgtEl>
                                          <p:spTgt spid="11"/>
                                        </p:tgtEl>
                                      </p:cBhvr>
                                    </p:animEffect>
                                  </p:childTnLst>
                                </p:cTn>
                              </p:par>
                              <p:par>
                                <p:cTn id="55" presetID="10" presetClass="entr"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additive="repl">
                                        <p:cTn id="57" dur="500"/>
                                        <p:tgtEl>
                                          <p:spTgt spid="7"/>
                                        </p:tgtEl>
                                      </p:cBhvr>
                                    </p:animEffect>
                                  </p:childTnLst>
                                </p:cTn>
                              </p:par>
                              <p:par>
                                <p:cTn id="58" presetID="10" presetClass="entr"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additive="repl">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Software Serial Port</a:t>
            </a:r>
            <a:endParaRPr lang="en-IN" dirty="0"/>
          </a:p>
        </p:txBody>
      </p:sp>
      <p:sp>
        <p:nvSpPr>
          <p:cNvPr id="3" name="Content Placeholder 2"/>
          <p:cNvSpPr>
            <a:spLocks noGrp="1"/>
          </p:cNvSpPr>
          <p:nvPr>
            <p:ph idx="1"/>
          </p:nvPr>
        </p:nvSpPr>
        <p:spPr/>
        <p:txBody>
          <a:bodyPr/>
          <a:lstStyle/>
          <a:p>
            <a:r>
              <a:rPr lang="en-US" dirty="0"/>
              <a:t>Arduino boards have built in support for serial communication on pins 0 and 1, but what if you need more serial ports? </a:t>
            </a:r>
            <a:endParaRPr lang="en-US" dirty="0" smtClean="0"/>
          </a:p>
          <a:p>
            <a:r>
              <a:rPr lang="en-US" dirty="0" smtClean="0"/>
              <a:t>The </a:t>
            </a:r>
            <a:r>
              <a:rPr lang="en-US" dirty="0" err="1">
                <a:solidFill>
                  <a:srgbClr val="C00000"/>
                </a:solidFill>
              </a:rPr>
              <a:t>SoftwareSerial</a:t>
            </a:r>
            <a:r>
              <a:rPr lang="en-US" dirty="0"/>
              <a:t> Library has been developed to allow serial communication to take place on the other digital pins of your boards, using software to replicate the functionality of the hardwired RX and TX </a:t>
            </a:r>
            <a:r>
              <a:rPr lang="en-US" dirty="0" smtClean="0"/>
              <a:t>lines</a:t>
            </a:r>
          </a:p>
          <a:p>
            <a:r>
              <a:rPr lang="en-US" dirty="0"/>
              <a:t>The </a:t>
            </a:r>
            <a:r>
              <a:rPr lang="en-US" dirty="0" err="1"/>
              <a:t>SoftwareSerial</a:t>
            </a:r>
            <a:r>
              <a:rPr lang="en-US" dirty="0"/>
              <a:t> library in Arduino allows you to create additional serial communication ports on digital pins, which is useful if the hardware UART (pins 0 and 1 on most Arduinos) is already in use. </a:t>
            </a:r>
            <a:endParaRPr lang="en-US" dirty="0" smtClean="0"/>
          </a:p>
          <a:p>
            <a:r>
              <a:rPr lang="en-US" dirty="0" smtClean="0"/>
              <a:t>This </a:t>
            </a:r>
            <a:r>
              <a:rPr lang="en-US" dirty="0"/>
              <a:t>enables you to communicate with multiple devices (e.g., sensors, modules) that use serial communication.</a:t>
            </a:r>
            <a:endParaRPr lang="en-US" dirty="0" smtClean="0"/>
          </a:p>
          <a:p>
            <a:r>
              <a:rPr lang="en-IN" dirty="0">
                <a:solidFill>
                  <a:srgbClr val="C00000"/>
                </a:solidFill>
              </a:rPr>
              <a:t>#include &lt;</a:t>
            </a:r>
            <a:r>
              <a:rPr lang="en-IN" dirty="0" err="1">
                <a:solidFill>
                  <a:srgbClr val="C00000"/>
                </a:solidFill>
              </a:rPr>
              <a:t>SoftwareSerial.h</a:t>
            </a:r>
            <a:r>
              <a:rPr lang="en-IN" dirty="0" smtClean="0">
                <a:solidFill>
                  <a:srgbClr val="C00000"/>
                </a:solidFill>
              </a:rPr>
              <a:t>&gt;</a:t>
            </a:r>
          </a:p>
          <a:p>
            <a:pPr marL="0" indent="0">
              <a:buNone/>
            </a:pPr>
            <a:endParaRPr lang="en-IN" dirty="0">
              <a:solidFill>
                <a:srgbClr val="C00000"/>
              </a:solidFill>
            </a:endParaRPr>
          </a:p>
        </p:txBody>
      </p:sp>
    </p:spTree>
    <p:extLst>
      <p:ext uri="{BB962C8B-B14F-4D97-AF65-F5344CB8AC3E}">
        <p14:creationId xmlns:p14="http://schemas.microsoft.com/office/powerpoint/2010/main" val="14209773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Software Serial</a:t>
            </a:r>
            <a:endParaRPr lang="en-IN" dirty="0"/>
          </a:p>
        </p:txBody>
      </p:sp>
      <p:sp>
        <p:nvSpPr>
          <p:cNvPr id="3" name="Content Placeholder 2"/>
          <p:cNvSpPr>
            <a:spLocks noGrp="1"/>
          </p:cNvSpPr>
          <p:nvPr>
            <p:ph idx="1"/>
          </p:nvPr>
        </p:nvSpPr>
        <p:spPr/>
        <p:txBody>
          <a:bodyPr/>
          <a:lstStyle/>
          <a:p>
            <a:r>
              <a:rPr lang="en-US" dirty="0"/>
              <a:t>The </a:t>
            </a:r>
            <a:r>
              <a:rPr lang="en-US" dirty="0" err="1"/>
              <a:t>SoftwareSerial</a:t>
            </a:r>
            <a:r>
              <a:rPr lang="en-US" dirty="0"/>
              <a:t> library implements serial communication in software, using any pair of digital pins for RX (receive) and TX (transmit</a:t>
            </a:r>
            <a:r>
              <a:rPr lang="en-US" dirty="0" smtClean="0"/>
              <a:t>).</a:t>
            </a:r>
          </a:p>
          <a:p>
            <a:r>
              <a:rPr lang="en-US" dirty="0" smtClean="0"/>
              <a:t>It </a:t>
            </a:r>
            <a:r>
              <a:rPr lang="en-US" dirty="0"/>
              <a:t>works at a range of baud rates, but since it's software-based, it's less efficient and slower than hardware UART</a:t>
            </a:r>
            <a:r>
              <a:rPr lang="en-US" dirty="0" smtClean="0"/>
              <a:t>.</a:t>
            </a:r>
          </a:p>
          <a:p>
            <a:r>
              <a:rPr lang="en-US" dirty="0" err="1"/>
              <a:t>SoftwareSerial</a:t>
            </a:r>
            <a:r>
              <a:rPr lang="en-US" dirty="0"/>
              <a:t> library has the following known limitations:</a:t>
            </a:r>
          </a:p>
          <a:p>
            <a:pPr lvl="1"/>
            <a:r>
              <a:rPr lang="en-US" dirty="0"/>
              <a:t>It cannot transmit and receive data at the same time.</a:t>
            </a:r>
          </a:p>
          <a:p>
            <a:pPr lvl="1"/>
            <a:r>
              <a:rPr lang="en-US" dirty="0"/>
              <a:t>If using multiple software serial ports, only one can receive data at a time.</a:t>
            </a:r>
          </a:p>
          <a:p>
            <a:pPr marL="0" indent="0">
              <a:buNone/>
            </a:pPr>
            <a:r>
              <a:rPr lang="en-IN" dirty="0" smtClean="0">
                <a:solidFill>
                  <a:srgbClr val="008000"/>
                </a:solidFill>
                <a:latin typeface="Courier New" panose="02070309020205020404" pitchFamily="49" charset="0"/>
              </a:rPr>
              <a:t> </a:t>
            </a:r>
            <a:r>
              <a:rPr lang="en-IN" dirty="0">
                <a:solidFill>
                  <a:srgbClr val="008000"/>
                </a:solidFill>
                <a:latin typeface="Courier New" panose="02070309020205020404" pitchFamily="49" charset="0"/>
              </a:rPr>
              <a:t>// Create a </a:t>
            </a:r>
            <a:r>
              <a:rPr lang="en-IN" dirty="0" err="1">
                <a:solidFill>
                  <a:srgbClr val="008000"/>
                </a:solidFill>
                <a:latin typeface="Courier New" panose="02070309020205020404" pitchFamily="49" charset="0"/>
              </a:rPr>
              <a:t>SoftwareSerial</a:t>
            </a:r>
            <a:r>
              <a:rPr lang="en-IN" dirty="0">
                <a:solidFill>
                  <a:srgbClr val="008000"/>
                </a:solidFill>
                <a:latin typeface="Courier New" panose="02070309020205020404" pitchFamily="49" charset="0"/>
              </a:rPr>
              <a:t> object </a:t>
            </a:r>
            <a:endParaRPr lang="en-IN" dirty="0" smtClean="0">
              <a:solidFill>
                <a:srgbClr val="008000"/>
              </a:solidFill>
              <a:latin typeface="Courier New" panose="02070309020205020404" pitchFamily="49" charset="0"/>
            </a:endParaRPr>
          </a:p>
          <a:p>
            <a:pPr marL="0" indent="0">
              <a:buNone/>
            </a:pPr>
            <a:r>
              <a:rPr lang="en-IN" b="1" dirty="0">
                <a:solidFill>
                  <a:srgbClr val="008000"/>
                </a:solidFill>
                <a:latin typeface="Courier New" panose="02070309020205020404" pitchFamily="49" charset="0"/>
              </a:rPr>
              <a:t>	</a:t>
            </a:r>
            <a:r>
              <a:rPr lang="en-IN" b="1" i="1" dirty="0" smtClean="0">
                <a:solidFill>
                  <a:schemeClr val="accent5">
                    <a:lumMod val="50000"/>
                  </a:schemeClr>
                </a:solidFill>
                <a:latin typeface="Courier New" panose="02070309020205020404" pitchFamily="49" charset="0"/>
              </a:rPr>
              <a:t>#</a:t>
            </a:r>
            <a:r>
              <a:rPr lang="en-IN" i="1" dirty="0">
                <a:solidFill>
                  <a:schemeClr val="accent5">
                    <a:lumMod val="50000"/>
                  </a:schemeClr>
                </a:solidFill>
                <a:latin typeface="Courier New" panose="02070309020205020404" pitchFamily="49" charset="0"/>
              </a:rPr>
              <a:t>include </a:t>
            </a:r>
            <a:r>
              <a:rPr lang="en-IN" b="1" dirty="0">
                <a:solidFill>
                  <a:srgbClr val="000080"/>
                </a:solidFill>
                <a:latin typeface="Courier New" panose="02070309020205020404" pitchFamily="49" charset="0"/>
              </a:rPr>
              <a:t>&lt;</a:t>
            </a:r>
            <a:r>
              <a:rPr lang="en-IN" i="1" dirty="0" err="1">
                <a:solidFill>
                  <a:schemeClr val="tx2"/>
                </a:solidFill>
                <a:latin typeface="Courier New" panose="02070309020205020404" pitchFamily="49" charset="0"/>
              </a:rPr>
              <a:t>SoftwareSerial.h</a:t>
            </a:r>
            <a:r>
              <a:rPr lang="en-IN" b="1" dirty="0">
                <a:solidFill>
                  <a:srgbClr val="000080"/>
                </a:solidFill>
                <a:latin typeface="Courier New" panose="02070309020205020404" pitchFamily="49" charset="0"/>
              </a:rPr>
              <a:t>&gt;</a:t>
            </a:r>
            <a:r>
              <a:rPr lang="en-IN" dirty="0">
                <a:solidFill>
                  <a:srgbClr val="000000"/>
                </a:solidFill>
                <a:latin typeface="Courier New" panose="02070309020205020404" pitchFamily="49" charset="0"/>
              </a:rPr>
              <a:t> </a:t>
            </a:r>
            <a:endParaRPr lang="en-IN" dirty="0" smtClean="0">
              <a:solidFill>
                <a:srgbClr val="000000"/>
              </a:solidFill>
              <a:latin typeface="Courier New" panose="02070309020205020404" pitchFamily="49" charset="0"/>
            </a:endParaRPr>
          </a:p>
          <a:p>
            <a:pPr marL="0" indent="0">
              <a:buNone/>
            </a:pPr>
            <a:r>
              <a:rPr lang="en-IN" dirty="0">
                <a:solidFill>
                  <a:srgbClr val="000000"/>
                </a:solidFill>
                <a:latin typeface="Courier New" panose="02070309020205020404" pitchFamily="49" charset="0"/>
              </a:rPr>
              <a:t>	</a:t>
            </a:r>
            <a:r>
              <a:rPr lang="en-IN" dirty="0" err="1" smtClean="0">
                <a:solidFill>
                  <a:srgbClr val="000000"/>
                </a:solidFill>
                <a:latin typeface="Courier New" panose="02070309020205020404" pitchFamily="49" charset="0"/>
              </a:rPr>
              <a:t>SoftwareSerial</a:t>
            </a:r>
            <a:r>
              <a:rPr lang="en-IN" dirty="0" smtClean="0">
                <a:solidFill>
                  <a:srgbClr val="000000"/>
                </a:solidFill>
                <a:latin typeface="Courier New" panose="02070309020205020404" pitchFamily="49" charset="0"/>
              </a:rPr>
              <a:t> </a:t>
            </a:r>
            <a:r>
              <a:rPr lang="en-IN" dirty="0" err="1">
                <a:solidFill>
                  <a:schemeClr val="accent5">
                    <a:lumMod val="60000"/>
                    <a:lumOff val="40000"/>
                  </a:schemeClr>
                </a:solidFill>
                <a:latin typeface="Courier New" panose="02070309020205020404" pitchFamily="49" charset="0"/>
              </a:rPr>
              <a:t>mySerial</a:t>
            </a:r>
            <a:r>
              <a:rPr lang="en-IN" b="1" dirty="0">
                <a:solidFill>
                  <a:srgbClr val="000080"/>
                </a:solidFill>
                <a:latin typeface="Courier New" panose="02070309020205020404" pitchFamily="49" charset="0"/>
              </a:rPr>
              <a:t>(</a:t>
            </a:r>
            <a:r>
              <a:rPr lang="en-IN" dirty="0">
                <a:solidFill>
                  <a:srgbClr val="000000"/>
                </a:solidFill>
                <a:latin typeface="Courier New" panose="02070309020205020404" pitchFamily="49" charset="0"/>
              </a:rPr>
              <a:t>RXPIN</a:t>
            </a:r>
            <a:r>
              <a:rPr lang="en-IN" b="1" dirty="0">
                <a:solidFill>
                  <a:srgbClr val="000080"/>
                </a:solidFill>
                <a:latin typeface="Courier New" panose="02070309020205020404" pitchFamily="49" charset="0"/>
              </a:rPr>
              <a:t>,</a:t>
            </a:r>
            <a:r>
              <a:rPr lang="en-IN" dirty="0">
                <a:solidFill>
                  <a:srgbClr val="000000"/>
                </a:solidFill>
                <a:latin typeface="Courier New" panose="02070309020205020404" pitchFamily="49" charset="0"/>
              </a:rPr>
              <a:t> TXPIN</a:t>
            </a:r>
            <a:r>
              <a:rPr lang="en-IN" b="1" dirty="0">
                <a:solidFill>
                  <a:srgbClr val="000080"/>
                </a:solidFill>
                <a:latin typeface="Courier New" panose="02070309020205020404" pitchFamily="49" charset="0"/>
              </a:rPr>
              <a:t>)</a:t>
            </a:r>
            <a:r>
              <a:rPr lang="en-IN" dirty="0">
                <a:solidFill>
                  <a:srgbClr val="000000"/>
                </a:solidFill>
                <a:latin typeface="Courier New" panose="02070309020205020404" pitchFamily="49" charset="0"/>
              </a:rPr>
              <a:t>; </a:t>
            </a:r>
            <a:endParaRPr lang="en-IN" dirty="0"/>
          </a:p>
        </p:txBody>
      </p:sp>
    </p:spTree>
    <p:extLst>
      <p:ext uri="{BB962C8B-B14F-4D97-AF65-F5344CB8AC3E}">
        <p14:creationId xmlns:p14="http://schemas.microsoft.com/office/powerpoint/2010/main" val="14502376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Software Serial Example Code</a:t>
            </a:r>
            <a:endParaRPr lang="en-IN" dirty="0"/>
          </a:p>
        </p:txBody>
      </p:sp>
      <p:sp>
        <p:nvSpPr>
          <p:cNvPr id="7" name="CustomShape 4"/>
          <p:cNvSpPr/>
          <p:nvPr/>
        </p:nvSpPr>
        <p:spPr>
          <a:xfrm>
            <a:off x="624662" y="1214887"/>
            <a:ext cx="8239419" cy="465406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include </a:t>
            </a:r>
            <a:r>
              <a:rPr lang="en-IN" sz="2000" b="1" dirty="0">
                <a:solidFill>
                  <a:srgbClr val="000080"/>
                </a:solidFill>
                <a:latin typeface="Courier New" panose="02070309020205020404" pitchFamily="49" charset="0"/>
              </a:rPr>
              <a:t>&lt;</a:t>
            </a:r>
            <a:r>
              <a:rPr lang="en-IN" sz="2000" dirty="0" err="1">
                <a:solidFill>
                  <a:srgbClr val="000000"/>
                </a:solidFill>
                <a:latin typeface="Courier New" panose="02070309020205020404" pitchFamily="49" charset="0"/>
              </a:rPr>
              <a:t>SoftwareSerial.h</a:t>
            </a:r>
            <a:r>
              <a:rPr lang="en-IN" sz="2000" b="1" dirty="0">
                <a:solidFill>
                  <a:srgbClr val="000080"/>
                </a:solidFill>
                <a:latin typeface="Courier New" panose="02070309020205020404" pitchFamily="49" charset="0"/>
              </a:rPr>
              <a:t>&gt;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Define RX and TX pins for </a:t>
            </a:r>
            <a:r>
              <a:rPr lang="en-IN" sz="2000" dirty="0" err="1" smtClean="0">
                <a:solidFill>
                  <a:srgbClr val="008000"/>
                </a:solidFill>
                <a:latin typeface="Courier New" panose="02070309020205020404" pitchFamily="49" charset="0"/>
              </a:rPr>
              <a:t>SoftwareSerial</a:t>
            </a:r>
            <a:endParaRPr lang="en-IN" sz="2000" dirty="0" smtClean="0">
              <a:solidFill>
                <a:srgbClr val="008000"/>
              </a:solidFill>
              <a:latin typeface="Courier New" panose="02070309020205020404" pitchFamily="49" charset="0"/>
            </a:endParaRPr>
          </a:p>
          <a:p>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define </a:t>
            </a:r>
            <a:r>
              <a:rPr lang="en-IN" sz="2000" dirty="0">
                <a:solidFill>
                  <a:srgbClr val="000000"/>
                </a:solidFill>
                <a:latin typeface="Courier New" panose="02070309020205020404" pitchFamily="49" charset="0"/>
              </a:rPr>
              <a:t>RX_PIN </a:t>
            </a:r>
            <a:r>
              <a:rPr lang="en-IN" sz="2000" dirty="0">
                <a:solidFill>
                  <a:srgbClr val="FF8000"/>
                </a:solidFill>
                <a:latin typeface="Courier New" panose="02070309020205020404" pitchFamily="49" charset="0"/>
              </a:rPr>
              <a:t>10</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b="1" dirty="0" smtClean="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define TX_PIN </a:t>
            </a:r>
            <a:r>
              <a:rPr lang="en-IN" sz="2000" dirty="0">
                <a:solidFill>
                  <a:srgbClr val="FF8000"/>
                </a:solidFill>
                <a:latin typeface="Courier New" panose="02070309020205020404" pitchFamily="49" charset="0"/>
              </a:rPr>
              <a:t>11</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Create a </a:t>
            </a:r>
            <a:r>
              <a:rPr lang="en-IN" sz="2000" dirty="0" err="1">
                <a:solidFill>
                  <a:srgbClr val="008000"/>
                </a:solidFill>
                <a:latin typeface="Courier New" panose="02070309020205020404" pitchFamily="49" charset="0"/>
              </a:rPr>
              <a:t>SoftwareSerial</a:t>
            </a:r>
            <a:r>
              <a:rPr lang="en-IN" sz="2000" dirty="0">
                <a:solidFill>
                  <a:srgbClr val="008000"/>
                </a:solidFill>
                <a:latin typeface="Courier New" panose="02070309020205020404" pitchFamily="49" charset="0"/>
              </a:rPr>
              <a:t> </a:t>
            </a:r>
            <a:r>
              <a:rPr lang="en-IN" sz="2000" dirty="0" smtClean="0">
                <a:solidFill>
                  <a:srgbClr val="008000"/>
                </a:solidFill>
                <a:latin typeface="Courier New" panose="02070309020205020404" pitchFamily="49" charset="0"/>
              </a:rPr>
              <a:t>object</a:t>
            </a:r>
          </a:p>
          <a:p>
            <a:r>
              <a:rPr lang="en-IN" sz="2000" dirty="0" err="1" smtClean="0">
                <a:solidFill>
                  <a:srgbClr val="000000"/>
                </a:solidFill>
                <a:latin typeface="Courier New" panose="02070309020205020404" pitchFamily="49" charset="0"/>
              </a:rPr>
              <a:t>SoftwareSerial</a:t>
            </a:r>
            <a:r>
              <a:rPr lang="en-IN" sz="2000" dirty="0" smtClean="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mySerial</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RX_PIN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TX_PIN</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r>
              <a:rPr lang="en-IN" sz="2000" dirty="0" smtClean="0">
                <a:solidFill>
                  <a:srgbClr val="000000"/>
                </a:solidFill>
                <a:latin typeface="Courier New" panose="02070309020205020404" pitchFamily="49" charset="0"/>
              </a:rPr>
              <a:t> </a:t>
            </a:r>
            <a:r>
              <a:rPr lang="en-IN" sz="2000" dirty="0">
                <a:solidFill>
                  <a:srgbClr val="8000FF"/>
                </a:solidFill>
                <a:latin typeface="Courier New" panose="02070309020205020404" pitchFamily="49" charset="0"/>
              </a:rPr>
              <a:t>void</a:t>
            </a:r>
            <a:r>
              <a:rPr lang="en-IN" sz="2000" dirty="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setup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Begin communication on the software serial port </a:t>
            </a:r>
            <a:endParaRPr lang="en-IN" sz="2000" dirty="0" smtClean="0">
              <a:solidFill>
                <a:srgbClr val="008000"/>
              </a:solidFill>
              <a:latin typeface="Courier New" panose="02070309020205020404" pitchFamily="49" charset="0"/>
            </a:endParaRPr>
          </a:p>
          <a:p>
            <a:r>
              <a:rPr lang="en-IN" sz="2000" dirty="0" err="1" smtClean="0">
                <a:solidFill>
                  <a:srgbClr val="000000"/>
                </a:solidFill>
                <a:latin typeface="Courier New" panose="02070309020205020404" pitchFamily="49" charset="0"/>
              </a:rPr>
              <a:t>mySerial.begin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Begin communication on the hardware serial port (USB) </a:t>
            </a:r>
            <a:endParaRPr lang="en-IN" sz="2000" dirty="0" smtClean="0">
              <a:solidFill>
                <a:srgbClr val="008000"/>
              </a:solidFill>
              <a:latin typeface="Courier New" panose="02070309020205020404" pitchFamily="49" charset="0"/>
            </a:endParaRPr>
          </a:p>
          <a:p>
            <a:r>
              <a:rPr lang="en-IN" sz="2000" dirty="0" err="1" smtClean="0">
                <a:solidFill>
                  <a:srgbClr val="000000"/>
                </a:solidFill>
                <a:latin typeface="Courier New" panose="02070309020205020404" pitchFamily="49" charset="0"/>
              </a:rPr>
              <a:t>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r>
              <a:rPr lang="en-IN" sz="2000" dirty="0" err="1" smtClean="0">
                <a:solidFill>
                  <a:srgbClr val="000000"/>
                </a:solidFill>
                <a:latin typeface="Courier New" panose="02070309020205020404" pitchFamily="49" charset="0"/>
              </a:rPr>
              <a:t>Serial.println</a:t>
            </a:r>
            <a:r>
              <a:rPr lang="en-IN" sz="2000" b="1" dirty="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SoftwareSerial</a:t>
            </a:r>
            <a:r>
              <a:rPr lang="en-IN" sz="2000" dirty="0" smtClean="0">
                <a:solidFill>
                  <a:srgbClr val="000000"/>
                </a:solidFill>
                <a:latin typeface="Courier New" panose="02070309020205020404" pitchFamily="49" charset="0"/>
              </a:rPr>
              <a:t> </a:t>
            </a:r>
            <a:r>
              <a:rPr lang="en-IN" sz="2000" dirty="0">
                <a:solidFill>
                  <a:srgbClr val="000000"/>
                </a:solidFill>
                <a:latin typeface="Courier New" panose="02070309020205020404" pitchFamily="49" charset="0"/>
              </a:rPr>
              <a:t>Ready</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8080"/>
                </a:solidFill>
                <a:latin typeface="Courier New" panose="02070309020205020404" pitchFamily="49" charset="0"/>
              </a:rPr>
              <a:t>}</a:t>
            </a:r>
            <a:endParaRPr lang="en-IN" sz="2000" dirty="0">
              <a:effectLst/>
            </a:endParaRPr>
          </a:p>
        </p:txBody>
      </p:sp>
      <p:sp>
        <p:nvSpPr>
          <p:cNvPr id="8" name="CustomShape 6"/>
          <p:cNvSpPr/>
          <p:nvPr/>
        </p:nvSpPr>
        <p:spPr>
          <a:xfrm>
            <a:off x="161730" y="885849"/>
            <a:ext cx="4038577"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smtClean="0">
                <a:solidFill>
                  <a:srgbClr val="FFFFFF"/>
                </a:solidFill>
                <a:latin typeface="Roboto Condensed"/>
                <a:ea typeface="DejaVu Sans"/>
              </a:rPr>
              <a:t>sketch</a:t>
            </a:r>
            <a:r>
              <a:rPr lang="en-IN" sz="1600" b="0" strike="noStrike" spc="-1" dirty="0" smtClean="0">
                <a:solidFill>
                  <a:srgbClr val="FFFFFF"/>
                </a:solidFill>
                <a:latin typeface="Consolas"/>
                <a:ea typeface="DejaVu Sans"/>
              </a:rPr>
              <a:t>_</a:t>
            </a:r>
            <a:r>
              <a:rPr lang="en-IN" sz="1600" spc="-1" dirty="0" smtClean="0">
                <a:solidFill>
                  <a:srgbClr val="FFFFFF"/>
                </a:solidFill>
                <a:latin typeface="Roboto Condensed"/>
                <a:ea typeface="DejaVu Sans"/>
              </a:rPr>
              <a:t>01</a:t>
            </a:r>
            <a:r>
              <a:rPr lang="en-IN" sz="1600" b="0" strike="noStrike" spc="-1" dirty="0" smtClean="0">
                <a:solidFill>
                  <a:srgbClr val="FFFFFF"/>
                </a:solidFill>
                <a:latin typeface="Roboto Condensed"/>
                <a:ea typeface="DejaVu Sans"/>
              </a:rPr>
              <a:t>.ino</a:t>
            </a:r>
            <a:endParaRPr lang="en-IN" sz="1600" b="0" strike="noStrike" spc="-1" dirty="0">
              <a:latin typeface="Arial"/>
            </a:endParaRPr>
          </a:p>
        </p:txBody>
      </p:sp>
      <p:sp>
        <p:nvSpPr>
          <p:cNvPr id="9" name="CustomShape 4"/>
          <p:cNvSpPr/>
          <p:nvPr/>
        </p:nvSpPr>
        <p:spPr>
          <a:xfrm>
            <a:off x="161730" y="1214168"/>
            <a:ext cx="462933" cy="465478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dirty="0">
                <a:solidFill>
                  <a:schemeClr val="tx1">
                    <a:lumMod val="90000"/>
                    <a:lumOff val="10000"/>
                  </a:schemeClr>
                </a:solidFill>
                <a:latin typeface="Consolas" panose="020B0609020204030204" pitchFamily="49" charset="0"/>
              </a:rPr>
              <a:t>1</a:t>
            </a:r>
          </a:p>
          <a:p>
            <a:pPr algn="r">
              <a:lnSpc>
                <a:spcPct val="100000"/>
              </a:lnSpc>
            </a:pPr>
            <a:r>
              <a:rPr lang="en-IN" sz="2000" dirty="0">
                <a:solidFill>
                  <a:schemeClr val="tx1">
                    <a:lumMod val="90000"/>
                    <a:lumOff val="10000"/>
                  </a:schemeClr>
                </a:solidFill>
                <a:latin typeface="Consolas" panose="020B0609020204030204" pitchFamily="49" charset="0"/>
              </a:rPr>
              <a:t>2</a:t>
            </a:r>
          </a:p>
          <a:p>
            <a:pPr algn="r">
              <a:lnSpc>
                <a:spcPct val="100000"/>
              </a:lnSpc>
            </a:pPr>
            <a:r>
              <a:rPr lang="en-IN" sz="2000" dirty="0">
                <a:solidFill>
                  <a:schemeClr val="tx1">
                    <a:lumMod val="90000"/>
                    <a:lumOff val="10000"/>
                  </a:schemeClr>
                </a:solidFill>
                <a:latin typeface="Consolas" panose="020B0609020204030204" pitchFamily="49" charset="0"/>
              </a:rPr>
              <a:t>3</a:t>
            </a:r>
          </a:p>
          <a:p>
            <a:pPr algn="r">
              <a:lnSpc>
                <a:spcPct val="100000"/>
              </a:lnSpc>
            </a:pPr>
            <a:r>
              <a:rPr lang="en-IN" sz="2000" dirty="0">
                <a:solidFill>
                  <a:schemeClr val="tx1">
                    <a:lumMod val="90000"/>
                    <a:lumOff val="10000"/>
                  </a:schemeClr>
                </a:solidFill>
                <a:latin typeface="Consolas" panose="020B0609020204030204" pitchFamily="49" charset="0"/>
              </a:rPr>
              <a:t>4</a:t>
            </a:r>
          </a:p>
          <a:p>
            <a:pPr algn="r">
              <a:lnSpc>
                <a:spcPct val="100000"/>
              </a:lnSpc>
            </a:pPr>
            <a:r>
              <a:rPr lang="en-IN" sz="2000" dirty="0">
                <a:solidFill>
                  <a:schemeClr val="tx1">
                    <a:lumMod val="90000"/>
                    <a:lumOff val="10000"/>
                  </a:schemeClr>
                </a:solidFill>
                <a:latin typeface="Consolas" panose="020B0609020204030204" pitchFamily="49" charset="0"/>
              </a:rPr>
              <a:t>5</a:t>
            </a:r>
          </a:p>
          <a:p>
            <a:pPr algn="r">
              <a:lnSpc>
                <a:spcPct val="100000"/>
              </a:lnSpc>
            </a:pPr>
            <a:r>
              <a:rPr lang="en-IN" sz="2000" dirty="0">
                <a:solidFill>
                  <a:schemeClr val="tx1">
                    <a:lumMod val="90000"/>
                    <a:lumOff val="10000"/>
                  </a:schemeClr>
                </a:solidFill>
                <a:latin typeface="Consolas" panose="020B0609020204030204" pitchFamily="49" charset="0"/>
              </a:rPr>
              <a:t>6</a:t>
            </a:r>
          </a:p>
          <a:p>
            <a:pPr algn="r">
              <a:lnSpc>
                <a:spcPct val="100000"/>
              </a:lnSpc>
            </a:pPr>
            <a:r>
              <a:rPr lang="en-IN" sz="2000" dirty="0">
                <a:solidFill>
                  <a:schemeClr val="tx1">
                    <a:lumMod val="90000"/>
                    <a:lumOff val="10000"/>
                  </a:schemeClr>
                </a:solidFill>
                <a:latin typeface="Consolas" panose="020B0609020204030204" pitchFamily="49" charset="0"/>
              </a:rPr>
              <a:t>7</a:t>
            </a:r>
          </a:p>
          <a:p>
            <a:pPr algn="r">
              <a:lnSpc>
                <a:spcPct val="100000"/>
              </a:lnSpc>
            </a:pPr>
            <a:r>
              <a:rPr lang="en-IN" sz="2000" dirty="0">
                <a:solidFill>
                  <a:schemeClr val="tx1">
                    <a:lumMod val="90000"/>
                    <a:lumOff val="10000"/>
                  </a:schemeClr>
                </a:solidFill>
                <a:latin typeface="Consolas" panose="020B0609020204030204" pitchFamily="49" charset="0"/>
              </a:rPr>
              <a:t>8</a:t>
            </a:r>
          </a:p>
          <a:p>
            <a:pPr algn="r">
              <a:lnSpc>
                <a:spcPct val="100000"/>
              </a:lnSpc>
            </a:pPr>
            <a:r>
              <a:rPr lang="en-IN" sz="2000" dirty="0">
                <a:solidFill>
                  <a:schemeClr val="tx1">
                    <a:lumMod val="90000"/>
                    <a:lumOff val="10000"/>
                  </a:schemeClr>
                </a:solidFill>
                <a:latin typeface="Consolas" panose="020B0609020204030204" pitchFamily="49" charset="0"/>
              </a:rPr>
              <a:t>9</a:t>
            </a:r>
          </a:p>
          <a:p>
            <a:pPr algn="r">
              <a:lnSpc>
                <a:spcPct val="100000"/>
              </a:lnSpc>
            </a:pPr>
            <a:r>
              <a:rPr lang="en-IN" sz="2000" dirty="0">
                <a:solidFill>
                  <a:schemeClr val="tx1">
                    <a:lumMod val="90000"/>
                    <a:lumOff val="10000"/>
                  </a:schemeClr>
                </a:solidFill>
                <a:latin typeface="Consolas" panose="020B0609020204030204" pitchFamily="49" charset="0"/>
              </a:rPr>
              <a:t>10</a:t>
            </a:r>
          </a:p>
          <a:p>
            <a:pPr algn="r">
              <a:lnSpc>
                <a:spcPct val="100000"/>
              </a:lnSpc>
            </a:pPr>
            <a:r>
              <a:rPr lang="en-IN" sz="2000" dirty="0">
                <a:solidFill>
                  <a:schemeClr val="tx1">
                    <a:lumMod val="90000"/>
                    <a:lumOff val="10000"/>
                  </a:schemeClr>
                </a:solidFill>
                <a:latin typeface="Consolas" panose="020B0609020204030204" pitchFamily="49" charset="0"/>
              </a:rPr>
              <a:t>11</a:t>
            </a:r>
          </a:p>
          <a:p>
            <a:pPr algn="r">
              <a:lnSpc>
                <a:spcPct val="100000"/>
              </a:lnSpc>
            </a:pPr>
            <a:r>
              <a:rPr lang="en-IN" sz="2000" dirty="0" smtClean="0">
                <a:solidFill>
                  <a:schemeClr val="tx1">
                    <a:lumMod val="90000"/>
                    <a:lumOff val="10000"/>
                  </a:schemeClr>
                </a:solidFill>
                <a:latin typeface="Consolas" panose="020B0609020204030204" pitchFamily="49" charset="0"/>
              </a:rPr>
              <a:t>12</a:t>
            </a:r>
          </a:p>
          <a:p>
            <a:pPr algn="r">
              <a:lnSpc>
                <a:spcPct val="100000"/>
              </a:lnSpc>
            </a:pPr>
            <a:r>
              <a:rPr lang="en-IN" sz="2000" dirty="0" smtClean="0">
                <a:solidFill>
                  <a:schemeClr val="tx1">
                    <a:lumMod val="90000"/>
                    <a:lumOff val="10000"/>
                  </a:schemeClr>
                </a:solidFill>
                <a:latin typeface="Consolas" panose="020B0609020204030204" pitchFamily="49" charset="0"/>
              </a:rPr>
              <a:t>13</a:t>
            </a:r>
          </a:p>
          <a:p>
            <a:pPr algn="r">
              <a:lnSpc>
                <a:spcPct val="100000"/>
              </a:lnSpc>
            </a:pPr>
            <a:r>
              <a:rPr lang="en-IN" sz="2000" dirty="0" smtClean="0">
                <a:solidFill>
                  <a:schemeClr val="tx1">
                    <a:lumMod val="90000"/>
                    <a:lumOff val="10000"/>
                  </a:schemeClr>
                </a:solidFill>
                <a:latin typeface="Consolas" panose="020B0609020204030204" pitchFamily="49" charset="0"/>
              </a:rPr>
              <a:t>14</a:t>
            </a:r>
          </a:p>
          <a:p>
            <a:pPr algn="r">
              <a:lnSpc>
                <a:spcPct val="100000"/>
              </a:lnSpc>
            </a:pPr>
            <a:r>
              <a:rPr lang="en-IN" sz="2000" dirty="0" smtClean="0">
                <a:solidFill>
                  <a:schemeClr val="tx1">
                    <a:lumMod val="90000"/>
                    <a:lumOff val="10000"/>
                  </a:schemeClr>
                </a:solidFill>
                <a:latin typeface="Consolas" panose="020B0609020204030204" pitchFamily="49" charset="0"/>
              </a:rPr>
              <a:t>15</a:t>
            </a:r>
            <a:endParaRPr lang="en-IN" sz="2000" dirty="0">
              <a:solidFill>
                <a:schemeClr val="tx1">
                  <a:lumMod val="90000"/>
                  <a:lumOff val="10000"/>
                </a:schemeClr>
              </a:solidFill>
              <a:latin typeface="Consolas" panose="020B0609020204030204" pitchFamily="49" charset="0"/>
            </a:endParaRPr>
          </a:p>
        </p:txBody>
      </p:sp>
    </p:spTree>
    <p:extLst>
      <p:ext uri="{BB962C8B-B14F-4D97-AF65-F5344CB8AC3E}">
        <p14:creationId xmlns:p14="http://schemas.microsoft.com/office/powerpoint/2010/main" val="52512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IN" spc="-1" dirty="0" err="1"/>
              <a:t>IoT</a:t>
            </a:r>
            <a:r>
              <a:rPr lang="en-IN" spc="-1" dirty="0"/>
              <a:t> Data communication and </a:t>
            </a:r>
            <a:r>
              <a:rPr lang="en-IN" spc="-1" dirty="0" smtClean="0"/>
              <a:t>Interfacing : Protocols</a:t>
            </a:r>
            <a:endParaRPr lang="en-IN" spc="-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4760674"/>
              </p:ext>
            </p:extLst>
          </p:nvPr>
        </p:nvGraphicFramePr>
        <p:xfrm>
          <a:off x="131763" y="876301"/>
          <a:ext cx="11334523" cy="5001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066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361999A9-5AF9-4083-830F-8CB80CBB2DB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A74D0D5C-217C-45DA-9AB5-94F9C24DC013}"/>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93395ADD-A26F-442B-AB07-5EBEDE3D8AF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2AA1BC74-C6E5-40DC-9D97-A26B29FB48B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9195AA8C-73C8-4A50-BF42-2D50D432329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BBFD7A75-13E4-4A9F-91FB-6E42492A0D3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ABFC4E1F-2943-4935-BAC6-52A845355C61}"/>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B1E6EDB0-FED3-4E6F-BB58-49D5EB738866}"/>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21EF2747-B96A-49C6-B27A-B2D3DF90033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Software Serial Example Code</a:t>
            </a:r>
            <a:endParaRPr lang="en-IN" dirty="0"/>
          </a:p>
        </p:txBody>
      </p:sp>
      <p:sp>
        <p:nvSpPr>
          <p:cNvPr id="7" name="CustomShape 4"/>
          <p:cNvSpPr/>
          <p:nvPr/>
        </p:nvSpPr>
        <p:spPr>
          <a:xfrm>
            <a:off x="624662" y="1214887"/>
            <a:ext cx="11141240" cy="465406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loop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Send data from hardware serial to software </a:t>
            </a:r>
            <a:r>
              <a:rPr lang="en-IN" sz="2000" dirty="0" smtClean="0">
                <a:solidFill>
                  <a:srgbClr val="008000"/>
                </a:solidFill>
                <a:latin typeface="Courier New" panose="02070309020205020404" pitchFamily="49" charset="0"/>
              </a:rPr>
              <a:t>serial</a:t>
            </a:r>
          </a:p>
          <a:p>
            <a:pPr lvl="1"/>
            <a:r>
              <a:rPr lang="en-IN" sz="2000" dirty="0" smtClean="0">
                <a:solidFill>
                  <a:srgbClr val="8000FF"/>
                </a:solidFill>
                <a:latin typeface="Courier New" panose="02070309020205020404" pitchFamily="49" charset="0"/>
              </a:rPr>
              <a:t>if</a:t>
            </a:r>
            <a:r>
              <a:rPr lang="en-IN" sz="2000" dirty="0" smtClean="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err="1">
                <a:solidFill>
                  <a:srgbClr val="000000"/>
                </a:solidFill>
                <a:latin typeface="Courier New" panose="02070309020205020404" pitchFamily="49" charset="0"/>
              </a:rPr>
              <a:t>Serial.available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smtClean="0">
                <a:solidFill>
                  <a:srgbClr val="808080"/>
                </a:solidFill>
                <a:latin typeface="Courier New" panose="02070309020205020404" pitchFamily="49" charset="0"/>
              </a:rPr>
              <a:t>{</a:t>
            </a:r>
          </a:p>
          <a:p>
            <a:pPr lvl="1"/>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char</a:t>
            </a:r>
            <a:r>
              <a:rPr lang="en-IN" sz="2000" dirty="0">
                <a:solidFill>
                  <a:srgbClr val="000000"/>
                </a:solidFill>
                <a:latin typeface="Courier New" panose="02070309020205020404" pitchFamily="49" charset="0"/>
              </a:rPr>
              <a:t> data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Serial.read</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008000"/>
                </a:solidFill>
                <a:latin typeface="Courier New" panose="02070309020205020404" pitchFamily="49" charset="0"/>
              </a:rPr>
              <a:t>//</a:t>
            </a:r>
            <a:r>
              <a:rPr lang="en-IN" sz="2000" dirty="0" err="1" smtClean="0">
                <a:solidFill>
                  <a:srgbClr val="008000"/>
                </a:solidFill>
                <a:latin typeface="Courier New" panose="02070309020205020404" pitchFamily="49" charset="0"/>
              </a:rPr>
              <a:t>Serial.read</a:t>
            </a:r>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reads one byte of data</a:t>
            </a:r>
          </a:p>
          <a:p>
            <a:pPr lvl="1"/>
            <a:r>
              <a:rPr lang="en-IN" sz="2000" dirty="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mySerial.write</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data</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1"/>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Send data to the software serial </a:t>
            </a:r>
            <a:r>
              <a:rPr lang="en-IN" sz="2000" dirty="0" smtClean="0">
                <a:solidFill>
                  <a:srgbClr val="008000"/>
                </a:solidFill>
                <a:latin typeface="Courier New" panose="02070309020205020404" pitchFamily="49" charset="0"/>
              </a:rPr>
              <a:t>port</a:t>
            </a:r>
          </a:p>
          <a:p>
            <a:pPr lvl="1"/>
            <a:r>
              <a:rPr lang="en-IN" sz="2000" dirty="0" err="1" smtClean="0">
                <a:solidFill>
                  <a:srgbClr val="000000"/>
                </a:solidFill>
                <a:latin typeface="Courier New" panose="02070309020205020404" pitchFamily="49" charset="0"/>
              </a:rPr>
              <a:t>Serial.print</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Sent to </a:t>
            </a:r>
            <a:r>
              <a:rPr lang="en-IN" sz="2000" dirty="0" err="1">
                <a:solidFill>
                  <a:srgbClr val="000000"/>
                </a:solidFill>
                <a:latin typeface="Courier New" panose="02070309020205020404" pitchFamily="49" charset="0"/>
              </a:rPr>
              <a:t>SoftwareSerial</a:t>
            </a:r>
            <a:r>
              <a:rPr lang="en-IN" sz="2000" dirty="0">
                <a:solidFill>
                  <a:srgbClr val="000000"/>
                </a:solidFill>
                <a:latin typeface="Courier New" panose="02070309020205020404" pitchFamily="49" charset="0"/>
              </a:rPr>
              <a:t>: </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pPr lvl="1"/>
            <a:r>
              <a:rPr lang="en-IN" sz="2000" dirty="0" err="1" smtClean="0">
                <a:solidFill>
                  <a:srgbClr val="000000"/>
                </a:solidFill>
                <a:latin typeface="Courier New" panose="02070309020205020404" pitchFamily="49" charset="0"/>
              </a:rPr>
              <a:t>Serial.println</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data</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pPr lvl="1"/>
            <a:r>
              <a:rPr lang="en-IN" sz="2000" dirty="0" smtClean="0">
                <a:solidFill>
                  <a:srgbClr val="808080"/>
                </a:solidFill>
                <a:latin typeface="Courier New" panose="02070309020205020404" pitchFamily="49" charset="0"/>
              </a:rPr>
              <a:t>}</a:t>
            </a: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Receive data from software serial and print to hardware serial </a:t>
            </a:r>
            <a:endParaRPr lang="en-IN" sz="2000" dirty="0" smtClean="0">
              <a:solidFill>
                <a:srgbClr val="008000"/>
              </a:solidFill>
              <a:latin typeface="Courier New" panose="02070309020205020404" pitchFamily="49" charset="0"/>
            </a:endParaRPr>
          </a:p>
          <a:p>
            <a:pPr lvl="1"/>
            <a:r>
              <a:rPr lang="en-IN" sz="2000" dirty="0" smtClean="0">
                <a:solidFill>
                  <a:srgbClr val="8000FF"/>
                </a:solidFill>
                <a:latin typeface="Courier New" panose="02070309020205020404" pitchFamily="49" charset="0"/>
              </a:rPr>
              <a:t>if</a:t>
            </a:r>
            <a:r>
              <a:rPr lang="en-IN" sz="2000" dirty="0" smtClean="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err="1">
                <a:solidFill>
                  <a:srgbClr val="000000"/>
                </a:solidFill>
                <a:latin typeface="Courier New" panose="02070309020205020404" pitchFamily="49" charset="0"/>
              </a:rPr>
              <a:t>mySerial.available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1"/>
            <a:r>
              <a:rPr lang="en-IN" sz="2000" b="1" dirty="0" smtClean="0">
                <a:solidFill>
                  <a:srgbClr val="0000FF"/>
                </a:solidFill>
                <a:latin typeface="Courier New" panose="02070309020205020404" pitchFamily="49" charset="0"/>
              </a:rPr>
              <a:t>char</a:t>
            </a:r>
            <a:r>
              <a:rPr lang="en-IN" sz="2000" dirty="0" smtClean="0">
                <a:solidFill>
                  <a:srgbClr val="000000"/>
                </a:solidFill>
                <a:latin typeface="Courier New" panose="02070309020205020404" pitchFamily="49" charset="0"/>
              </a:rPr>
              <a:t> </a:t>
            </a:r>
            <a:r>
              <a:rPr lang="en-IN" sz="2000" dirty="0">
                <a:solidFill>
                  <a:srgbClr val="000000"/>
                </a:solidFill>
                <a:latin typeface="Courier New" panose="02070309020205020404" pitchFamily="49" charset="0"/>
              </a:rPr>
              <a:t>data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mySerial.read</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1"/>
            <a:r>
              <a:rPr lang="en-IN" sz="2000" dirty="0" err="1" smtClean="0">
                <a:solidFill>
                  <a:srgbClr val="000000"/>
                </a:solidFill>
                <a:latin typeface="Courier New" panose="02070309020205020404" pitchFamily="49" charset="0"/>
              </a:rPr>
              <a:t>Serial.print</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Received from </a:t>
            </a:r>
            <a:r>
              <a:rPr lang="en-IN" sz="2000" dirty="0" err="1">
                <a:solidFill>
                  <a:srgbClr val="000000"/>
                </a:solidFill>
                <a:latin typeface="Courier New" panose="02070309020205020404" pitchFamily="49" charset="0"/>
              </a:rPr>
              <a:t>SoftwareSerial</a:t>
            </a:r>
            <a:r>
              <a:rPr lang="en-IN" sz="2000" dirty="0">
                <a:solidFill>
                  <a:srgbClr val="000000"/>
                </a:solidFill>
                <a:latin typeface="Courier New" panose="02070309020205020404" pitchFamily="49" charset="0"/>
              </a:rPr>
              <a:t>: </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pPr lvl="1"/>
            <a:r>
              <a:rPr lang="en-IN" sz="2000" dirty="0" err="1" smtClean="0">
                <a:solidFill>
                  <a:srgbClr val="000000"/>
                </a:solidFill>
                <a:latin typeface="Courier New" panose="02070309020205020404" pitchFamily="49" charset="0"/>
              </a:rPr>
              <a:t>Serial.println</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data</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endParaRPr lang="en-IN" sz="2000" dirty="0">
              <a:effectLst/>
            </a:endParaRPr>
          </a:p>
        </p:txBody>
      </p:sp>
      <p:sp>
        <p:nvSpPr>
          <p:cNvPr id="8" name="CustomShape 6"/>
          <p:cNvSpPr/>
          <p:nvPr/>
        </p:nvSpPr>
        <p:spPr>
          <a:xfrm>
            <a:off x="161730" y="885849"/>
            <a:ext cx="4038577"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smtClean="0">
                <a:solidFill>
                  <a:srgbClr val="FFFFFF"/>
                </a:solidFill>
                <a:latin typeface="Roboto Condensed"/>
                <a:ea typeface="DejaVu Sans"/>
              </a:rPr>
              <a:t>sketch</a:t>
            </a:r>
            <a:r>
              <a:rPr lang="en-IN" sz="1600" b="0" strike="noStrike" spc="-1" dirty="0" smtClean="0">
                <a:solidFill>
                  <a:srgbClr val="FFFFFF"/>
                </a:solidFill>
                <a:latin typeface="Consolas"/>
                <a:ea typeface="DejaVu Sans"/>
              </a:rPr>
              <a:t>_</a:t>
            </a:r>
            <a:r>
              <a:rPr lang="en-IN" sz="1600" spc="-1" dirty="0" smtClean="0">
                <a:solidFill>
                  <a:srgbClr val="FFFFFF"/>
                </a:solidFill>
                <a:latin typeface="Roboto Condensed"/>
                <a:ea typeface="DejaVu Sans"/>
              </a:rPr>
              <a:t>01</a:t>
            </a:r>
            <a:r>
              <a:rPr lang="en-IN" sz="1600" b="0" strike="noStrike" spc="-1" dirty="0" smtClean="0">
                <a:solidFill>
                  <a:srgbClr val="FFFFFF"/>
                </a:solidFill>
                <a:latin typeface="Roboto Condensed"/>
                <a:ea typeface="DejaVu Sans"/>
              </a:rPr>
              <a:t>.ino</a:t>
            </a:r>
            <a:endParaRPr lang="en-IN" sz="1600" b="0" strike="noStrike" spc="-1" dirty="0">
              <a:latin typeface="Arial"/>
            </a:endParaRPr>
          </a:p>
        </p:txBody>
      </p:sp>
      <p:sp>
        <p:nvSpPr>
          <p:cNvPr id="9" name="CustomShape 4"/>
          <p:cNvSpPr/>
          <p:nvPr/>
        </p:nvSpPr>
        <p:spPr>
          <a:xfrm>
            <a:off x="161730" y="1214168"/>
            <a:ext cx="462933" cy="465478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dirty="0" smtClean="0">
                <a:solidFill>
                  <a:schemeClr val="tx1">
                    <a:lumMod val="90000"/>
                    <a:lumOff val="10000"/>
                  </a:schemeClr>
                </a:solidFill>
                <a:latin typeface="Consolas" panose="020B0609020204030204" pitchFamily="49" charset="0"/>
              </a:rPr>
              <a:t>16</a:t>
            </a:r>
          </a:p>
          <a:p>
            <a:pPr algn="r">
              <a:lnSpc>
                <a:spcPct val="100000"/>
              </a:lnSpc>
            </a:pPr>
            <a:r>
              <a:rPr lang="en-IN" sz="2000" dirty="0" smtClean="0">
                <a:solidFill>
                  <a:schemeClr val="tx1">
                    <a:lumMod val="90000"/>
                    <a:lumOff val="10000"/>
                  </a:schemeClr>
                </a:solidFill>
                <a:latin typeface="Consolas" panose="020B0609020204030204" pitchFamily="49" charset="0"/>
              </a:rPr>
              <a:t>17</a:t>
            </a:r>
          </a:p>
          <a:p>
            <a:pPr algn="r">
              <a:lnSpc>
                <a:spcPct val="100000"/>
              </a:lnSpc>
            </a:pPr>
            <a:r>
              <a:rPr lang="en-IN" sz="2000" dirty="0" smtClean="0">
                <a:solidFill>
                  <a:schemeClr val="tx1">
                    <a:lumMod val="90000"/>
                    <a:lumOff val="10000"/>
                  </a:schemeClr>
                </a:solidFill>
                <a:latin typeface="Consolas" panose="020B0609020204030204" pitchFamily="49" charset="0"/>
              </a:rPr>
              <a:t>18</a:t>
            </a:r>
          </a:p>
          <a:p>
            <a:pPr algn="r">
              <a:lnSpc>
                <a:spcPct val="100000"/>
              </a:lnSpc>
            </a:pPr>
            <a:r>
              <a:rPr lang="en-IN" sz="2000" dirty="0" smtClean="0">
                <a:solidFill>
                  <a:schemeClr val="tx1">
                    <a:lumMod val="90000"/>
                    <a:lumOff val="10000"/>
                  </a:schemeClr>
                </a:solidFill>
                <a:latin typeface="Consolas" panose="020B0609020204030204" pitchFamily="49" charset="0"/>
              </a:rPr>
              <a:t>19</a:t>
            </a:r>
          </a:p>
          <a:p>
            <a:pPr algn="r">
              <a:lnSpc>
                <a:spcPct val="100000"/>
              </a:lnSpc>
            </a:pPr>
            <a:r>
              <a:rPr lang="en-IN" sz="2000" dirty="0" smtClean="0">
                <a:solidFill>
                  <a:schemeClr val="tx1">
                    <a:lumMod val="90000"/>
                    <a:lumOff val="10000"/>
                  </a:schemeClr>
                </a:solidFill>
                <a:latin typeface="Consolas" panose="020B0609020204030204" pitchFamily="49" charset="0"/>
              </a:rPr>
              <a:t>20</a:t>
            </a:r>
          </a:p>
          <a:p>
            <a:pPr algn="r">
              <a:lnSpc>
                <a:spcPct val="100000"/>
              </a:lnSpc>
            </a:pPr>
            <a:r>
              <a:rPr lang="en-IN" sz="2000" dirty="0" smtClean="0">
                <a:solidFill>
                  <a:schemeClr val="tx1">
                    <a:lumMod val="90000"/>
                    <a:lumOff val="10000"/>
                  </a:schemeClr>
                </a:solidFill>
                <a:latin typeface="Consolas" panose="020B0609020204030204" pitchFamily="49" charset="0"/>
              </a:rPr>
              <a:t>21</a:t>
            </a:r>
          </a:p>
          <a:p>
            <a:pPr algn="r">
              <a:lnSpc>
                <a:spcPct val="100000"/>
              </a:lnSpc>
            </a:pPr>
            <a:r>
              <a:rPr lang="en-IN" sz="2000" dirty="0" smtClean="0">
                <a:solidFill>
                  <a:schemeClr val="tx1">
                    <a:lumMod val="90000"/>
                    <a:lumOff val="10000"/>
                  </a:schemeClr>
                </a:solidFill>
                <a:latin typeface="Consolas" panose="020B0609020204030204" pitchFamily="49" charset="0"/>
              </a:rPr>
              <a:t>22</a:t>
            </a:r>
          </a:p>
          <a:p>
            <a:pPr algn="r">
              <a:lnSpc>
                <a:spcPct val="100000"/>
              </a:lnSpc>
            </a:pPr>
            <a:r>
              <a:rPr lang="en-IN" sz="2000" dirty="0" smtClean="0">
                <a:solidFill>
                  <a:schemeClr val="tx1">
                    <a:lumMod val="90000"/>
                    <a:lumOff val="10000"/>
                  </a:schemeClr>
                </a:solidFill>
                <a:latin typeface="Consolas" panose="020B0609020204030204" pitchFamily="49" charset="0"/>
              </a:rPr>
              <a:t>23</a:t>
            </a:r>
          </a:p>
          <a:p>
            <a:pPr algn="r">
              <a:lnSpc>
                <a:spcPct val="100000"/>
              </a:lnSpc>
            </a:pPr>
            <a:r>
              <a:rPr lang="en-IN" sz="2000" dirty="0" smtClean="0">
                <a:solidFill>
                  <a:schemeClr val="tx1">
                    <a:lumMod val="90000"/>
                    <a:lumOff val="10000"/>
                  </a:schemeClr>
                </a:solidFill>
                <a:latin typeface="Consolas" panose="020B0609020204030204" pitchFamily="49" charset="0"/>
              </a:rPr>
              <a:t>24</a:t>
            </a:r>
          </a:p>
          <a:p>
            <a:pPr algn="r">
              <a:lnSpc>
                <a:spcPct val="100000"/>
              </a:lnSpc>
            </a:pPr>
            <a:r>
              <a:rPr lang="en-IN" sz="2000" dirty="0" smtClean="0">
                <a:solidFill>
                  <a:schemeClr val="tx1">
                    <a:lumMod val="90000"/>
                    <a:lumOff val="10000"/>
                  </a:schemeClr>
                </a:solidFill>
                <a:latin typeface="Consolas" panose="020B0609020204030204" pitchFamily="49" charset="0"/>
              </a:rPr>
              <a:t>25</a:t>
            </a:r>
          </a:p>
          <a:p>
            <a:pPr algn="r">
              <a:lnSpc>
                <a:spcPct val="100000"/>
              </a:lnSpc>
            </a:pPr>
            <a:r>
              <a:rPr lang="en-IN" sz="2000" dirty="0" smtClean="0">
                <a:solidFill>
                  <a:schemeClr val="tx1">
                    <a:lumMod val="90000"/>
                    <a:lumOff val="10000"/>
                  </a:schemeClr>
                </a:solidFill>
                <a:latin typeface="Consolas" panose="020B0609020204030204" pitchFamily="49" charset="0"/>
              </a:rPr>
              <a:t>26</a:t>
            </a:r>
          </a:p>
          <a:p>
            <a:pPr algn="r">
              <a:lnSpc>
                <a:spcPct val="100000"/>
              </a:lnSpc>
            </a:pPr>
            <a:r>
              <a:rPr lang="en-IN" sz="2000" dirty="0" smtClean="0">
                <a:solidFill>
                  <a:schemeClr val="tx1">
                    <a:lumMod val="90000"/>
                    <a:lumOff val="10000"/>
                  </a:schemeClr>
                </a:solidFill>
                <a:latin typeface="Consolas" panose="020B0609020204030204" pitchFamily="49" charset="0"/>
              </a:rPr>
              <a:t>27</a:t>
            </a:r>
          </a:p>
          <a:p>
            <a:pPr algn="r">
              <a:lnSpc>
                <a:spcPct val="100000"/>
              </a:lnSpc>
            </a:pPr>
            <a:r>
              <a:rPr lang="en-IN" sz="2000" dirty="0" smtClean="0">
                <a:solidFill>
                  <a:schemeClr val="tx1">
                    <a:lumMod val="90000"/>
                    <a:lumOff val="10000"/>
                  </a:schemeClr>
                </a:solidFill>
                <a:latin typeface="Consolas" panose="020B0609020204030204" pitchFamily="49" charset="0"/>
              </a:rPr>
              <a:t>28</a:t>
            </a:r>
          </a:p>
          <a:p>
            <a:pPr algn="r">
              <a:lnSpc>
                <a:spcPct val="100000"/>
              </a:lnSpc>
            </a:pPr>
            <a:r>
              <a:rPr lang="en-IN" sz="2000" dirty="0" smtClean="0">
                <a:solidFill>
                  <a:schemeClr val="tx1">
                    <a:lumMod val="90000"/>
                    <a:lumOff val="10000"/>
                  </a:schemeClr>
                </a:solidFill>
                <a:latin typeface="Consolas" panose="020B0609020204030204" pitchFamily="49" charset="0"/>
              </a:rPr>
              <a:t>29</a:t>
            </a:r>
          </a:p>
          <a:p>
            <a:pPr algn="r">
              <a:lnSpc>
                <a:spcPct val="100000"/>
              </a:lnSpc>
            </a:pPr>
            <a:r>
              <a:rPr lang="en-IN" sz="2000" dirty="0" smtClean="0">
                <a:solidFill>
                  <a:schemeClr val="tx1">
                    <a:lumMod val="90000"/>
                    <a:lumOff val="10000"/>
                  </a:schemeClr>
                </a:solidFill>
                <a:latin typeface="Consolas" panose="020B0609020204030204" pitchFamily="49" charset="0"/>
              </a:rPr>
              <a:t>30</a:t>
            </a:r>
            <a:endParaRPr lang="en-IN" sz="2000" dirty="0">
              <a:solidFill>
                <a:schemeClr val="tx1">
                  <a:lumMod val="90000"/>
                  <a:lumOff val="10000"/>
                </a:schemeClr>
              </a:solidFill>
              <a:latin typeface="Consolas" panose="020B0609020204030204" pitchFamily="49" charset="0"/>
            </a:endParaRPr>
          </a:p>
        </p:txBody>
      </p:sp>
    </p:spTree>
    <p:extLst>
      <p:ext uri="{BB962C8B-B14F-4D97-AF65-F5344CB8AC3E}">
        <p14:creationId xmlns:p14="http://schemas.microsoft.com/office/powerpoint/2010/main" val="276643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additive="repl">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SPI: Serial Peripheral </a:t>
            </a:r>
            <a:r>
              <a:rPr lang="en-IN" dirty="0" smtClean="0"/>
              <a:t>Interface</a:t>
            </a:r>
            <a:endParaRPr lang="en-IN" dirty="0"/>
          </a:p>
        </p:txBody>
      </p:sp>
      <p:sp>
        <p:nvSpPr>
          <p:cNvPr id="3" name="Content Placeholder 2"/>
          <p:cNvSpPr>
            <a:spLocks noGrp="1"/>
          </p:cNvSpPr>
          <p:nvPr>
            <p:ph idx="1"/>
          </p:nvPr>
        </p:nvSpPr>
        <p:spPr/>
        <p:txBody>
          <a:bodyPr/>
          <a:lstStyle/>
          <a:p>
            <a:pPr marL="27305">
              <a:lnSpc>
                <a:spcPct val="107000"/>
              </a:lnSpc>
              <a:spcAft>
                <a:spcPts val="305"/>
              </a:spcAft>
              <a:tabLst>
                <a:tab pos="990600" algn="l"/>
              </a:tabLst>
            </a:pPr>
            <a:r>
              <a:rPr lang="en-IN" dirty="0">
                <a:solidFill>
                  <a:srgbClr val="000000"/>
                </a:solidFill>
                <a:ea typeface="Calibri" panose="020F0502020204030204" pitchFamily="34" charset="0"/>
              </a:rPr>
              <a:t>SPI stands for </a:t>
            </a:r>
            <a:r>
              <a:rPr lang="en-IN" dirty="0">
                <a:solidFill>
                  <a:srgbClr val="C00000"/>
                </a:solidFill>
                <a:ea typeface="Calibri" panose="020F0502020204030204" pitchFamily="34" charset="0"/>
              </a:rPr>
              <a:t>Serial Peripheral </a:t>
            </a:r>
            <a:r>
              <a:rPr lang="en-IN" dirty="0" smtClean="0">
                <a:solidFill>
                  <a:srgbClr val="C00000"/>
                </a:solidFill>
                <a:ea typeface="Calibri" panose="020F0502020204030204" pitchFamily="34" charset="0"/>
              </a:rPr>
              <a:t>Interface</a:t>
            </a:r>
          </a:p>
          <a:p>
            <a:pPr marL="571817" lvl="1">
              <a:lnSpc>
                <a:spcPct val="107000"/>
              </a:lnSpc>
              <a:spcAft>
                <a:spcPts val="305"/>
              </a:spcAft>
              <a:tabLst>
                <a:tab pos="990600" algn="l"/>
              </a:tabLst>
            </a:pPr>
            <a:r>
              <a:rPr lang="en-IN" sz="2400" dirty="0" smtClean="0">
                <a:solidFill>
                  <a:srgbClr val="000000"/>
                </a:solidFill>
                <a:uFill>
                  <a:solidFill>
                    <a:srgbClr val="000000"/>
                  </a:solidFill>
                </a:uFill>
                <a:ea typeface="Arial" panose="020B0604020202020204" pitchFamily="34" charset="0"/>
                <a:cs typeface="Arial" panose="020B0604020202020204" pitchFamily="34" charset="0"/>
              </a:rPr>
              <a:t>It </a:t>
            </a:r>
            <a:r>
              <a:rPr lang="en-IN" sz="2400" dirty="0">
                <a:solidFill>
                  <a:srgbClr val="000000"/>
                </a:solidFill>
                <a:uFill>
                  <a:solidFill>
                    <a:srgbClr val="000000"/>
                  </a:solidFill>
                </a:uFill>
                <a:ea typeface="Arial" panose="020B0604020202020204" pitchFamily="34" charset="0"/>
                <a:cs typeface="Arial" panose="020B0604020202020204" pitchFamily="34" charset="0"/>
              </a:rPr>
              <a:t>is a </a:t>
            </a:r>
            <a:r>
              <a:rPr lang="en-IN" sz="2400" dirty="0">
                <a:solidFill>
                  <a:srgbClr val="C00000"/>
                </a:solidFill>
                <a:uFill>
                  <a:solidFill>
                    <a:srgbClr val="000000"/>
                  </a:solidFill>
                </a:uFill>
                <a:ea typeface="Arial" panose="020B0604020202020204" pitchFamily="34" charset="0"/>
                <a:cs typeface="Arial" panose="020B0604020202020204" pitchFamily="34" charset="0"/>
              </a:rPr>
              <a:t>Serial Bus Communication </a:t>
            </a:r>
            <a:r>
              <a:rPr lang="en-IN" sz="2400" dirty="0" smtClean="0">
                <a:solidFill>
                  <a:srgbClr val="C00000"/>
                </a:solidFill>
                <a:uFill>
                  <a:solidFill>
                    <a:srgbClr val="000000"/>
                  </a:solidFill>
                </a:uFill>
                <a:ea typeface="Arial" panose="020B0604020202020204" pitchFamily="34" charset="0"/>
                <a:cs typeface="Arial" panose="020B0604020202020204" pitchFamily="34" charset="0"/>
              </a:rPr>
              <a:t>Protocol</a:t>
            </a:r>
          </a:p>
          <a:p>
            <a:pPr marL="571817" lvl="1" algn="l">
              <a:lnSpc>
                <a:spcPct val="107000"/>
              </a:lnSpc>
              <a:spcAft>
                <a:spcPts val="305"/>
              </a:spcAft>
              <a:tabLst>
                <a:tab pos="990600" algn="l"/>
              </a:tabLst>
            </a:pPr>
            <a:r>
              <a:rPr lang="en-IN" sz="2400" dirty="0" smtClean="0">
                <a:solidFill>
                  <a:srgbClr val="000000"/>
                </a:solidFill>
                <a:uFill>
                  <a:solidFill>
                    <a:srgbClr val="000000"/>
                  </a:solidFill>
                </a:uFill>
                <a:ea typeface="Arial" panose="020B0604020202020204" pitchFamily="34" charset="0"/>
                <a:cs typeface="Arial" panose="020B0604020202020204" pitchFamily="34" charset="0"/>
              </a:rPr>
              <a:t>One </a:t>
            </a:r>
            <a:r>
              <a:rPr lang="en-IN" sz="2400" dirty="0">
                <a:solidFill>
                  <a:srgbClr val="000000"/>
                </a:solidFill>
                <a:uFill>
                  <a:solidFill>
                    <a:srgbClr val="000000"/>
                  </a:solidFill>
                </a:uFill>
                <a:ea typeface="Arial" panose="020B0604020202020204" pitchFamily="34" charset="0"/>
                <a:cs typeface="Arial" panose="020B0604020202020204" pitchFamily="34" charset="0"/>
              </a:rPr>
              <a:t>of the most popular serial synchronous bus protocols (for short-distance </a:t>
            </a:r>
            <a:r>
              <a:rPr lang="en-IN" sz="2400" dirty="0" smtClean="0">
                <a:solidFill>
                  <a:srgbClr val="000000"/>
                </a:solidFill>
                <a:uFill>
                  <a:solidFill>
                    <a:srgbClr val="000000"/>
                  </a:solidFill>
                </a:uFill>
                <a:ea typeface="Arial" panose="020B0604020202020204" pitchFamily="34" charset="0"/>
                <a:cs typeface="Arial" panose="020B0604020202020204" pitchFamily="34" charset="0"/>
              </a:rPr>
              <a:t>communication)</a:t>
            </a:r>
          </a:p>
          <a:p>
            <a:pPr marL="571817" lvl="1">
              <a:lnSpc>
                <a:spcPct val="107000"/>
              </a:lnSpc>
              <a:spcAft>
                <a:spcPts val="305"/>
              </a:spcAft>
              <a:tabLst>
                <a:tab pos="990600" algn="l"/>
              </a:tabLst>
            </a:pPr>
            <a:r>
              <a:rPr lang="en-IN" sz="2400" dirty="0" smtClean="0">
                <a:solidFill>
                  <a:srgbClr val="000000"/>
                </a:solidFill>
                <a:uFill>
                  <a:solidFill>
                    <a:srgbClr val="000000"/>
                  </a:solidFill>
                </a:uFill>
                <a:ea typeface="Arial" panose="020B0604020202020204" pitchFamily="34" charset="0"/>
                <a:cs typeface="Arial" panose="020B0604020202020204" pitchFamily="34" charset="0"/>
              </a:rPr>
              <a:t>its </a:t>
            </a:r>
            <a:r>
              <a:rPr lang="en-IN" sz="2400" dirty="0">
                <a:solidFill>
                  <a:srgbClr val="000000"/>
                </a:solidFill>
                <a:uFill>
                  <a:solidFill>
                    <a:srgbClr val="000000"/>
                  </a:solidFill>
                </a:uFill>
                <a:ea typeface="Arial" panose="020B0604020202020204" pitchFamily="34" charset="0"/>
                <a:cs typeface="Arial" panose="020B0604020202020204" pitchFamily="34" charset="0"/>
              </a:rPr>
              <a:t>origin goes back to late 1980s developed by </a:t>
            </a:r>
            <a:r>
              <a:rPr lang="en-IN" sz="2400" dirty="0" smtClean="0">
                <a:solidFill>
                  <a:srgbClr val="C00000"/>
                </a:solidFill>
                <a:uFill>
                  <a:solidFill>
                    <a:srgbClr val="000000"/>
                  </a:solidFill>
                </a:uFill>
                <a:ea typeface="Arial" panose="020B0604020202020204" pitchFamily="34" charset="0"/>
                <a:cs typeface="Arial" panose="020B0604020202020204" pitchFamily="34" charset="0"/>
              </a:rPr>
              <a:t>Motorola</a:t>
            </a:r>
            <a:endParaRPr lang="en-IN" sz="2400" dirty="0" smtClean="0">
              <a:solidFill>
                <a:srgbClr val="000000"/>
              </a:solidFill>
              <a:uFill>
                <a:solidFill>
                  <a:srgbClr val="000000"/>
                </a:solidFill>
              </a:uFill>
              <a:ea typeface="Arial" panose="020B0604020202020204" pitchFamily="34" charset="0"/>
              <a:cs typeface="Arial" panose="020B0604020202020204" pitchFamily="34" charset="0"/>
            </a:endParaRPr>
          </a:p>
          <a:p>
            <a:pPr marL="571817" lvl="1">
              <a:lnSpc>
                <a:spcPct val="107000"/>
              </a:lnSpc>
              <a:spcAft>
                <a:spcPts val="305"/>
              </a:spcAft>
              <a:tabLst>
                <a:tab pos="990600" algn="l"/>
              </a:tabLst>
            </a:pPr>
            <a:r>
              <a:rPr lang="en-IN" sz="2400" dirty="0" smtClean="0">
                <a:solidFill>
                  <a:srgbClr val="000000"/>
                </a:solidFill>
                <a:uFill>
                  <a:solidFill>
                    <a:srgbClr val="000000"/>
                  </a:solidFill>
                </a:uFill>
                <a:ea typeface="Arial" panose="020B0604020202020204" pitchFamily="34" charset="0"/>
                <a:cs typeface="Arial" panose="020B0604020202020204" pitchFamily="34" charset="0"/>
              </a:rPr>
              <a:t>Supports </a:t>
            </a:r>
            <a:r>
              <a:rPr lang="en-IN" sz="2400" dirty="0">
                <a:solidFill>
                  <a:srgbClr val="C00000"/>
                </a:solidFill>
                <a:uFill>
                  <a:solidFill>
                    <a:srgbClr val="000000"/>
                  </a:solidFill>
                </a:uFill>
                <a:ea typeface="Arial" panose="020B0604020202020204" pitchFamily="34" charset="0"/>
                <a:cs typeface="Arial" panose="020B0604020202020204" pitchFamily="34" charset="0"/>
              </a:rPr>
              <a:t>high-speed synchronous data </a:t>
            </a:r>
            <a:r>
              <a:rPr lang="en-IN" sz="2400" dirty="0" smtClean="0">
                <a:solidFill>
                  <a:srgbClr val="C00000"/>
                </a:solidFill>
                <a:uFill>
                  <a:solidFill>
                    <a:srgbClr val="000000"/>
                  </a:solidFill>
                </a:uFill>
                <a:ea typeface="Arial" panose="020B0604020202020204" pitchFamily="34" charset="0"/>
                <a:cs typeface="Arial" panose="020B0604020202020204" pitchFamily="34" charset="0"/>
              </a:rPr>
              <a:t>transfer.</a:t>
            </a:r>
          </a:p>
        </p:txBody>
      </p:sp>
    </p:spTree>
    <p:extLst>
      <p:ext uri="{BB962C8B-B14F-4D97-AF65-F5344CB8AC3E}">
        <p14:creationId xmlns:p14="http://schemas.microsoft.com/office/powerpoint/2010/main" val="137820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SPI: Serial Peripheral </a:t>
            </a:r>
            <a:r>
              <a:rPr lang="en-IN" dirty="0" smtClean="0"/>
              <a:t>Interface</a:t>
            </a:r>
            <a:endParaRPr lang="en-IN" dirty="0"/>
          </a:p>
        </p:txBody>
      </p:sp>
      <p:sp>
        <p:nvSpPr>
          <p:cNvPr id="3" name="Content Placeholder 2"/>
          <p:cNvSpPr>
            <a:spLocks noGrp="1"/>
          </p:cNvSpPr>
          <p:nvPr>
            <p:ph idx="1"/>
          </p:nvPr>
        </p:nvSpPr>
        <p:spPr/>
        <p:txBody>
          <a:bodyPr/>
          <a:lstStyle/>
          <a:p>
            <a:pPr marL="27305">
              <a:lnSpc>
                <a:spcPct val="107000"/>
              </a:lnSpc>
              <a:spcAft>
                <a:spcPts val="305"/>
              </a:spcAft>
              <a:tabLst>
                <a:tab pos="990600" algn="l"/>
              </a:tabLst>
            </a:pPr>
            <a:r>
              <a:rPr lang="en-IN" dirty="0" smtClean="0">
                <a:solidFill>
                  <a:srgbClr val="000000"/>
                </a:solidFill>
                <a:uFill>
                  <a:solidFill>
                    <a:srgbClr val="000000"/>
                  </a:solidFill>
                </a:uFill>
                <a:ea typeface="Arial" panose="020B0604020202020204" pitchFamily="34" charset="0"/>
                <a:cs typeface="Arial" panose="020B0604020202020204" pitchFamily="34" charset="0"/>
              </a:rPr>
              <a:t>Devices communicate </a:t>
            </a:r>
            <a:r>
              <a:rPr lang="en-IN" dirty="0">
                <a:solidFill>
                  <a:srgbClr val="000000"/>
                </a:solidFill>
                <a:uFill>
                  <a:solidFill>
                    <a:srgbClr val="000000"/>
                  </a:solidFill>
                </a:uFill>
                <a:ea typeface="Arial" panose="020B0604020202020204" pitchFamily="34" charset="0"/>
                <a:cs typeface="Arial" panose="020B0604020202020204" pitchFamily="34" charset="0"/>
              </a:rPr>
              <a:t>in </a:t>
            </a:r>
            <a:r>
              <a:rPr lang="en-IN" dirty="0">
                <a:solidFill>
                  <a:srgbClr val="C00000"/>
                </a:solidFill>
                <a:uFill>
                  <a:solidFill>
                    <a:srgbClr val="000000"/>
                  </a:solidFill>
                </a:uFill>
                <a:ea typeface="Arial" panose="020B0604020202020204" pitchFamily="34" charset="0"/>
                <a:cs typeface="Arial" panose="020B0604020202020204" pitchFamily="34" charset="0"/>
              </a:rPr>
              <a:t>master/slave </a:t>
            </a:r>
            <a:r>
              <a:rPr lang="en-IN" dirty="0" smtClean="0">
                <a:solidFill>
                  <a:srgbClr val="C00000"/>
                </a:solidFill>
                <a:uFill>
                  <a:solidFill>
                    <a:srgbClr val="000000"/>
                  </a:solidFill>
                </a:uFill>
                <a:ea typeface="Arial" panose="020B0604020202020204" pitchFamily="34" charset="0"/>
                <a:cs typeface="Arial" panose="020B0604020202020204" pitchFamily="34" charset="0"/>
              </a:rPr>
              <a:t>mode.</a:t>
            </a:r>
            <a:endParaRPr lang="en-IN" dirty="0">
              <a:solidFill>
                <a:srgbClr val="000000"/>
              </a:solidFill>
              <a:uFill>
                <a:solidFill>
                  <a:srgbClr val="000000"/>
                </a:solidFill>
              </a:uFill>
              <a:ea typeface="Arial" panose="020B0604020202020204" pitchFamily="34" charset="0"/>
              <a:cs typeface="Arial" panose="020B0604020202020204" pitchFamily="34" charset="0"/>
            </a:endParaRPr>
          </a:p>
          <a:p>
            <a:pPr marL="571817" lvl="1">
              <a:lnSpc>
                <a:spcPct val="107000"/>
              </a:lnSpc>
              <a:spcAft>
                <a:spcPts val="305"/>
              </a:spcAft>
              <a:tabLst>
                <a:tab pos="990600" algn="l"/>
              </a:tabLst>
            </a:pPr>
            <a:r>
              <a:rPr lang="en-IN" dirty="0" smtClean="0">
                <a:solidFill>
                  <a:srgbClr val="C00000"/>
                </a:solidFill>
                <a:uFill>
                  <a:solidFill>
                    <a:srgbClr val="000000"/>
                  </a:solidFill>
                </a:uFill>
                <a:ea typeface="Arial" panose="020B0604020202020204" pitchFamily="34" charset="0"/>
                <a:cs typeface="Arial" panose="020B0604020202020204" pitchFamily="34" charset="0"/>
              </a:rPr>
              <a:t>Master</a:t>
            </a:r>
            <a:r>
              <a:rPr lang="en-IN" dirty="0" smtClean="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000000"/>
                </a:solidFill>
                <a:uFill>
                  <a:solidFill>
                    <a:srgbClr val="000000"/>
                  </a:solidFill>
                </a:uFill>
                <a:ea typeface="Arial" panose="020B0604020202020204" pitchFamily="34" charset="0"/>
                <a:cs typeface="Arial" panose="020B0604020202020204" pitchFamily="34" charset="0"/>
              </a:rPr>
              <a:t>device </a:t>
            </a:r>
            <a:r>
              <a:rPr lang="en-IN" dirty="0">
                <a:solidFill>
                  <a:srgbClr val="C00000"/>
                </a:solidFill>
                <a:uFill>
                  <a:solidFill>
                    <a:srgbClr val="000000"/>
                  </a:solidFill>
                </a:uFill>
                <a:ea typeface="Arial" panose="020B0604020202020204" pitchFamily="34" charset="0"/>
                <a:cs typeface="Arial" panose="020B0604020202020204" pitchFamily="34" charset="0"/>
              </a:rPr>
              <a:t>initiates</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000000"/>
                </a:solidFill>
                <a:uFill>
                  <a:solidFill>
                    <a:srgbClr val="000000"/>
                  </a:solidFill>
                </a:uFill>
                <a:ea typeface="Arial" panose="020B0604020202020204" pitchFamily="34" charset="0"/>
                <a:cs typeface="Arial" panose="020B0604020202020204" pitchFamily="34" charset="0"/>
              </a:rPr>
              <a:t>the data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communication</a:t>
            </a:r>
          </a:p>
          <a:p>
            <a:pPr marL="571817" lvl="1">
              <a:lnSpc>
                <a:spcPct val="107000"/>
              </a:lnSpc>
              <a:spcAft>
                <a:spcPts val="305"/>
              </a:spcAft>
              <a:tabLst>
                <a:tab pos="990600" algn="l"/>
              </a:tabLst>
            </a:pPr>
            <a:r>
              <a:rPr lang="en-IN" sz="2200" dirty="0" smtClean="0">
                <a:solidFill>
                  <a:srgbClr val="C00000"/>
                </a:solidFill>
                <a:uFill>
                  <a:solidFill>
                    <a:srgbClr val="000000"/>
                  </a:solidFill>
                </a:uFill>
                <a:ea typeface="Arial" panose="020B0604020202020204" pitchFamily="34" charset="0"/>
                <a:cs typeface="Arial" panose="020B0604020202020204" pitchFamily="34" charset="0"/>
              </a:rPr>
              <a:t>Master</a:t>
            </a:r>
            <a:r>
              <a:rPr lang="en-IN" sz="2200" dirty="0" smtClean="0">
                <a:solidFill>
                  <a:srgbClr val="1E00FE"/>
                </a:solidFill>
                <a:uFill>
                  <a:solidFill>
                    <a:srgbClr val="000000"/>
                  </a:solidFill>
                </a:uFill>
                <a:ea typeface="Arial" panose="020B0604020202020204" pitchFamily="34" charset="0"/>
                <a:cs typeface="Arial" panose="020B0604020202020204" pitchFamily="34" charset="0"/>
              </a:rPr>
              <a:t> </a:t>
            </a:r>
            <a:r>
              <a:rPr lang="en-IN" sz="2200" dirty="0">
                <a:solidFill>
                  <a:srgbClr val="000000"/>
                </a:solidFill>
                <a:uFill>
                  <a:solidFill>
                    <a:srgbClr val="000000"/>
                  </a:solidFill>
                </a:uFill>
                <a:ea typeface="Arial" panose="020B0604020202020204" pitchFamily="34" charset="0"/>
                <a:cs typeface="Arial" panose="020B0604020202020204" pitchFamily="34" charset="0"/>
              </a:rPr>
              <a:t>device generates a </a:t>
            </a:r>
            <a:r>
              <a:rPr lang="en-IN" sz="2200" dirty="0">
                <a:solidFill>
                  <a:srgbClr val="C00000"/>
                </a:solidFill>
                <a:uFill>
                  <a:solidFill>
                    <a:srgbClr val="000000"/>
                  </a:solidFill>
                </a:uFill>
                <a:ea typeface="Arial" panose="020B0604020202020204" pitchFamily="34" charset="0"/>
                <a:cs typeface="Arial" panose="020B0604020202020204" pitchFamily="34" charset="0"/>
              </a:rPr>
              <a:t>Serial Clock </a:t>
            </a:r>
            <a:r>
              <a:rPr lang="en-IN" sz="2200" dirty="0">
                <a:solidFill>
                  <a:srgbClr val="000000"/>
                </a:solidFill>
                <a:uFill>
                  <a:solidFill>
                    <a:srgbClr val="000000"/>
                  </a:solidFill>
                </a:uFill>
                <a:ea typeface="Arial" panose="020B0604020202020204" pitchFamily="34" charset="0"/>
                <a:cs typeface="Arial" panose="020B0604020202020204" pitchFamily="34" charset="0"/>
              </a:rPr>
              <a:t>for </a:t>
            </a:r>
            <a:r>
              <a:rPr lang="en-IN" sz="2200" dirty="0" smtClean="0">
                <a:solidFill>
                  <a:srgbClr val="000000"/>
                </a:solidFill>
                <a:uFill>
                  <a:solidFill>
                    <a:srgbClr val="000000"/>
                  </a:solidFill>
                </a:uFill>
                <a:ea typeface="Arial" panose="020B0604020202020204" pitchFamily="34" charset="0"/>
                <a:cs typeface="Arial" panose="020B0604020202020204" pitchFamily="34" charset="0"/>
              </a:rPr>
              <a:t>synchronous. </a:t>
            </a:r>
          </a:p>
          <a:p>
            <a:pPr marL="27305">
              <a:lnSpc>
                <a:spcPct val="107000"/>
              </a:lnSpc>
              <a:spcAft>
                <a:spcPts val="305"/>
              </a:spcAft>
              <a:buClr>
                <a:srgbClr val="B84742"/>
              </a:buClr>
            </a:pPr>
            <a:r>
              <a:rPr lang="en-IN" dirty="0">
                <a:solidFill>
                  <a:srgbClr val="000000"/>
                </a:solidFill>
                <a:uFill>
                  <a:solidFill>
                    <a:srgbClr val="000000"/>
                  </a:solidFill>
                </a:uFill>
                <a:ea typeface="Arial" panose="020B0604020202020204" pitchFamily="34" charset="0"/>
                <a:cs typeface="Arial" panose="020B0604020202020204" pitchFamily="34" charset="0"/>
              </a:rPr>
              <a:t>SPI can be multi-slave but </a:t>
            </a:r>
            <a:r>
              <a:rPr lang="en-IN" u="sng" dirty="0">
                <a:solidFill>
                  <a:srgbClr val="C00000"/>
                </a:solidFill>
                <a:uFill>
                  <a:solidFill>
                    <a:srgbClr val="1E00FE"/>
                  </a:solidFill>
                </a:uFill>
                <a:ea typeface="Arial" panose="020B0604020202020204" pitchFamily="34" charset="0"/>
                <a:cs typeface="Arial" panose="020B0604020202020204" pitchFamily="34" charset="0"/>
              </a:rPr>
              <a:t>it can’t be </a:t>
            </a:r>
            <a:r>
              <a:rPr lang="en-IN" u="sng" dirty="0" smtClean="0">
                <a:solidFill>
                  <a:srgbClr val="C00000"/>
                </a:solidFill>
                <a:uFill>
                  <a:solidFill>
                    <a:srgbClr val="1E00FE"/>
                  </a:solidFill>
                </a:uFill>
                <a:ea typeface="Arial" panose="020B0604020202020204" pitchFamily="34" charset="0"/>
                <a:cs typeface="Arial" panose="020B0604020202020204" pitchFamily="34" charset="0"/>
              </a:rPr>
              <a:t>multi-master.</a:t>
            </a:r>
          </a:p>
          <a:p>
            <a:pPr marL="571817" lvl="1">
              <a:lnSpc>
                <a:spcPct val="107000"/>
              </a:lnSpc>
              <a:spcAft>
                <a:spcPts val="305"/>
              </a:spcAft>
              <a:buClr>
                <a:srgbClr val="B84742"/>
              </a:buClr>
            </a:pPr>
            <a:r>
              <a:rPr lang="en-IN" dirty="0" smtClean="0">
                <a:solidFill>
                  <a:srgbClr val="000000"/>
                </a:solidFill>
                <a:uFill>
                  <a:solidFill>
                    <a:srgbClr val="000000"/>
                  </a:solidFill>
                </a:uFill>
                <a:ea typeface="Arial" panose="020B0604020202020204" pitchFamily="34" charset="0"/>
                <a:cs typeface="Arial" panose="020B0604020202020204" pitchFamily="34" charset="0"/>
              </a:rPr>
              <a:t>Each slave is </a:t>
            </a:r>
            <a:r>
              <a:rPr lang="en-IN" dirty="0">
                <a:solidFill>
                  <a:srgbClr val="000000"/>
                </a:solidFill>
                <a:uFill>
                  <a:solidFill>
                    <a:srgbClr val="000000"/>
                  </a:solidFill>
                </a:uFill>
                <a:ea typeface="Arial" panose="020B0604020202020204" pitchFamily="34" charset="0"/>
                <a:cs typeface="Arial" panose="020B0604020202020204" pitchFamily="34" charset="0"/>
              </a:rPr>
              <a:t>connected to the master device via Slave Select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line.</a:t>
            </a:r>
            <a:endParaRPr lang="en-IN" dirty="0">
              <a:solidFill>
                <a:srgbClr val="000000"/>
              </a:solidFill>
              <a:uFill>
                <a:solidFill>
                  <a:srgbClr val="000000"/>
                </a:solidFill>
              </a:uFill>
              <a:ea typeface="Arial" panose="020B0604020202020204" pitchFamily="34" charset="0"/>
              <a:cs typeface="Arial" panose="020B0604020202020204" pitchFamily="34" charset="0"/>
            </a:endParaRPr>
          </a:p>
          <a:p>
            <a:pPr marL="27305">
              <a:lnSpc>
                <a:spcPct val="107000"/>
              </a:lnSpc>
              <a:spcAft>
                <a:spcPts val="305"/>
              </a:spcAft>
              <a:buClr>
                <a:srgbClr val="B84742"/>
              </a:buClr>
            </a:pPr>
            <a:r>
              <a:rPr lang="en-IN" dirty="0" smtClean="0">
                <a:solidFill>
                  <a:srgbClr val="000000"/>
                </a:solidFill>
                <a:uFill>
                  <a:solidFill>
                    <a:srgbClr val="000000"/>
                  </a:solidFill>
                </a:uFill>
                <a:ea typeface="Arial" panose="020B0604020202020204" pitchFamily="34" charset="0"/>
                <a:cs typeface="Arial" panose="020B0604020202020204" pitchFamily="34" charset="0"/>
              </a:rPr>
              <a:t>During </a:t>
            </a:r>
            <a:r>
              <a:rPr lang="en-IN" dirty="0">
                <a:solidFill>
                  <a:srgbClr val="000000"/>
                </a:solidFill>
                <a:uFill>
                  <a:solidFill>
                    <a:srgbClr val="000000"/>
                  </a:solidFill>
                </a:uFill>
                <a:ea typeface="Arial" panose="020B0604020202020204" pitchFamily="34" charset="0"/>
                <a:cs typeface="Arial" panose="020B0604020202020204" pitchFamily="34" charset="0"/>
              </a:rPr>
              <a:t>the data transfer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process</a:t>
            </a:r>
          </a:p>
          <a:p>
            <a:pPr marL="571817" lvl="1">
              <a:lnSpc>
                <a:spcPct val="107000"/>
              </a:lnSpc>
              <a:spcAft>
                <a:spcPts val="305"/>
              </a:spcAft>
              <a:buClr>
                <a:srgbClr val="B84742"/>
              </a:buClr>
            </a:pPr>
            <a:r>
              <a:rPr lang="en-IN" dirty="0">
                <a:solidFill>
                  <a:srgbClr val="000000"/>
                </a:solidFill>
                <a:uFill>
                  <a:solidFill>
                    <a:srgbClr val="000000"/>
                  </a:solidFill>
                </a:uFill>
                <a:ea typeface="Arial" panose="020B0604020202020204" pitchFamily="34" charset="0"/>
                <a:cs typeface="Arial" panose="020B0604020202020204" pitchFamily="34" charset="0"/>
              </a:rPr>
              <a:t>The </a:t>
            </a:r>
            <a:r>
              <a:rPr lang="en-IN" dirty="0">
                <a:solidFill>
                  <a:srgbClr val="C00000"/>
                </a:solidFill>
                <a:uFill>
                  <a:solidFill>
                    <a:srgbClr val="000000"/>
                  </a:solidFill>
                </a:uFill>
                <a:ea typeface="Arial" panose="020B0604020202020204" pitchFamily="34" charset="0"/>
                <a:cs typeface="Arial" panose="020B0604020202020204" pitchFamily="34" charset="0"/>
              </a:rPr>
              <a:t>master</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000000"/>
                </a:solidFill>
                <a:uFill>
                  <a:solidFill>
                    <a:srgbClr val="000000"/>
                  </a:solidFill>
                </a:uFill>
                <a:ea typeface="Arial" panose="020B0604020202020204" pitchFamily="34" charset="0"/>
                <a:cs typeface="Arial" panose="020B0604020202020204" pitchFamily="34" charset="0"/>
              </a:rPr>
              <a:t>always send </a:t>
            </a:r>
            <a:r>
              <a:rPr lang="en-IN" dirty="0">
                <a:solidFill>
                  <a:srgbClr val="C00000"/>
                </a:solidFill>
                <a:uFill>
                  <a:solidFill>
                    <a:srgbClr val="000000"/>
                  </a:solidFill>
                </a:uFill>
                <a:ea typeface="Arial" panose="020B0604020202020204" pitchFamily="34" charset="0"/>
                <a:cs typeface="Arial" panose="020B0604020202020204" pitchFamily="34" charset="0"/>
              </a:rPr>
              <a:t>8 to 16 bits data </a:t>
            </a:r>
            <a:r>
              <a:rPr lang="en-IN" dirty="0">
                <a:solidFill>
                  <a:srgbClr val="000000"/>
                </a:solidFill>
                <a:uFill>
                  <a:solidFill>
                    <a:srgbClr val="000000"/>
                  </a:solidFill>
                </a:uFill>
                <a:ea typeface="Arial" panose="020B0604020202020204" pitchFamily="34" charset="0"/>
                <a:cs typeface="Arial" panose="020B0604020202020204" pitchFamily="34" charset="0"/>
              </a:rPr>
              <a:t>to the slave </a:t>
            </a:r>
            <a:endParaRPr lang="en-IN" dirty="0" smtClean="0">
              <a:solidFill>
                <a:srgbClr val="000000"/>
              </a:solidFill>
              <a:uFill>
                <a:solidFill>
                  <a:srgbClr val="000000"/>
                </a:solidFill>
              </a:uFill>
              <a:ea typeface="Arial" panose="020B0604020202020204" pitchFamily="34" charset="0"/>
              <a:cs typeface="Arial" panose="020B0604020202020204" pitchFamily="34" charset="0"/>
            </a:endParaRPr>
          </a:p>
          <a:p>
            <a:pPr marL="571817" lvl="1">
              <a:lnSpc>
                <a:spcPct val="107000"/>
              </a:lnSpc>
              <a:spcAft>
                <a:spcPts val="305"/>
              </a:spcAft>
              <a:buClr>
                <a:srgbClr val="B84742"/>
              </a:buClr>
            </a:pPr>
            <a:r>
              <a:rPr lang="en-IN" dirty="0">
                <a:solidFill>
                  <a:srgbClr val="000000"/>
                </a:solidFill>
                <a:uFill>
                  <a:solidFill>
                    <a:srgbClr val="000000"/>
                  </a:solidFill>
                </a:uFill>
                <a:ea typeface="Arial" panose="020B0604020202020204" pitchFamily="34" charset="0"/>
                <a:cs typeface="Arial" panose="020B0604020202020204" pitchFamily="34" charset="0"/>
              </a:rPr>
              <a:t>T</a:t>
            </a:r>
            <a:r>
              <a:rPr lang="en-IN" dirty="0" smtClean="0">
                <a:solidFill>
                  <a:srgbClr val="000000"/>
                </a:solidFill>
                <a:uFill>
                  <a:solidFill>
                    <a:srgbClr val="000000"/>
                  </a:solidFill>
                </a:uFill>
                <a:ea typeface="Arial" panose="020B0604020202020204" pitchFamily="34" charset="0"/>
                <a:cs typeface="Arial" panose="020B0604020202020204" pitchFamily="34" charset="0"/>
              </a:rPr>
              <a:t>he </a:t>
            </a:r>
            <a:r>
              <a:rPr lang="en-IN" dirty="0">
                <a:solidFill>
                  <a:srgbClr val="C00000"/>
                </a:solidFill>
                <a:uFill>
                  <a:solidFill>
                    <a:srgbClr val="000000"/>
                  </a:solidFill>
                </a:uFill>
                <a:ea typeface="Arial" panose="020B0604020202020204" pitchFamily="34" charset="0"/>
                <a:cs typeface="Arial" panose="020B0604020202020204" pitchFamily="34" charset="0"/>
              </a:rPr>
              <a:t>slave</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000000"/>
                </a:solidFill>
                <a:uFill>
                  <a:solidFill>
                    <a:srgbClr val="000000"/>
                  </a:solidFill>
                </a:uFill>
                <a:ea typeface="Arial" panose="020B0604020202020204" pitchFamily="34" charset="0"/>
                <a:cs typeface="Arial" panose="020B0604020202020204" pitchFamily="34" charset="0"/>
              </a:rPr>
              <a:t>always sends </a:t>
            </a:r>
            <a:r>
              <a:rPr lang="en-IN" dirty="0">
                <a:solidFill>
                  <a:srgbClr val="C00000"/>
                </a:solidFill>
                <a:uFill>
                  <a:solidFill>
                    <a:srgbClr val="000000"/>
                  </a:solidFill>
                </a:uFill>
                <a:ea typeface="Arial" panose="020B0604020202020204" pitchFamily="34" charset="0"/>
                <a:cs typeface="Arial" panose="020B0604020202020204" pitchFamily="34" charset="0"/>
              </a:rPr>
              <a:t>8 bits data </a:t>
            </a:r>
            <a:r>
              <a:rPr lang="en-IN" dirty="0">
                <a:solidFill>
                  <a:srgbClr val="000000"/>
                </a:solidFill>
                <a:uFill>
                  <a:solidFill>
                    <a:srgbClr val="000000"/>
                  </a:solidFill>
                </a:uFill>
                <a:ea typeface="Arial" panose="020B0604020202020204" pitchFamily="34" charset="0"/>
                <a:cs typeface="Arial" panose="020B0604020202020204" pitchFamily="34" charset="0"/>
              </a:rPr>
              <a:t>to the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master</a:t>
            </a:r>
            <a:endParaRPr lang="en-IN" dirty="0">
              <a:solidFill>
                <a:srgbClr val="000000"/>
              </a:solidFill>
              <a:uFill>
                <a:solidFill>
                  <a:srgbClr val="000000"/>
                </a:solidFill>
              </a:uFill>
              <a:ea typeface="Arial" panose="020B0604020202020204" pitchFamily="34" charset="0"/>
              <a:cs typeface="Arial" panose="020B0604020202020204" pitchFamily="34" charset="0"/>
            </a:endParaRPr>
          </a:p>
          <a:p>
            <a:pPr marL="27305">
              <a:lnSpc>
                <a:spcPct val="107000"/>
              </a:lnSpc>
              <a:spcAft>
                <a:spcPts val="305"/>
              </a:spcAft>
              <a:buClr>
                <a:srgbClr val="B84742"/>
              </a:buClr>
            </a:pPr>
            <a:r>
              <a:rPr lang="en-IN" dirty="0">
                <a:solidFill>
                  <a:srgbClr val="000000"/>
                </a:solidFill>
                <a:uFill>
                  <a:solidFill>
                    <a:srgbClr val="000000"/>
                  </a:solidFill>
                </a:uFill>
                <a:ea typeface="Arial" panose="020B0604020202020204" pitchFamily="34" charset="0"/>
                <a:cs typeface="Arial" panose="020B0604020202020204" pitchFamily="34" charset="0"/>
              </a:rPr>
              <a:t>SPI is a </a:t>
            </a:r>
            <a:r>
              <a:rPr lang="en-IN" dirty="0">
                <a:solidFill>
                  <a:srgbClr val="C00000"/>
                </a:solidFill>
                <a:uFill>
                  <a:solidFill>
                    <a:srgbClr val="000000"/>
                  </a:solidFill>
                </a:uFill>
                <a:ea typeface="Arial" panose="020B0604020202020204" pitchFamily="34" charset="0"/>
                <a:cs typeface="Arial" panose="020B0604020202020204" pitchFamily="34" charset="0"/>
              </a:rPr>
              <a:t>full-duplex</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000000"/>
                </a:solidFill>
                <a:uFill>
                  <a:solidFill>
                    <a:srgbClr val="000000"/>
                  </a:solidFill>
                </a:uFill>
                <a:ea typeface="Arial" panose="020B0604020202020204" pitchFamily="34" charset="0"/>
                <a:cs typeface="Arial" panose="020B0604020202020204" pitchFamily="34" charset="0"/>
              </a:rPr>
              <a:t>master-slave communication protocol.</a:t>
            </a:r>
            <a:r>
              <a:rPr lang="en-US" dirty="0">
                <a:solidFill>
                  <a:srgbClr val="000000"/>
                </a:solidFill>
                <a:uFill>
                  <a:solidFill>
                    <a:srgbClr val="000000"/>
                  </a:solidFill>
                </a:uFill>
                <a:ea typeface="Arial" panose="020B0604020202020204" pitchFamily="34" charset="0"/>
                <a:cs typeface="Arial" panose="020B0604020202020204" pitchFamily="34" charset="0"/>
              </a:rPr>
              <a:t> </a:t>
            </a:r>
          </a:p>
          <a:p>
            <a:pPr marL="571817" lvl="1">
              <a:lnSpc>
                <a:spcPct val="107000"/>
              </a:lnSpc>
              <a:spcAft>
                <a:spcPts val="305"/>
              </a:spcAft>
              <a:buClr>
                <a:srgbClr val="B84742"/>
              </a:buClr>
            </a:pPr>
            <a:r>
              <a:rPr lang="en-US" dirty="0">
                <a:solidFill>
                  <a:srgbClr val="000000"/>
                </a:solidFill>
                <a:uFill>
                  <a:solidFill>
                    <a:srgbClr val="000000"/>
                  </a:solidFill>
                </a:uFill>
                <a:ea typeface="Arial" panose="020B0604020202020204" pitchFamily="34" charset="0"/>
                <a:cs typeface="Arial" panose="020B0604020202020204" pitchFamily="34" charset="0"/>
              </a:rPr>
              <a:t>This means only a single master and a single slave can communicate on the bus at the same </a:t>
            </a:r>
            <a:r>
              <a:rPr lang="en-US" dirty="0" smtClean="0">
                <a:solidFill>
                  <a:srgbClr val="000000"/>
                </a:solidFill>
                <a:uFill>
                  <a:solidFill>
                    <a:srgbClr val="000000"/>
                  </a:solidFill>
                </a:uFill>
                <a:ea typeface="Arial" panose="020B0604020202020204" pitchFamily="34" charset="0"/>
                <a:cs typeface="Arial" panose="020B0604020202020204" pitchFamily="34" charset="0"/>
              </a:rPr>
              <a:t>time.</a:t>
            </a:r>
            <a:endParaRPr lang="en-IN" dirty="0" smtClean="0">
              <a:solidFill>
                <a:srgbClr val="000000"/>
              </a:solidFill>
              <a:uFill>
                <a:solidFill>
                  <a:srgbClr val="000000"/>
                </a:solidFill>
              </a:uFill>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025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SPI Buses</a:t>
            </a:r>
          </a:p>
        </p:txBody>
      </p:sp>
      <p:sp>
        <p:nvSpPr>
          <p:cNvPr id="3" name="Content Placeholder 2"/>
          <p:cNvSpPr>
            <a:spLocks noGrp="1"/>
          </p:cNvSpPr>
          <p:nvPr>
            <p:ph idx="1"/>
          </p:nvPr>
        </p:nvSpPr>
        <p:spPr>
          <a:xfrm>
            <a:off x="131180" y="876144"/>
            <a:ext cx="11929641" cy="5597227"/>
          </a:xfrm>
        </p:spPr>
        <p:txBody>
          <a:bodyPr/>
          <a:lstStyle/>
          <a:p>
            <a:r>
              <a:rPr lang="en-US" dirty="0" smtClean="0"/>
              <a:t>SPI </a:t>
            </a:r>
            <a:r>
              <a:rPr lang="en-US" dirty="0"/>
              <a:t>Interface uses </a:t>
            </a:r>
            <a:r>
              <a:rPr lang="en-US" dirty="0">
                <a:solidFill>
                  <a:srgbClr val="C00000"/>
                </a:solidFill>
              </a:rPr>
              <a:t>four wires </a:t>
            </a:r>
            <a:r>
              <a:rPr lang="en-US" dirty="0"/>
              <a:t>for communication. </a:t>
            </a:r>
          </a:p>
          <a:p>
            <a:r>
              <a:rPr lang="en-US" dirty="0" smtClean="0"/>
              <a:t>Hence </a:t>
            </a:r>
            <a:r>
              <a:rPr lang="en-US" dirty="0"/>
              <a:t>it is also known as a four-wire serial communication protocol</a:t>
            </a:r>
            <a:r>
              <a:rPr lang="en-US" dirty="0" smtClean="0"/>
              <a:t>.</a:t>
            </a:r>
            <a:endParaRPr lang="en-US" dirty="0"/>
          </a:p>
        </p:txBody>
      </p:sp>
      <p:pic>
        <p:nvPicPr>
          <p:cNvPr id="4" name="Picture 3"/>
          <p:cNvPicPr>
            <a:picLocks noChangeAspect="1"/>
          </p:cNvPicPr>
          <p:nvPr/>
        </p:nvPicPr>
        <p:blipFill>
          <a:blip r:embed="rId2"/>
          <a:stretch>
            <a:fillRect/>
          </a:stretch>
        </p:blipFill>
        <p:spPr>
          <a:xfrm>
            <a:off x="3912879" y="1750709"/>
            <a:ext cx="4395458" cy="2082416"/>
          </a:xfrm>
          <a:prstGeom prst="rect">
            <a:avLst/>
          </a:prstGeom>
        </p:spPr>
      </p:pic>
      <p:sp>
        <p:nvSpPr>
          <p:cNvPr id="5" name="Rounded Rectangle 4"/>
          <p:cNvSpPr/>
          <p:nvPr/>
        </p:nvSpPr>
        <p:spPr>
          <a:xfrm>
            <a:off x="131180" y="3998068"/>
            <a:ext cx="11929641" cy="2468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4350" lvl="0" indent="-514350" fontAlgn="base">
              <a:buFont typeface="+mj-lt"/>
              <a:buAutoNum type="arabicPeriod"/>
            </a:pPr>
            <a:r>
              <a:rPr lang="en-IN" sz="2400" dirty="0">
                <a:solidFill>
                  <a:srgbClr val="C00000"/>
                </a:solidFill>
              </a:rPr>
              <a:t>MOSI </a:t>
            </a:r>
            <a:r>
              <a:rPr lang="en-IN" sz="2400" dirty="0">
                <a:solidFill>
                  <a:schemeClr val="tx1"/>
                </a:solidFill>
              </a:rPr>
              <a:t>(Master Out-Slave In)</a:t>
            </a:r>
          </a:p>
          <a:p>
            <a:pPr marL="514350" lvl="0" indent="-514350" fontAlgn="base">
              <a:buFont typeface="+mj-lt"/>
              <a:buAutoNum type="arabicPeriod"/>
            </a:pPr>
            <a:r>
              <a:rPr lang="en-IN" sz="2400" dirty="0">
                <a:solidFill>
                  <a:srgbClr val="C00000"/>
                </a:solidFill>
              </a:rPr>
              <a:t>MISO </a:t>
            </a:r>
            <a:r>
              <a:rPr lang="en-IN" sz="2400" dirty="0">
                <a:solidFill>
                  <a:schemeClr val="tx1"/>
                </a:solidFill>
              </a:rPr>
              <a:t>(Master In-Slave Out)</a:t>
            </a:r>
          </a:p>
          <a:p>
            <a:pPr marL="514350" lvl="0" indent="-514350" fontAlgn="base">
              <a:buFont typeface="+mj-lt"/>
              <a:buAutoNum type="arabicPeriod"/>
            </a:pPr>
            <a:r>
              <a:rPr lang="en-IN" sz="2400" dirty="0" smtClean="0">
                <a:solidFill>
                  <a:srgbClr val="C00000"/>
                </a:solidFill>
              </a:rPr>
              <a:t>SCLK </a:t>
            </a:r>
            <a:r>
              <a:rPr lang="en-IN" sz="2400" dirty="0" smtClean="0">
                <a:solidFill>
                  <a:schemeClr val="tx1"/>
                </a:solidFill>
              </a:rPr>
              <a:t>(</a:t>
            </a:r>
            <a:r>
              <a:rPr lang="en-IN" sz="2400" dirty="0">
                <a:solidFill>
                  <a:schemeClr val="tx1"/>
                </a:solidFill>
              </a:rPr>
              <a:t>Serial Clock, which produces by the master)</a:t>
            </a:r>
          </a:p>
          <a:p>
            <a:pPr marL="514350" lvl="0" indent="-514350" fontAlgn="base">
              <a:buFont typeface="+mj-lt"/>
              <a:buAutoNum type="arabicPeriod"/>
            </a:pPr>
            <a:r>
              <a:rPr lang="en-IN" sz="2400" dirty="0">
                <a:solidFill>
                  <a:srgbClr val="C00000"/>
                </a:solidFill>
              </a:rPr>
              <a:t>SS </a:t>
            </a:r>
            <a:r>
              <a:rPr lang="en-IN" sz="2400" dirty="0" smtClean="0">
                <a:solidFill>
                  <a:schemeClr val="tx1"/>
                </a:solidFill>
              </a:rPr>
              <a:t>(</a:t>
            </a:r>
            <a:r>
              <a:rPr lang="en-IN" sz="2400" dirty="0">
                <a:solidFill>
                  <a:schemeClr val="tx1"/>
                </a:solidFill>
              </a:rPr>
              <a:t>Slave select or Chip select line which is used to select specific slave during the communication</a:t>
            </a:r>
            <a:r>
              <a:rPr lang="en-IN" sz="2400" dirty="0" smtClean="0">
                <a:solidFill>
                  <a:schemeClr val="tx1"/>
                </a:solidFill>
              </a:rPr>
              <a:t>)</a:t>
            </a:r>
            <a:endParaRPr lang="en-IN" sz="2400" dirty="0">
              <a:solidFill>
                <a:schemeClr val="tx1"/>
              </a:solidFill>
            </a:endParaRPr>
          </a:p>
        </p:txBody>
      </p:sp>
    </p:spTree>
    <p:extLst>
      <p:ext uri="{BB962C8B-B14F-4D97-AF65-F5344CB8AC3E}">
        <p14:creationId xmlns:p14="http://schemas.microsoft.com/office/powerpoint/2010/main" val="274582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 Pins</a:t>
            </a:r>
            <a:endParaRPr lang="en-IN" dirty="0"/>
          </a:p>
        </p:txBody>
      </p:sp>
      <p:sp>
        <p:nvSpPr>
          <p:cNvPr id="3" name="Content Placeholder 2"/>
          <p:cNvSpPr>
            <a:spLocks noGrp="1"/>
          </p:cNvSpPr>
          <p:nvPr>
            <p:ph idx="1"/>
          </p:nvPr>
        </p:nvSpPr>
        <p:spPr>
          <a:xfrm>
            <a:off x="131180" y="876144"/>
            <a:ext cx="11812004" cy="2323939"/>
          </a:xfrm>
        </p:spPr>
        <p:txBody>
          <a:bodyPr/>
          <a:lstStyle/>
          <a:p>
            <a:pPr algn="l">
              <a:buFont typeface="Wingdings" panose="05000000000000000000" pitchFamily="2" charset="2"/>
              <a:buChar char="v"/>
            </a:pPr>
            <a:r>
              <a:rPr lang="en-IN" dirty="0">
                <a:solidFill>
                  <a:srgbClr val="000000"/>
                </a:solidFill>
                <a:ea typeface="Arial" panose="020B0604020202020204" pitchFamily="34" charset="0"/>
              </a:rPr>
              <a:t>Pin Name: </a:t>
            </a:r>
            <a:r>
              <a:rPr lang="en-IN" dirty="0">
                <a:solidFill>
                  <a:srgbClr val="C00000"/>
                </a:solidFill>
                <a:ea typeface="Arial" panose="020B0604020202020204" pitchFamily="34" charset="0"/>
              </a:rPr>
              <a:t>MOSI</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The </a:t>
            </a:r>
            <a:r>
              <a:rPr lang="en-IN" dirty="0">
                <a:solidFill>
                  <a:srgbClr val="000000"/>
                </a:solidFill>
                <a:uFill>
                  <a:solidFill>
                    <a:srgbClr val="000000"/>
                  </a:solidFill>
                </a:uFill>
                <a:ea typeface="Arial" panose="020B0604020202020204" pitchFamily="34" charset="0"/>
                <a:cs typeface="Arial" panose="020B0604020202020204" pitchFamily="34" charset="0"/>
              </a:rPr>
              <a:t>MOSI signal is a </a:t>
            </a:r>
            <a:r>
              <a:rPr lang="en-IN" dirty="0">
                <a:solidFill>
                  <a:srgbClr val="C00000"/>
                </a:solidFill>
                <a:uFill>
                  <a:solidFill>
                    <a:srgbClr val="000000"/>
                  </a:solidFill>
                </a:uFill>
                <a:ea typeface="Arial" panose="020B0604020202020204" pitchFamily="34" charset="0"/>
                <a:cs typeface="Arial" panose="020B0604020202020204" pitchFamily="34" charset="0"/>
              </a:rPr>
              <a:t>unidirectional </a:t>
            </a:r>
            <a:r>
              <a:rPr lang="en-IN" dirty="0">
                <a:solidFill>
                  <a:srgbClr val="000000"/>
                </a:solidFill>
                <a:uFill>
                  <a:solidFill>
                    <a:srgbClr val="000000"/>
                  </a:solidFill>
                </a:uFill>
                <a:ea typeface="Arial" panose="020B0604020202020204" pitchFamily="34" charset="0"/>
                <a:cs typeface="Arial" panose="020B0604020202020204" pitchFamily="34" charset="0"/>
              </a:rPr>
              <a:t>signal used for transfer serial data from the Master to the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Slave.</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When </a:t>
            </a:r>
            <a:r>
              <a:rPr lang="en-IN" dirty="0">
                <a:solidFill>
                  <a:srgbClr val="000000"/>
                </a:solidFill>
                <a:uFill>
                  <a:solidFill>
                    <a:srgbClr val="000000"/>
                  </a:solidFill>
                </a:uFill>
                <a:ea typeface="Arial" panose="020B0604020202020204" pitchFamily="34" charset="0"/>
                <a:cs typeface="Arial" panose="020B0604020202020204" pitchFamily="34" charset="0"/>
              </a:rPr>
              <a:t>a device is a </a:t>
            </a:r>
            <a:r>
              <a:rPr lang="en-IN" dirty="0">
                <a:solidFill>
                  <a:srgbClr val="1E00FE"/>
                </a:solidFill>
                <a:uFill>
                  <a:solidFill>
                    <a:srgbClr val="000000"/>
                  </a:solidFill>
                </a:uFill>
                <a:ea typeface="Arial" panose="020B0604020202020204" pitchFamily="34" charset="0"/>
                <a:cs typeface="Arial" panose="020B0604020202020204" pitchFamily="34" charset="0"/>
              </a:rPr>
              <a:t>Master</a:t>
            </a:r>
            <a:r>
              <a:rPr lang="en-IN" dirty="0">
                <a:solidFill>
                  <a:srgbClr val="000000"/>
                </a:solidFill>
                <a:uFill>
                  <a:solidFill>
                    <a:srgbClr val="000000"/>
                  </a:solidFill>
                </a:uFill>
                <a:ea typeface="Arial" panose="020B0604020202020204" pitchFamily="34" charset="0"/>
                <a:cs typeface="Arial" panose="020B0604020202020204" pitchFamily="34" charset="0"/>
              </a:rPr>
              <a:t>, </a:t>
            </a:r>
            <a:r>
              <a:rPr lang="en-IN" dirty="0">
                <a:solidFill>
                  <a:srgbClr val="C00000"/>
                </a:solidFill>
                <a:uFill>
                  <a:solidFill>
                    <a:srgbClr val="000000"/>
                  </a:solidFill>
                </a:uFill>
                <a:ea typeface="Arial" panose="020B0604020202020204" pitchFamily="34" charset="0"/>
                <a:cs typeface="Arial" panose="020B0604020202020204" pitchFamily="34" charset="0"/>
              </a:rPr>
              <a:t>serial data is output </a:t>
            </a:r>
            <a:r>
              <a:rPr lang="en-IN" dirty="0">
                <a:solidFill>
                  <a:srgbClr val="000000"/>
                </a:solidFill>
                <a:uFill>
                  <a:solidFill>
                    <a:srgbClr val="000000"/>
                  </a:solidFill>
                </a:uFill>
                <a:ea typeface="Arial" panose="020B0604020202020204" pitchFamily="34" charset="0"/>
                <a:cs typeface="Arial" panose="020B0604020202020204" pitchFamily="34" charset="0"/>
              </a:rPr>
              <a:t>on this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signal.</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When </a:t>
            </a:r>
            <a:r>
              <a:rPr lang="en-IN" dirty="0">
                <a:solidFill>
                  <a:srgbClr val="000000"/>
                </a:solidFill>
                <a:uFill>
                  <a:solidFill>
                    <a:srgbClr val="000000"/>
                  </a:solidFill>
                </a:uFill>
                <a:ea typeface="Arial" panose="020B0604020202020204" pitchFamily="34" charset="0"/>
                <a:cs typeface="Arial" panose="020B0604020202020204" pitchFamily="34" charset="0"/>
              </a:rPr>
              <a:t>a device is a </a:t>
            </a:r>
            <a:r>
              <a:rPr lang="en-IN" dirty="0">
                <a:solidFill>
                  <a:srgbClr val="1E00FE"/>
                </a:solidFill>
                <a:uFill>
                  <a:solidFill>
                    <a:srgbClr val="000000"/>
                  </a:solidFill>
                </a:uFill>
                <a:ea typeface="Arial" panose="020B0604020202020204" pitchFamily="34" charset="0"/>
                <a:cs typeface="Arial" panose="020B0604020202020204" pitchFamily="34" charset="0"/>
              </a:rPr>
              <a:t>Slave</a:t>
            </a:r>
            <a:r>
              <a:rPr lang="en-IN" dirty="0">
                <a:solidFill>
                  <a:srgbClr val="000000"/>
                </a:solidFill>
                <a:uFill>
                  <a:solidFill>
                    <a:srgbClr val="000000"/>
                  </a:solidFill>
                </a:uFill>
                <a:ea typeface="Arial" panose="020B0604020202020204" pitchFamily="34" charset="0"/>
                <a:cs typeface="Arial" panose="020B0604020202020204" pitchFamily="34" charset="0"/>
              </a:rPr>
              <a:t>, </a:t>
            </a:r>
            <a:r>
              <a:rPr lang="en-IN" dirty="0">
                <a:solidFill>
                  <a:srgbClr val="C00000"/>
                </a:solidFill>
                <a:uFill>
                  <a:solidFill>
                    <a:srgbClr val="000000"/>
                  </a:solidFill>
                </a:uFill>
                <a:ea typeface="Arial" panose="020B0604020202020204" pitchFamily="34" charset="0"/>
                <a:cs typeface="Arial" panose="020B0604020202020204" pitchFamily="34" charset="0"/>
              </a:rPr>
              <a:t>serial data is input </a:t>
            </a:r>
            <a:r>
              <a:rPr lang="en-IN" dirty="0">
                <a:solidFill>
                  <a:srgbClr val="000000"/>
                </a:solidFill>
                <a:uFill>
                  <a:solidFill>
                    <a:srgbClr val="000000"/>
                  </a:solidFill>
                </a:uFill>
                <a:ea typeface="Arial" panose="020B0604020202020204" pitchFamily="34" charset="0"/>
                <a:cs typeface="Arial" panose="020B0604020202020204" pitchFamily="34" charset="0"/>
              </a:rPr>
              <a:t>on this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signal.</a:t>
            </a:r>
          </a:p>
        </p:txBody>
      </p:sp>
      <p:pic>
        <p:nvPicPr>
          <p:cNvPr id="4" name="Picture 3"/>
          <p:cNvPicPr>
            <a:picLocks noChangeAspect="1"/>
          </p:cNvPicPr>
          <p:nvPr/>
        </p:nvPicPr>
        <p:blipFill>
          <a:blip r:embed="rId2"/>
          <a:stretch>
            <a:fillRect/>
          </a:stretch>
        </p:blipFill>
        <p:spPr>
          <a:xfrm>
            <a:off x="8490856" y="2038113"/>
            <a:ext cx="3452328" cy="3537737"/>
          </a:xfrm>
          <a:prstGeom prst="rect">
            <a:avLst/>
          </a:prstGeom>
        </p:spPr>
      </p:pic>
      <p:sp>
        <p:nvSpPr>
          <p:cNvPr id="5" name="Content Placeholder 2"/>
          <p:cNvSpPr txBox="1">
            <a:spLocks/>
          </p:cNvSpPr>
          <p:nvPr/>
        </p:nvSpPr>
        <p:spPr>
          <a:xfrm>
            <a:off x="131180" y="3365026"/>
            <a:ext cx="9432698" cy="2961129"/>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1000"/>
              </a:spcBef>
              <a:buClr>
                <a:schemeClr val="accent6"/>
              </a:buClr>
              <a:buFont typeface="Wingdings" panose="05000000000000000000" pitchFamily="2" charset="2"/>
              <a:buChar char="v"/>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10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Wingdings" panose="05000000000000000000" pitchFamily="2" charset="2"/>
              <a:buChar char="v"/>
            </a:pPr>
            <a:r>
              <a:rPr lang="en-IN" dirty="0" smtClean="0">
                <a:solidFill>
                  <a:srgbClr val="000000"/>
                </a:solidFill>
                <a:ea typeface="Arial" panose="020B0604020202020204" pitchFamily="34" charset="0"/>
              </a:rPr>
              <a:t>Pin Name: </a:t>
            </a:r>
            <a:r>
              <a:rPr lang="en-IN" dirty="0" smtClean="0">
                <a:solidFill>
                  <a:srgbClr val="C00000"/>
                </a:solidFill>
                <a:ea typeface="Arial" panose="020B0604020202020204" pitchFamily="34" charset="0"/>
              </a:rPr>
              <a:t>MISO</a:t>
            </a:r>
            <a:endParaRPr lang="en-IN" dirty="0" smtClean="0">
              <a:solidFill>
                <a:srgbClr val="000000"/>
              </a:solidFill>
              <a:ea typeface="Arial" panose="020B0604020202020204" pitchFamily="34" charset="0"/>
            </a:endParaRP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The MISO signal is a unidirectional signal used to transfer serial data from the slave to the master.</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When a device is a </a:t>
            </a:r>
            <a:r>
              <a:rPr lang="en-IN" dirty="0" smtClean="0">
                <a:solidFill>
                  <a:srgbClr val="1E00FE"/>
                </a:solidFill>
                <a:uFill>
                  <a:solidFill>
                    <a:srgbClr val="000000"/>
                  </a:solidFill>
                </a:uFill>
                <a:ea typeface="Arial" panose="020B0604020202020204" pitchFamily="34" charset="0"/>
                <a:cs typeface="Arial" panose="020B0604020202020204" pitchFamily="34" charset="0"/>
              </a:rPr>
              <a:t>Slave</a:t>
            </a:r>
            <a:r>
              <a:rPr lang="en-IN" dirty="0" smtClean="0">
                <a:solidFill>
                  <a:srgbClr val="000000"/>
                </a:solidFill>
                <a:uFill>
                  <a:solidFill>
                    <a:srgbClr val="000000"/>
                  </a:solidFill>
                </a:uFill>
                <a:ea typeface="Arial" panose="020B0604020202020204" pitchFamily="34" charset="0"/>
                <a:cs typeface="Arial" panose="020B0604020202020204" pitchFamily="34" charset="0"/>
              </a:rPr>
              <a:t>, </a:t>
            </a:r>
            <a:r>
              <a:rPr lang="en-IN" dirty="0" smtClean="0">
                <a:solidFill>
                  <a:srgbClr val="C00000"/>
                </a:solidFill>
                <a:uFill>
                  <a:solidFill>
                    <a:srgbClr val="000000"/>
                  </a:solidFill>
                </a:uFill>
                <a:ea typeface="Arial" panose="020B0604020202020204" pitchFamily="34" charset="0"/>
                <a:cs typeface="Arial" panose="020B0604020202020204" pitchFamily="34" charset="0"/>
              </a:rPr>
              <a:t>serial data is output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on this signal.</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When a device is a </a:t>
            </a:r>
            <a:r>
              <a:rPr lang="en-IN" dirty="0" smtClean="0">
                <a:solidFill>
                  <a:srgbClr val="1E00FE"/>
                </a:solidFill>
                <a:uFill>
                  <a:solidFill>
                    <a:srgbClr val="000000"/>
                  </a:solidFill>
                </a:uFill>
                <a:ea typeface="Arial" panose="020B0604020202020204" pitchFamily="34" charset="0"/>
                <a:cs typeface="Arial" panose="020B0604020202020204" pitchFamily="34" charset="0"/>
              </a:rPr>
              <a:t>Master</a:t>
            </a:r>
            <a:r>
              <a:rPr lang="en-IN" dirty="0" smtClean="0">
                <a:solidFill>
                  <a:srgbClr val="000000"/>
                </a:solidFill>
                <a:uFill>
                  <a:solidFill>
                    <a:srgbClr val="000000"/>
                  </a:solidFill>
                </a:uFill>
                <a:ea typeface="Arial" panose="020B0604020202020204" pitchFamily="34" charset="0"/>
                <a:cs typeface="Arial" panose="020B0604020202020204" pitchFamily="34" charset="0"/>
              </a:rPr>
              <a:t>, </a:t>
            </a:r>
            <a:r>
              <a:rPr lang="en-IN" dirty="0" smtClean="0">
                <a:solidFill>
                  <a:srgbClr val="C00000"/>
                </a:solidFill>
                <a:uFill>
                  <a:solidFill>
                    <a:srgbClr val="000000"/>
                  </a:solidFill>
                </a:uFill>
                <a:ea typeface="Arial" panose="020B0604020202020204" pitchFamily="34" charset="0"/>
                <a:cs typeface="Arial" panose="020B0604020202020204" pitchFamily="34" charset="0"/>
              </a:rPr>
              <a:t>serial data is input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on this signal.</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When a slave device is </a:t>
            </a:r>
            <a:r>
              <a:rPr lang="en-IN" dirty="0" smtClean="0">
                <a:solidFill>
                  <a:srgbClr val="1E00FE"/>
                </a:solidFill>
                <a:uFill>
                  <a:solidFill>
                    <a:srgbClr val="000000"/>
                  </a:solidFill>
                </a:uFill>
                <a:ea typeface="Arial" panose="020B0604020202020204" pitchFamily="34" charset="0"/>
                <a:cs typeface="Arial" panose="020B0604020202020204" pitchFamily="34" charset="0"/>
              </a:rPr>
              <a:t>not selected</a:t>
            </a:r>
            <a:r>
              <a:rPr lang="en-IN" dirty="0" smtClean="0">
                <a:solidFill>
                  <a:srgbClr val="000000"/>
                </a:solidFill>
                <a:uFill>
                  <a:solidFill>
                    <a:srgbClr val="000000"/>
                  </a:solidFill>
                </a:uFill>
                <a:ea typeface="Arial" panose="020B0604020202020204" pitchFamily="34" charset="0"/>
                <a:cs typeface="Arial" panose="020B0604020202020204" pitchFamily="34" charset="0"/>
              </a:rPr>
              <a:t>, the slave drives the signal with </a:t>
            </a:r>
            <a:r>
              <a:rPr lang="en-IN" dirty="0" smtClean="0">
                <a:solidFill>
                  <a:srgbClr val="C00000"/>
                </a:solidFill>
                <a:uFill>
                  <a:solidFill>
                    <a:srgbClr val="000000"/>
                  </a:solidFill>
                </a:uFill>
                <a:ea typeface="Arial" panose="020B0604020202020204" pitchFamily="34" charset="0"/>
                <a:cs typeface="Arial" panose="020B0604020202020204" pitchFamily="34" charset="0"/>
              </a:rPr>
              <a:t>high impedance</a:t>
            </a:r>
            <a:endParaRPr lang="en-IN" dirty="0">
              <a:solidFill>
                <a:srgbClr val="C00000"/>
              </a:solidFill>
            </a:endParaRPr>
          </a:p>
        </p:txBody>
      </p:sp>
    </p:spTree>
    <p:extLst>
      <p:ext uri="{BB962C8B-B14F-4D97-AF65-F5344CB8AC3E}">
        <p14:creationId xmlns:p14="http://schemas.microsoft.com/office/powerpoint/2010/main" val="401475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 Pins</a:t>
            </a:r>
            <a:endParaRPr lang="en-IN" dirty="0"/>
          </a:p>
        </p:txBody>
      </p:sp>
      <p:sp>
        <p:nvSpPr>
          <p:cNvPr id="3" name="Content Placeholder 2"/>
          <p:cNvSpPr>
            <a:spLocks noGrp="1"/>
          </p:cNvSpPr>
          <p:nvPr>
            <p:ph idx="1"/>
          </p:nvPr>
        </p:nvSpPr>
        <p:spPr>
          <a:xfrm>
            <a:off x="131181" y="876144"/>
            <a:ext cx="11410786" cy="5590565"/>
          </a:xfrm>
        </p:spPr>
        <p:txBody>
          <a:bodyPr/>
          <a:lstStyle/>
          <a:p>
            <a:pPr algn="l">
              <a:buFont typeface="Wingdings" panose="05000000000000000000" pitchFamily="2" charset="2"/>
              <a:buChar char="v"/>
            </a:pPr>
            <a:r>
              <a:rPr lang="en-IN" dirty="0" smtClean="0">
                <a:solidFill>
                  <a:srgbClr val="000000"/>
                </a:solidFill>
                <a:ea typeface="Arial" panose="020B0604020202020204" pitchFamily="34" charset="0"/>
              </a:rPr>
              <a:t>Pin Name: </a:t>
            </a:r>
            <a:r>
              <a:rPr lang="en-IN" dirty="0" smtClean="0">
                <a:solidFill>
                  <a:srgbClr val="C00000"/>
                </a:solidFill>
                <a:ea typeface="Arial" panose="020B0604020202020204" pitchFamily="34" charset="0"/>
              </a:rPr>
              <a:t>SCLK </a:t>
            </a:r>
            <a:endParaRPr lang="en-IN" dirty="0">
              <a:solidFill>
                <a:srgbClr val="C00000"/>
              </a:solidFill>
              <a:ea typeface="Arial" panose="020B0604020202020204" pitchFamily="34" charset="0"/>
            </a:endParaRP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Clock </a:t>
            </a:r>
            <a:r>
              <a:rPr lang="en-IN" dirty="0">
                <a:solidFill>
                  <a:srgbClr val="000000"/>
                </a:solidFill>
                <a:uFill>
                  <a:solidFill>
                    <a:srgbClr val="000000"/>
                  </a:solidFill>
                </a:uFill>
                <a:ea typeface="Arial" panose="020B0604020202020204" pitchFamily="34" charset="0"/>
                <a:cs typeface="Arial" panose="020B0604020202020204" pitchFamily="34" charset="0"/>
              </a:rPr>
              <a:t>signals were utilized by the SPI to </a:t>
            </a:r>
            <a:r>
              <a:rPr lang="en-IN" dirty="0">
                <a:solidFill>
                  <a:srgbClr val="C00000"/>
                </a:solidFill>
                <a:uFill>
                  <a:solidFill>
                    <a:srgbClr val="000000"/>
                  </a:solidFill>
                </a:uFill>
                <a:ea typeface="Arial" panose="020B0604020202020204" pitchFamily="34" charset="0"/>
                <a:cs typeface="Arial" panose="020B0604020202020204" pitchFamily="34" charset="0"/>
              </a:rPr>
              <a:t>synchronize data flow </a:t>
            </a:r>
            <a:r>
              <a:rPr lang="en-IN" dirty="0">
                <a:solidFill>
                  <a:srgbClr val="000000"/>
                </a:solidFill>
                <a:uFill>
                  <a:solidFill>
                    <a:srgbClr val="000000"/>
                  </a:solidFill>
                </a:uFill>
                <a:ea typeface="Arial" panose="020B0604020202020204" pitchFamily="34" charset="0"/>
                <a:cs typeface="Arial" panose="020B0604020202020204" pitchFamily="34" charset="0"/>
              </a:rPr>
              <a:t>across the SPI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Interface.</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The </a:t>
            </a:r>
            <a:r>
              <a:rPr lang="en-IN" dirty="0">
                <a:solidFill>
                  <a:srgbClr val="C00000"/>
                </a:solidFill>
                <a:uFill>
                  <a:solidFill>
                    <a:srgbClr val="000000"/>
                  </a:solidFill>
                </a:uFill>
                <a:ea typeface="Arial" panose="020B0604020202020204" pitchFamily="34" charset="0"/>
                <a:cs typeface="Arial" panose="020B0604020202020204" pitchFamily="34" charset="0"/>
              </a:rPr>
              <a:t>frequency of the clock signal </a:t>
            </a:r>
            <a:r>
              <a:rPr lang="en-IN" dirty="0">
                <a:solidFill>
                  <a:srgbClr val="000000"/>
                </a:solidFill>
                <a:uFill>
                  <a:solidFill>
                    <a:srgbClr val="000000"/>
                  </a:solidFill>
                </a:uFill>
                <a:ea typeface="Arial" panose="020B0604020202020204" pitchFamily="34" charset="0"/>
                <a:cs typeface="Arial" panose="020B0604020202020204" pitchFamily="34" charset="0"/>
              </a:rPr>
              <a:t>controls how quickly information is transferred as one bit of data is sent during each clock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cycle.</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Clock </a:t>
            </a:r>
            <a:r>
              <a:rPr lang="en-IN" dirty="0">
                <a:solidFill>
                  <a:srgbClr val="000000"/>
                </a:solidFill>
                <a:uFill>
                  <a:solidFill>
                    <a:srgbClr val="000000"/>
                  </a:solidFill>
                </a:uFill>
                <a:ea typeface="Arial" panose="020B0604020202020204" pitchFamily="34" charset="0"/>
                <a:cs typeface="Arial" panose="020B0604020202020204" pitchFamily="34" charset="0"/>
              </a:rPr>
              <a:t>is </a:t>
            </a:r>
            <a:r>
              <a:rPr lang="en-IN" dirty="0">
                <a:solidFill>
                  <a:srgbClr val="C00000"/>
                </a:solidFill>
                <a:uFill>
                  <a:solidFill>
                    <a:srgbClr val="000000"/>
                  </a:solidFill>
                </a:uFill>
                <a:ea typeface="Arial" panose="020B0604020202020204" pitchFamily="34" charset="0"/>
                <a:cs typeface="Arial" panose="020B0604020202020204" pitchFamily="34" charset="0"/>
              </a:rPr>
              <a:t>only active </a:t>
            </a:r>
            <a:r>
              <a:rPr lang="en-IN" dirty="0">
                <a:solidFill>
                  <a:srgbClr val="000000"/>
                </a:solidFill>
                <a:uFill>
                  <a:solidFill>
                    <a:srgbClr val="000000"/>
                  </a:solidFill>
                </a:uFill>
                <a:ea typeface="Arial" panose="020B0604020202020204" pitchFamily="34" charset="0"/>
                <a:cs typeface="Arial" panose="020B0604020202020204" pitchFamily="34" charset="0"/>
              </a:rPr>
              <a:t>during the data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transfer.</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Master </a:t>
            </a:r>
            <a:r>
              <a:rPr lang="en-IN" dirty="0">
                <a:solidFill>
                  <a:srgbClr val="000000"/>
                </a:solidFill>
                <a:uFill>
                  <a:solidFill>
                    <a:srgbClr val="000000"/>
                  </a:solidFill>
                </a:uFill>
                <a:ea typeface="Arial" panose="020B0604020202020204" pitchFamily="34" charset="0"/>
                <a:cs typeface="Arial" panose="020B0604020202020204" pitchFamily="34" charset="0"/>
              </a:rPr>
              <a:t>device </a:t>
            </a:r>
            <a:r>
              <a:rPr lang="en-IN" dirty="0">
                <a:solidFill>
                  <a:srgbClr val="C00000"/>
                </a:solidFill>
                <a:uFill>
                  <a:solidFill>
                    <a:srgbClr val="000000"/>
                  </a:solidFill>
                </a:uFill>
                <a:ea typeface="Arial" panose="020B0604020202020204" pitchFamily="34" charset="0"/>
                <a:cs typeface="Arial" panose="020B0604020202020204" pitchFamily="34" charset="0"/>
              </a:rPr>
              <a:t>configures and generates </a:t>
            </a:r>
            <a:r>
              <a:rPr lang="en-IN" dirty="0">
                <a:solidFill>
                  <a:srgbClr val="000000"/>
                </a:solidFill>
                <a:uFill>
                  <a:solidFill>
                    <a:srgbClr val="000000"/>
                  </a:solidFill>
                </a:uFill>
                <a:ea typeface="Arial" panose="020B0604020202020204" pitchFamily="34" charset="0"/>
                <a:cs typeface="Arial" panose="020B0604020202020204" pitchFamily="34" charset="0"/>
              </a:rPr>
              <a:t>the clock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signal</a:t>
            </a:r>
          </a:p>
          <a:p>
            <a:pPr algn="l">
              <a:buFont typeface="Wingdings" panose="05000000000000000000" pitchFamily="2" charset="2"/>
              <a:buChar char="v"/>
            </a:pPr>
            <a:r>
              <a:rPr lang="en-IN" dirty="0" smtClean="0">
                <a:solidFill>
                  <a:srgbClr val="000000"/>
                </a:solidFill>
                <a:ea typeface="Arial" panose="020B0604020202020204" pitchFamily="34" charset="0"/>
              </a:rPr>
              <a:t>Pin </a:t>
            </a:r>
            <a:r>
              <a:rPr lang="en-IN" dirty="0">
                <a:solidFill>
                  <a:srgbClr val="000000"/>
                </a:solidFill>
                <a:ea typeface="Arial" panose="020B0604020202020204" pitchFamily="34" charset="0"/>
              </a:rPr>
              <a:t>Name: </a:t>
            </a:r>
            <a:r>
              <a:rPr lang="en-IN" dirty="0">
                <a:solidFill>
                  <a:srgbClr val="C00000"/>
                </a:solidFill>
                <a:ea typeface="Arial" panose="020B0604020202020204" pitchFamily="34" charset="0"/>
              </a:rPr>
              <a:t>SS / </a:t>
            </a:r>
            <a:r>
              <a:rPr lang="en-IN" dirty="0" smtClean="0">
                <a:solidFill>
                  <a:srgbClr val="C00000"/>
                </a:solidFill>
                <a:ea typeface="Arial" panose="020B0604020202020204" pitchFamily="34" charset="0"/>
              </a:rPr>
              <a:t>CS</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The </a:t>
            </a:r>
            <a:r>
              <a:rPr lang="en-IN" dirty="0">
                <a:solidFill>
                  <a:srgbClr val="000000"/>
                </a:solidFill>
                <a:uFill>
                  <a:solidFill>
                    <a:srgbClr val="000000"/>
                  </a:solidFill>
                </a:uFill>
                <a:ea typeface="Arial" panose="020B0604020202020204" pitchFamily="34" charset="0"/>
                <a:cs typeface="Arial" panose="020B0604020202020204" pitchFamily="34" charset="0"/>
              </a:rPr>
              <a:t>Slave Select or Chip Select line is used to </a:t>
            </a:r>
            <a:r>
              <a:rPr lang="en-IN" dirty="0">
                <a:solidFill>
                  <a:srgbClr val="C00000"/>
                </a:solidFill>
                <a:uFill>
                  <a:solidFill>
                    <a:srgbClr val="000000"/>
                  </a:solidFill>
                </a:uFill>
                <a:ea typeface="Arial" panose="020B0604020202020204" pitchFamily="34" charset="0"/>
                <a:cs typeface="Arial" panose="020B0604020202020204" pitchFamily="34" charset="0"/>
              </a:rPr>
              <a:t>select specific slave </a:t>
            </a:r>
            <a:r>
              <a:rPr lang="en-IN" dirty="0">
                <a:solidFill>
                  <a:srgbClr val="000000"/>
                </a:solidFill>
                <a:uFill>
                  <a:solidFill>
                    <a:srgbClr val="000000"/>
                  </a:solidFill>
                </a:uFill>
                <a:ea typeface="Arial" panose="020B0604020202020204" pitchFamily="34" charset="0"/>
                <a:cs typeface="Arial" panose="020B0604020202020204" pitchFamily="34" charset="0"/>
              </a:rPr>
              <a:t>during the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communication.</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Master </a:t>
            </a:r>
            <a:r>
              <a:rPr lang="en-IN" dirty="0">
                <a:solidFill>
                  <a:srgbClr val="000000"/>
                </a:solidFill>
                <a:uFill>
                  <a:solidFill>
                    <a:srgbClr val="000000"/>
                  </a:solidFill>
                </a:uFill>
                <a:ea typeface="Arial" panose="020B0604020202020204" pitchFamily="34" charset="0"/>
                <a:cs typeface="Arial" panose="020B0604020202020204" pitchFamily="34" charset="0"/>
              </a:rPr>
              <a:t>Device can </a:t>
            </a:r>
            <a:r>
              <a:rPr lang="en-IN" dirty="0">
                <a:solidFill>
                  <a:srgbClr val="C00000"/>
                </a:solidFill>
                <a:uFill>
                  <a:solidFill>
                    <a:srgbClr val="000000"/>
                  </a:solidFill>
                </a:uFill>
                <a:ea typeface="Arial" panose="020B0604020202020204" pitchFamily="34" charset="0"/>
                <a:cs typeface="Arial" panose="020B0604020202020204" pitchFamily="34" charset="0"/>
              </a:rPr>
              <a:t>handle</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000000"/>
                </a:solidFill>
                <a:uFill>
                  <a:solidFill>
                    <a:srgbClr val="000000"/>
                  </a:solidFill>
                </a:uFill>
                <a:ea typeface="Arial" panose="020B0604020202020204" pitchFamily="34" charset="0"/>
                <a:cs typeface="Arial" panose="020B0604020202020204" pitchFamily="34" charset="0"/>
              </a:rPr>
              <a:t>multiple slave devices on the bus by selecting them one by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one.</a:t>
            </a:r>
          </a:p>
          <a:p>
            <a:pPr lvl="1"/>
            <a:r>
              <a:rPr lang="en-IN" dirty="0" smtClean="0">
                <a:solidFill>
                  <a:srgbClr val="000000"/>
                </a:solidFill>
                <a:uFill>
                  <a:solidFill>
                    <a:srgbClr val="000000"/>
                  </a:solidFill>
                </a:uFill>
                <a:ea typeface="Arial" panose="020B0604020202020204" pitchFamily="34" charset="0"/>
                <a:cs typeface="Arial" panose="020B0604020202020204" pitchFamily="34" charset="0"/>
              </a:rPr>
              <a:t>Because </a:t>
            </a:r>
            <a:r>
              <a:rPr lang="en-IN" dirty="0">
                <a:solidFill>
                  <a:srgbClr val="000000"/>
                </a:solidFill>
                <a:uFill>
                  <a:solidFill>
                    <a:srgbClr val="000000"/>
                  </a:solidFill>
                </a:uFill>
                <a:ea typeface="Arial" panose="020B0604020202020204" pitchFamily="34" charset="0"/>
                <a:cs typeface="Arial" panose="020B0604020202020204" pitchFamily="34" charset="0"/>
              </a:rPr>
              <a:t>the SS line connects each slave with the master, </a:t>
            </a:r>
            <a:r>
              <a:rPr lang="en-IN" u="sng" dirty="0">
                <a:solidFill>
                  <a:srgbClr val="C00000"/>
                </a:solidFill>
                <a:uFill>
                  <a:solidFill>
                    <a:srgbClr val="1E00FE"/>
                  </a:solidFill>
                </a:uFill>
                <a:ea typeface="Arial" panose="020B0604020202020204" pitchFamily="34" charset="0"/>
                <a:cs typeface="Arial" panose="020B0604020202020204" pitchFamily="34" charset="0"/>
              </a:rPr>
              <a:t>there is no unique address for each slave </a:t>
            </a:r>
            <a:r>
              <a:rPr lang="en-IN" dirty="0">
                <a:solidFill>
                  <a:srgbClr val="000000"/>
                </a:solidFill>
                <a:uFill>
                  <a:solidFill>
                    <a:srgbClr val="000000"/>
                  </a:solidFill>
                </a:uFill>
                <a:ea typeface="Arial" panose="020B0604020202020204" pitchFamily="34" charset="0"/>
                <a:cs typeface="Arial" panose="020B0604020202020204" pitchFamily="34" charset="0"/>
              </a:rPr>
              <a:t>like for the I2C </a:t>
            </a:r>
            <a:r>
              <a:rPr lang="en-IN" dirty="0" smtClean="0">
                <a:solidFill>
                  <a:srgbClr val="000000"/>
                </a:solidFill>
                <a:uFill>
                  <a:solidFill>
                    <a:srgbClr val="000000"/>
                  </a:solidFill>
                </a:uFill>
                <a:ea typeface="Arial" panose="020B0604020202020204" pitchFamily="34" charset="0"/>
                <a:cs typeface="Arial" panose="020B0604020202020204" pitchFamily="34" charset="0"/>
              </a:rPr>
              <a:t>communication.</a:t>
            </a:r>
            <a:endParaRPr lang="en-IN" dirty="0"/>
          </a:p>
        </p:txBody>
      </p:sp>
    </p:spTree>
    <p:extLst>
      <p:ext uri="{BB962C8B-B14F-4D97-AF65-F5344CB8AC3E}">
        <p14:creationId xmlns:p14="http://schemas.microsoft.com/office/powerpoint/2010/main" val="336964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SPCR –SPI Control Register</a:t>
            </a:r>
            <a:endParaRPr lang="en-IN" dirty="0"/>
          </a:p>
        </p:txBody>
      </p:sp>
      <p:sp>
        <p:nvSpPr>
          <p:cNvPr id="3" name="Content Placeholder 2"/>
          <p:cNvSpPr>
            <a:spLocks noGrp="1"/>
          </p:cNvSpPr>
          <p:nvPr>
            <p:ph idx="1"/>
          </p:nvPr>
        </p:nvSpPr>
        <p:spPr/>
        <p:txBody>
          <a:bodyPr/>
          <a:lstStyle/>
          <a:p>
            <a:pPr marL="2336800" indent="0" algn="l">
              <a:buNone/>
            </a:pPr>
            <a:r>
              <a:rPr lang="en-IN" dirty="0" smtClean="0"/>
              <a:t>|    </a:t>
            </a:r>
            <a:r>
              <a:rPr lang="en-IN" dirty="0"/>
              <a:t>7    </a:t>
            </a:r>
            <a:r>
              <a:rPr lang="en-IN" dirty="0" smtClean="0"/>
              <a:t>|   6    </a:t>
            </a:r>
            <a:r>
              <a:rPr lang="en-IN" dirty="0"/>
              <a:t>| </a:t>
            </a:r>
            <a:r>
              <a:rPr lang="en-IN" dirty="0" smtClean="0"/>
              <a:t>     5    </a:t>
            </a:r>
            <a:r>
              <a:rPr lang="en-IN" dirty="0"/>
              <a:t>| </a:t>
            </a:r>
            <a:r>
              <a:rPr lang="en-IN" dirty="0" smtClean="0"/>
              <a:t>     4    </a:t>
            </a:r>
            <a:r>
              <a:rPr lang="en-IN" dirty="0"/>
              <a:t>| </a:t>
            </a:r>
            <a:r>
              <a:rPr lang="en-IN" dirty="0" smtClean="0"/>
              <a:t>    3    </a:t>
            </a:r>
            <a:r>
              <a:rPr lang="en-IN" dirty="0"/>
              <a:t>| </a:t>
            </a:r>
            <a:r>
              <a:rPr lang="en-IN" dirty="0" smtClean="0"/>
              <a:t>     2     |    1     </a:t>
            </a:r>
            <a:r>
              <a:rPr lang="en-IN" dirty="0"/>
              <a:t>| </a:t>
            </a:r>
            <a:r>
              <a:rPr lang="en-IN" dirty="0" smtClean="0"/>
              <a:t>   0    </a:t>
            </a:r>
            <a:r>
              <a:rPr lang="en-IN" dirty="0"/>
              <a:t>|</a:t>
            </a:r>
          </a:p>
          <a:p>
            <a:pPr marL="2336800" indent="0" algn="l">
              <a:buNone/>
            </a:pPr>
            <a:r>
              <a:rPr lang="en-IN" dirty="0"/>
              <a:t>| </a:t>
            </a:r>
            <a:r>
              <a:rPr lang="en-IN" dirty="0" smtClean="0"/>
              <a:t>SPIE | SPE  </a:t>
            </a:r>
            <a:r>
              <a:rPr lang="en-IN" dirty="0"/>
              <a:t>| DORD | MSTR | CPOL | CPHA | SPR1 | SPR0 |</a:t>
            </a:r>
          </a:p>
          <a:p>
            <a:endParaRPr lang="en-IN" dirty="0"/>
          </a:p>
          <a:p>
            <a:r>
              <a:rPr lang="en-IN" dirty="0"/>
              <a:t>SPIE - Enables the SPI interrupt when 1</a:t>
            </a:r>
          </a:p>
          <a:p>
            <a:r>
              <a:rPr lang="en-IN" dirty="0" smtClean="0"/>
              <a:t>SPE </a:t>
            </a:r>
            <a:r>
              <a:rPr lang="en-IN" dirty="0"/>
              <a:t>- Enables the SPI when 1</a:t>
            </a:r>
          </a:p>
          <a:p>
            <a:r>
              <a:rPr lang="en-IN" dirty="0" smtClean="0"/>
              <a:t>DORD </a:t>
            </a:r>
            <a:r>
              <a:rPr lang="en-IN" dirty="0"/>
              <a:t>- Sends data least Significant Bit First when 1, most Significant Bit first when 0</a:t>
            </a:r>
          </a:p>
          <a:p>
            <a:r>
              <a:rPr lang="en-IN" dirty="0" smtClean="0"/>
              <a:t>MSTR </a:t>
            </a:r>
            <a:r>
              <a:rPr lang="en-IN" dirty="0"/>
              <a:t>- Sets the Arduino in controller mode when 1, peripheral mode when 0</a:t>
            </a:r>
          </a:p>
          <a:p>
            <a:r>
              <a:rPr lang="en-IN" dirty="0" smtClean="0"/>
              <a:t>CPOL </a:t>
            </a:r>
            <a:r>
              <a:rPr lang="en-IN" dirty="0"/>
              <a:t>- Sets the data clock to be idle when high if set to 1, idle when low if set to 0</a:t>
            </a:r>
          </a:p>
          <a:p>
            <a:r>
              <a:rPr lang="en-IN" dirty="0" smtClean="0"/>
              <a:t>CPHA </a:t>
            </a:r>
            <a:r>
              <a:rPr lang="en-IN" dirty="0"/>
              <a:t>- Samples data on the falling edge of the data clock when 1, rising edge when 0</a:t>
            </a:r>
          </a:p>
          <a:p>
            <a:r>
              <a:rPr lang="en-IN" dirty="0" smtClean="0"/>
              <a:t>SPR1 </a:t>
            </a:r>
            <a:r>
              <a:rPr lang="en-IN" dirty="0"/>
              <a:t>and SPR0 - Sets the SPI </a:t>
            </a:r>
            <a:r>
              <a:rPr lang="en-IN" dirty="0" smtClean="0"/>
              <a:t>speed</a:t>
            </a:r>
          </a:p>
          <a:p>
            <a:pPr lvl="1"/>
            <a:r>
              <a:rPr lang="en-IN" dirty="0" smtClean="0"/>
              <a:t>00 </a:t>
            </a:r>
            <a:r>
              <a:rPr lang="en-IN" dirty="0"/>
              <a:t>is fastest (4MHz) </a:t>
            </a:r>
            <a:endParaRPr lang="en-IN" dirty="0" smtClean="0"/>
          </a:p>
          <a:p>
            <a:pPr lvl="1"/>
            <a:r>
              <a:rPr lang="en-IN" dirty="0" smtClean="0"/>
              <a:t>11 </a:t>
            </a:r>
            <a:r>
              <a:rPr lang="en-IN" dirty="0"/>
              <a:t>is slowest (250KHz)</a:t>
            </a:r>
          </a:p>
        </p:txBody>
      </p:sp>
      <p:sp>
        <p:nvSpPr>
          <p:cNvPr id="4" name="Rectangle 3"/>
          <p:cNvSpPr/>
          <p:nvPr/>
        </p:nvSpPr>
        <p:spPr>
          <a:xfrm>
            <a:off x="2336800" y="711201"/>
            <a:ext cx="7228114" cy="10450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stretch>
            <a:fillRect/>
          </a:stretch>
        </p:blipFill>
        <p:spPr>
          <a:xfrm>
            <a:off x="9779865" y="4816671"/>
            <a:ext cx="2085013" cy="1072989"/>
          </a:xfrm>
          <a:prstGeom prst="rect">
            <a:avLst/>
          </a:prstGeom>
        </p:spPr>
      </p:pic>
    </p:spTree>
    <p:extLst>
      <p:ext uri="{BB962C8B-B14F-4D97-AF65-F5344CB8AC3E}">
        <p14:creationId xmlns:p14="http://schemas.microsoft.com/office/powerpoint/2010/main" val="39091371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Datasheet – ATMEGA328P</a:t>
            </a:r>
            <a:endParaRPr lang="en-IN" dirty="0"/>
          </a:p>
        </p:txBody>
      </p:sp>
      <p:sp>
        <p:nvSpPr>
          <p:cNvPr id="12" name="Oval 11"/>
          <p:cNvSpPr/>
          <p:nvPr/>
        </p:nvSpPr>
        <p:spPr>
          <a:xfrm>
            <a:off x="5391945" y="4095963"/>
            <a:ext cx="1958391" cy="80273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a:clrChange>
              <a:clrFrom>
                <a:srgbClr val="FFFFFF"/>
              </a:clrFrom>
              <a:clrTo>
                <a:srgbClr val="FFFFFF">
                  <a:alpha val="0"/>
                </a:srgbClr>
              </a:clrTo>
            </a:clrChange>
          </a:blip>
          <a:stretch>
            <a:fillRect/>
          </a:stretch>
        </p:blipFill>
        <p:spPr>
          <a:xfrm>
            <a:off x="10082243" y="655229"/>
            <a:ext cx="1763164" cy="901767"/>
          </a:xfrm>
          <a:prstGeom prst="rect">
            <a:avLst/>
          </a:prstGeom>
        </p:spPr>
      </p:pic>
      <p:pic>
        <p:nvPicPr>
          <p:cNvPr id="14" name="Content Placeholder 3"/>
          <p:cNvPicPr>
            <a:picLocks noChangeAspect="1"/>
          </p:cNvPicPr>
          <p:nvPr/>
        </p:nvPicPr>
        <p:blipFill>
          <a:blip r:embed="rId3"/>
          <a:stretch>
            <a:fillRect/>
          </a:stretch>
        </p:blipFill>
        <p:spPr>
          <a:xfrm>
            <a:off x="163480" y="885441"/>
            <a:ext cx="7859940" cy="41668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6" name="Oval 15"/>
          <p:cNvSpPr/>
          <p:nvPr/>
        </p:nvSpPr>
        <p:spPr>
          <a:xfrm>
            <a:off x="2206235" y="1155627"/>
            <a:ext cx="595085" cy="80273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4"/>
          <a:stretch>
            <a:fillRect/>
          </a:stretch>
        </p:blipFill>
        <p:spPr>
          <a:xfrm>
            <a:off x="3584706" y="4608898"/>
            <a:ext cx="5785756" cy="1945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1"/>
          <p:cNvSpPr>
            <a:spLocks noChangeArrowheads="1"/>
          </p:cNvSpPr>
          <p:nvPr/>
        </p:nvSpPr>
        <p:spPr bwMode="auto">
          <a:xfrm>
            <a:off x="8154955" y="1519783"/>
            <a:ext cx="358950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C00000"/>
                </a:solidFill>
                <a:effectLst/>
                <a:latin typeface="Arial" panose="020B0604020202020204" pitchFamily="34" charset="0"/>
                <a:cs typeface="Arial" panose="020B0604020202020204" pitchFamily="34" charset="0"/>
              </a:rPr>
              <a:t>_BV Macro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_BV(SPE) is a macro that shifts the bit position of the SPE constant to create a bitmask.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It stands for </a:t>
            </a:r>
            <a:r>
              <a:rPr kumimoji="0" lang="en-US" altLang="en-US" sz="16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Bit Value</a:t>
            </a:r>
            <a:r>
              <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and is defined as: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#define _BV(bit) (1 &lt;&lt; (bit))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For SPE, which corresponds to bit 6, _BV(SPE) results in 0b0</a:t>
            </a:r>
            <a:r>
              <a:rPr kumimoji="0" lang="en-US" altLang="en-US" sz="1600" b="1" i="0" u="none" strike="noStrike" cap="none" normalizeH="0" baseline="0" dirty="0" smtClean="0">
                <a:ln>
                  <a:noFill/>
                </a:ln>
                <a:solidFill>
                  <a:srgbClr val="C00000"/>
                </a:solidFill>
                <a:effectLst/>
                <a:latin typeface="Arial" panose="020B0604020202020204" pitchFamily="34" charset="0"/>
                <a:cs typeface="Arial" panose="020B0604020202020204" pitchFamily="34" charset="0"/>
              </a:rPr>
              <a:t>1</a:t>
            </a:r>
            <a:r>
              <a:rPr kumimoji="0" lang="en-US" alt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000000.</a:t>
            </a:r>
          </a:p>
        </p:txBody>
      </p:sp>
    </p:spTree>
    <p:extLst>
      <p:ext uri="{BB962C8B-B14F-4D97-AF65-F5344CB8AC3E}">
        <p14:creationId xmlns:p14="http://schemas.microsoft.com/office/powerpoint/2010/main" val="3474211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Datasheet – ATMEGA328P</a:t>
            </a:r>
            <a:endParaRPr lang="en-IN" dirty="0"/>
          </a:p>
        </p:txBody>
      </p:sp>
      <p:sp>
        <p:nvSpPr>
          <p:cNvPr id="3" name="Content Placeholder 2"/>
          <p:cNvSpPr>
            <a:spLocks noGrp="1"/>
          </p:cNvSpPr>
          <p:nvPr>
            <p:ph idx="1"/>
          </p:nvPr>
        </p:nvSpPr>
        <p:spPr/>
        <p:txBody>
          <a:bodyPr/>
          <a:lstStyle/>
          <a:p>
            <a:r>
              <a:rPr lang="en-IN" dirty="0" smtClean="0"/>
              <a:t>ATMEGA328P Registers : </a:t>
            </a:r>
            <a:endParaRPr lang="en-IN" dirty="0"/>
          </a:p>
        </p:txBody>
      </p:sp>
      <p:pic>
        <p:nvPicPr>
          <p:cNvPr id="7" name="Picture 6"/>
          <p:cNvPicPr>
            <a:picLocks noChangeAspect="1"/>
          </p:cNvPicPr>
          <p:nvPr/>
        </p:nvPicPr>
        <p:blipFill rotWithShape="1">
          <a:blip r:embed="rId2"/>
          <a:srcRect r="15655" b="16782"/>
          <a:stretch/>
        </p:blipFill>
        <p:spPr>
          <a:xfrm>
            <a:off x="2201248" y="3403508"/>
            <a:ext cx="7260998" cy="2561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p:cNvPicPr>
            <a:picLocks noChangeAspect="1"/>
          </p:cNvPicPr>
          <p:nvPr/>
        </p:nvPicPr>
        <p:blipFill>
          <a:blip r:embed="rId3">
            <a:clrChange>
              <a:clrFrom>
                <a:srgbClr val="FFFFFF"/>
              </a:clrFrom>
              <a:clrTo>
                <a:srgbClr val="FFFFFF">
                  <a:alpha val="0"/>
                </a:srgbClr>
              </a:clrTo>
            </a:clrChange>
          </a:blip>
          <a:stretch>
            <a:fillRect/>
          </a:stretch>
        </p:blipFill>
        <p:spPr>
          <a:xfrm>
            <a:off x="10268855" y="700660"/>
            <a:ext cx="1763164" cy="901767"/>
          </a:xfrm>
          <a:prstGeom prst="rect">
            <a:avLst/>
          </a:prstGeom>
        </p:spPr>
      </p:pic>
      <p:pic>
        <p:nvPicPr>
          <p:cNvPr id="15" name="Picture 14"/>
          <p:cNvPicPr>
            <a:picLocks noChangeAspect="1"/>
          </p:cNvPicPr>
          <p:nvPr/>
        </p:nvPicPr>
        <p:blipFill>
          <a:blip r:embed="rId4"/>
          <a:stretch>
            <a:fillRect/>
          </a:stretch>
        </p:blipFill>
        <p:spPr>
          <a:xfrm>
            <a:off x="596384" y="1491977"/>
            <a:ext cx="6810375" cy="1409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16070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Arduino SPI</a:t>
            </a:r>
            <a:endParaRPr lang="en-IN" dirty="0"/>
          </a:p>
        </p:txBody>
      </p:sp>
      <p:pic>
        <p:nvPicPr>
          <p:cNvPr id="4" name="Content Placeholder 6"/>
          <p:cNvPicPr>
            <a:picLocks noGrp="1" noChangeAspect="1"/>
          </p:cNvPicPr>
          <p:nvPr>
            <p:ph idx="1"/>
          </p:nvPr>
        </p:nvPicPr>
        <p:blipFill>
          <a:blip r:embed="rId2"/>
          <a:stretch>
            <a:fillRect/>
          </a:stretch>
        </p:blipFill>
        <p:spPr>
          <a:xfrm>
            <a:off x="0" y="1028894"/>
            <a:ext cx="6248400" cy="5267325"/>
          </a:xfrm>
          <a:prstGeom prst="rect">
            <a:avLst/>
          </a:prstGeom>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6889004" y="853876"/>
            <a:ext cx="4170679" cy="2111589"/>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6889004" y="3108140"/>
            <a:ext cx="4699687" cy="3117785"/>
          </a:xfrm>
          <a:prstGeom prst="rect">
            <a:avLst/>
          </a:prstGeom>
        </p:spPr>
      </p:pic>
      <p:sp>
        <p:nvSpPr>
          <p:cNvPr id="3" name="Rectangle 2"/>
          <p:cNvSpPr/>
          <p:nvPr/>
        </p:nvSpPr>
        <p:spPr>
          <a:xfrm>
            <a:off x="10534261" y="4497355"/>
            <a:ext cx="525422" cy="690465"/>
          </a:xfrm>
          <a:prstGeom prst="rect">
            <a:avLst/>
          </a:prstGeom>
          <a:noFill/>
          <a:ln w="38100">
            <a:solidFill>
              <a:srgbClr val="B847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6889004" y="1679509"/>
            <a:ext cx="547494" cy="671805"/>
          </a:xfrm>
          <a:prstGeom prst="rect">
            <a:avLst/>
          </a:prstGeom>
          <a:noFill/>
          <a:ln w="38100">
            <a:solidFill>
              <a:srgbClr val="B847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3745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Communication</a:t>
            </a:r>
            <a:endParaRPr lang="en-IN" dirty="0"/>
          </a:p>
        </p:txBody>
      </p:sp>
      <p:sp>
        <p:nvSpPr>
          <p:cNvPr id="3" name="Content Placeholder 2"/>
          <p:cNvSpPr>
            <a:spLocks noGrp="1"/>
          </p:cNvSpPr>
          <p:nvPr>
            <p:ph idx="1"/>
          </p:nvPr>
        </p:nvSpPr>
        <p:spPr>
          <a:xfrm>
            <a:off x="131180" y="745515"/>
            <a:ext cx="11709367" cy="5590565"/>
          </a:xfrm>
        </p:spPr>
        <p:txBody>
          <a:bodyPr/>
          <a:lstStyle/>
          <a:p>
            <a:r>
              <a:rPr lang="en-US" dirty="0"/>
              <a:t>The prime focus of the internet of things is to offer communication </a:t>
            </a:r>
            <a:r>
              <a:rPr lang="en-US" dirty="0">
                <a:solidFill>
                  <a:srgbClr val="C00000"/>
                </a:solidFill>
              </a:rPr>
              <a:t>between various objects that are not traditional computers. </a:t>
            </a:r>
            <a:endParaRPr lang="en-US" dirty="0" smtClean="0">
              <a:solidFill>
                <a:srgbClr val="C00000"/>
              </a:solidFill>
            </a:endParaRPr>
          </a:p>
          <a:p>
            <a:r>
              <a:rPr lang="en-US" dirty="0"/>
              <a:t>T</a:t>
            </a:r>
            <a:r>
              <a:rPr lang="en-US" dirty="0" smtClean="0"/>
              <a:t>he </a:t>
            </a:r>
            <a:r>
              <a:rPr lang="en-US" dirty="0"/>
              <a:t>connection of devices </a:t>
            </a:r>
            <a:r>
              <a:rPr lang="en-US" dirty="0">
                <a:solidFill>
                  <a:srgbClr val="C00000"/>
                </a:solidFill>
              </a:rPr>
              <a:t>over the </a:t>
            </a:r>
            <a:r>
              <a:rPr lang="en-US" dirty="0" smtClean="0">
                <a:solidFill>
                  <a:srgbClr val="C00000"/>
                </a:solidFill>
              </a:rPr>
              <a:t>internet</a:t>
            </a:r>
            <a:r>
              <a:rPr lang="en-US" dirty="0" smtClean="0"/>
              <a:t>.</a:t>
            </a:r>
          </a:p>
          <a:p>
            <a:r>
              <a:rPr lang="en-US" dirty="0" smtClean="0"/>
              <a:t>These </a:t>
            </a:r>
            <a:r>
              <a:rPr lang="en-US" dirty="0"/>
              <a:t>smart devices communicate with each other , exchange data , perform some tasks without any human involvement. </a:t>
            </a:r>
          </a:p>
          <a:p>
            <a:r>
              <a:rPr lang="en-US" dirty="0"/>
              <a:t>These devices are embedded with electronics, software, network and sensors which help in </a:t>
            </a:r>
            <a:r>
              <a:rPr lang="en-US" dirty="0" smtClean="0"/>
              <a:t>communication. </a:t>
            </a:r>
          </a:p>
          <a:p>
            <a:r>
              <a:rPr lang="en-US" dirty="0" smtClean="0"/>
              <a:t>There </a:t>
            </a:r>
            <a:r>
              <a:rPr lang="en-US" dirty="0"/>
              <a:t>are various protocols in </a:t>
            </a:r>
            <a:r>
              <a:rPr lang="en-US" dirty="0" smtClean="0"/>
              <a:t>IoT </a:t>
            </a:r>
            <a:r>
              <a:rPr lang="en-US" dirty="0"/>
              <a:t>established to offer </a:t>
            </a:r>
            <a:r>
              <a:rPr lang="en-US" dirty="0" smtClean="0"/>
              <a:t> communication among them.</a:t>
            </a:r>
          </a:p>
          <a:p>
            <a:r>
              <a:rPr lang="en-US" dirty="0"/>
              <a:t>Communication enables these devices to gather, exchange data which contribute in success of that IoT </a:t>
            </a:r>
            <a:r>
              <a:rPr lang="en-US" dirty="0" smtClean="0"/>
              <a:t>product/project.</a:t>
            </a:r>
          </a:p>
          <a:p>
            <a:r>
              <a:rPr lang="en-US" dirty="0">
                <a:solidFill>
                  <a:srgbClr val="C00000"/>
                </a:solidFill>
              </a:rPr>
              <a:t>An "</a:t>
            </a:r>
            <a:r>
              <a:rPr lang="en-US" dirty="0" err="1">
                <a:solidFill>
                  <a:srgbClr val="C00000"/>
                </a:solidFill>
              </a:rPr>
              <a:t>IoT</a:t>
            </a:r>
            <a:r>
              <a:rPr lang="en-US" dirty="0">
                <a:solidFill>
                  <a:srgbClr val="C00000"/>
                </a:solidFill>
              </a:rPr>
              <a:t> protocol" is a set of rules and standards that govern how devices within an Internet of Things (</a:t>
            </a:r>
            <a:r>
              <a:rPr lang="en-US" dirty="0" err="1">
                <a:solidFill>
                  <a:srgbClr val="C00000"/>
                </a:solidFill>
              </a:rPr>
              <a:t>IoT</a:t>
            </a:r>
            <a:r>
              <a:rPr lang="en-US" dirty="0">
                <a:solidFill>
                  <a:srgbClr val="C00000"/>
                </a:solidFill>
              </a:rPr>
              <a:t>) network communicate and exchange data with each </a:t>
            </a:r>
            <a:r>
              <a:rPr lang="en-US" dirty="0" smtClean="0">
                <a:solidFill>
                  <a:srgbClr val="C00000"/>
                </a:solidFill>
              </a:rPr>
              <a:t>other.</a:t>
            </a:r>
            <a:endParaRPr lang="en-IN" dirty="0">
              <a:solidFill>
                <a:srgbClr val="C00000"/>
              </a:solidFill>
            </a:endParaRP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68834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NodeMCU SPI </a:t>
            </a:r>
            <a:endParaRPr lang="en-IN" dirty="0"/>
          </a:p>
        </p:txBody>
      </p:sp>
      <p:pic>
        <p:nvPicPr>
          <p:cNvPr id="10" name="Picture 9"/>
          <p:cNvPicPr>
            <a:picLocks noChangeAspect="1"/>
          </p:cNvPicPr>
          <p:nvPr/>
        </p:nvPicPr>
        <p:blipFill rotWithShape="1">
          <a:blip r:embed="rId2"/>
          <a:srcRect l="6031" t="4176" r="3474" b="2372"/>
          <a:stretch/>
        </p:blipFill>
        <p:spPr>
          <a:xfrm>
            <a:off x="839755" y="1101790"/>
            <a:ext cx="6792686" cy="4925786"/>
          </a:xfrm>
          <a:prstGeom prst="rect">
            <a:avLst/>
          </a:prstGeom>
        </p:spPr>
      </p:pic>
    </p:spTree>
    <p:extLst>
      <p:ext uri="{BB962C8B-B14F-4D97-AF65-F5344CB8AC3E}">
        <p14:creationId xmlns:p14="http://schemas.microsoft.com/office/powerpoint/2010/main" val="10496485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 MCU – Arduino UNO</a:t>
            </a:r>
            <a:endParaRPr lang="en-IN" dirty="0"/>
          </a:p>
        </p:txBody>
      </p:sp>
      <p:pic>
        <p:nvPicPr>
          <p:cNvPr id="4" name="Content Placeholder 3"/>
          <p:cNvPicPr>
            <a:picLocks noGrp="1" noChangeAspect="1"/>
          </p:cNvPicPr>
          <p:nvPr>
            <p:ph idx="1"/>
          </p:nvPr>
        </p:nvPicPr>
        <p:blipFill>
          <a:blip r:embed="rId2"/>
          <a:stretch>
            <a:fillRect/>
          </a:stretch>
        </p:blipFill>
        <p:spPr>
          <a:xfrm>
            <a:off x="895350" y="931577"/>
            <a:ext cx="10460268" cy="5629561"/>
          </a:xfrm>
          <a:prstGeom prst="rect">
            <a:avLst/>
          </a:prstGeom>
        </p:spPr>
      </p:pic>
    </p:spTree>
    <p:extLst>
      <p:ext uri="{BB962C8B-B14F-4D97-AF65-F5344CB8AC3E}">
        <p14:creationId xmlns:p14="http://schemas.microsoft.com/office/powerpoint/2010/main" val="32906009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SPI Header File</a:t>
            </a:r>
            <a:endParaRPr lang="en-IN" dirty="0"/>
          </a:p>
        </p:txBody>
      </p:sp>
      <p:sp>
        <p:nvSpPr>
          <p:cNvPr id="3" name="Content Placeholder 2"/>
          <p:cNvSpPr>
            <a:spLocks noGrp="1"/>
          </p:cNvSpPr>
          <p:nvPr>
            <p:ph idx="1"/>
          </p:nvPr>
        </p:nvSpPr>
        <p:spPr/>
        <p:txBody>
          <a:bodyPr/>
          <a:lstStyle/>
          <a:p>
            <a:r>
              <a:rPr lang="en-IN" dirty="0" smtClean="0">
                <a:solidFill>
                  <a:srgbClr val="B84742"/>
                </a:solidFill>
              </a:rPr>
              <a:t>#include&lt;</a:t>
            </a:r>
            <a:r>
              <a:rPr lang="en-IN" dirty="0" err="1" smtClean="0">
                <a:solidFill>
                  <a:srgbClr val="B84742"/>
                </a:solidFill>
              </a:rPr>
              <a:t>SPI.h</a:t>
            </a:r>
            <a:r>
              <a:rPr lang="en-IN" dirty="0" smtClean="0">
                <a:solidFill>
                  <a:srgbClr val="B84742"/>
                </a:solidFill>
              </a:rPr>
              <a:t>&gt;</a:t>
            </a:r>
          </a:p>
          <a:p>
            <a:pPr>
              <a:buFont typeface="Wingdings" panose="05000000000000000000" pitchFamily="2" charset="2"/>
              <a:buChar char="q"/>
            </a:pPr>
            <a:r>
              <a:rPr lang="en-IN" dirty="0" err="1" smtClean="0">
                <a:solidFill>
                  <a:srgbClr val="B84742"/>
                </a:solidFill>
              </a:rPr>
              <a:t>SPI.begin</a:t>
            </a:r>
            <a:r>
              <a:rPr lang="en-IN" dirty="0" smtClean="0">
                <a:solidFill>
                  <a:srgbClr val="B84742"/>
                </a:solidFill>
              </a:rPr>
              <a:t>()</a:t>
            </a:r>
          </a:p>
          <a:p>
            <a:r>
              <a:rPr lang="en-IN" dirty="0" smtClean="0"/>
              <a:t>Initializes </a:t>
            </a:r>
            <a:r>
              <a:rPr lang="en-IN" dirty="0"/>
              <a:t>the SPI bus by setting SCK, MOSI, and SS to outputs, pulling SCK and MOSI low, and SS high</a:t>
            </a:r>
            <a:r>
              <a:rPr lang="en-IN" dirty="0" smtClean="0"/>
              <a:t>.</a:t>
            </a:r>
          </a:p>
          <a:p>
            <a:pPr lvl="1"/>
            <a:r>
              <a:rPr lang="en-IN" dirty="0" err="1"/>
              <a:t>SPI.begin</a:t>
            </a:r>
            <a:r>
              <a:rPr lang="en-IN" dirty="0"/>
              <a:t> ();</a:t>
            </a:r>
          </a:p>
          <a:p>
            <a:pPr>
              <a:buFont typeface="Wingdings" panose="05000000000000000000" pitchFamily="2" charset="2"/>
              <a:buChar char="q"/>
            </a:pPr>
            <a:r>
              <a:rPr lang="en-IN" dirty="0" err="1">
                <a:solidFill>
                  <a:srgbClr val="B84742"/>
                </a:solidFill>
              </a:rPr>
              <a:t>SPI.setClockDivider</a:t>
            </a:r>
            <a:r>
              <a:rPr lang="en-IN" dirty="0">
                <a:solidFill>
                  <a:srgbClr val="B84742"/>
                </a:solidFill>
              </a:rPr>
              <a:t>(divider) </a:t>
            </a:r>
          </a:p>
          <a:p>
            <a:r>
              <a:rPr lang="en-IN" dirty="0" smtClean="0"/>
              <a:t>To </a:t>
            </a:r>
            <a:r>
              <a:rPr lang="en-IN" dirty="0"/>
              <a:t>set the SPI clock divider relative to the system clock. </a:t>
            </a:r>
            <a:endParaRPr lang="en-IN" dirty="0" smtClean="0"/>
          </a:p>
          <a:p>
            <a:r>
              <a:rPr lang="en-IN" dirty="0" smtClean="0"/>
              <a:t>On </a:t>
            </a:r>
            <a:r>
              <a:rPr lang="en-IN" dirty="0"/>
              <a:t>AVR based boards, the dividers available are 2, 4, 8, 16, 32, 64 or 128. </a:t>
            </a:r>
            <a:endParaRPr lang="en-IN" dirty="0" smtClean="0"/>
          </a:p>
          <a:p>
            <a:r>
              <a:rPr lang="en-IN" dirty="0" smtClean="0"/>
              <a:t>The </a:t>
            </a:r>
            <a:r>
              <a:rPr lang="en-IN" dirty="0"/>
              <a:t>default setting is </a:t>
            </a:r>
            <a:r>
              <a:rPr lang="en-IN" dirty="0" smtClean="0">
                <a:latin typeface="Arial Narrow" panose="020B0606020202030204" pitchFamily="34" charset="0"/>
              </a:rPr>
              <a:t>SPI_CLOCK_DIV4</a:t>
            </a:r>
            <a:r>
              <a:rPr lang="en-IN" dirty="0"/>
              <a:t>, which sets the SPI clock to one-quarter of the frequency of the system clock (5 </a:t>
            </a:r>
            <a:r>
              <a:rPr lang="en-IN" dirty="0" err="1"/>
              <a:t>Mhz</a:t>
            </a:r>
            <a:r>
              <a:rPr lang="en-IN" dirty="0"/>
              <a:t> for the boards at 20 MHz).</a:t>
            </a:r>
          </a:p>
          <a:p>
            <a:r>
              <a:rPr lang="en-IN" dirty="0" smtClean="0"/>
              <a:t>Divider </a:t>
            </a:r>
            <a:r>
              <a:rPr lang="en-IN" dirty="0"/>
              <a:t>− It could be </a:t>
            </a:r>
            <a:r>
              <a:rPr lang="en-IN" dirty="0" smtClean="0"/>
              <a:t>:</a:t>
            </a:r>
          </a:p>
          <a:p>
            <a:pPr lvl="1" algn="l"/>
            <a:r>
              <a:rPr lang="en-IN" dirty="0" smtClean="0">
                <a:latin typeface="Arial Narrow" panose="020B0606020202030204" pitchFamily="34" charset="0"/>
              </a:rPr>
              <a:t>SPI_CLOCK_DIV2</a:t>
            </a:r>
            <a:r>
              <a:rPr lang="en-IN" dirty="0">
                <a:latin typeface="Arial Narrow" panose="020B0606020202030204" pitchFamily="34" charset="0"/>
              </a:rPr>
              <a:t>, SPI_CLOCK_DIV4, SPI_CLOCK_DIV8, SPI_CLOCK_DIV16, SPI_CLOCK_DIV32, SPI_CLOCK_DIV64, </a:t>
            </a:r>
            <a:r>
              <a:rPr lang="en-IN" dirty="0" smtClean="0">
                <a:latin typeface="Arial Narrow" panose="020B0606020202030204" pitchFamily="34" charset="0"/>
              </a:rPr>
              <a:t>SPI_CLOCK_DIV128</a:t>
            </a:r>
            <a:r>
              <a:rPr lang="en-IN" dirty="0" smtClean="0"/>
              <a:t>.</a:t>
            </a:r>
            <a:endParaRPr lang="en-IN" dirty="0"/>
          </a:p>
        </p:txBody>
      </p:sp>
    </p:spTree>
    <p:extLst>
      <p:ext uri="{BB962C8B-B14F-4D97-AF65-F5344CB8AC3E}">
        <p14:creationId xmlns:p14="http://schemas.microsoft.com/office/powerpoint/2010/main" val="426121297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SPI Header File</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IN" dirty="0" err="1">
                <a:solidFill>
                  <a:srgbClr val="B84742"/>
                </a:solidFill>
              </a:rPr>
              <a:t>SPI.transfer</a:t>
            </a:r>
            <a:r>
              <a:rPr lang="en-IN" dirty="0">
                <a:solidFill>
                  <a:srgbClr val="B84742"/>
                </a:solidFill>
              </a:rPr>
              <a:t>(</a:t>
            </a:r>
            <a:r>
              <a:rPr lang="en-IN" dirty="0" err="1">
                <a:solidFill>
                  <a:srgbClr val="B84742"/>
                </a:solidFill>
              </a:rPr>
              <a:t>val</a:t>
            </a:r>
            <a:r>
              <a:rPr lang="en-IN" dirty="0"/>
              <a:t>) </a:t>
            </a:r>
          </a:p>
          <a:p>
            <a:r>
              <a:rPr lang="en-US" dirty="0"/>
              <a:t>Purpose: Sends and receives a single byte of data over the SPI </a:t>
            </a:r>
            <a:r>
              <a:rPr lang="en-US" dirty="0" smtClean="0"/>
              <a:t>bus.</a:t>
            </a:r>
          </a:p>
          <a:p>
            <a:r>
              <a:rPr lang="en-US" dirty="0" smtClean="0"/>
              <a:t>The </a:t>
            </a:r>
            <a:r>
              <a:rPr lang="en-IN" dirty="0" smtClean="0"/>
              <a:t>SPI </a:t>
            </a:r>
            <a:r>
              <a:rPr lang="en-IN" dirty="0"/>
              <a:t>transfer is based on a simultaneous send and receive: the received data is returned in </a:t>
            </a:r>
            <a:r>
              <a:rPr lang="en-IN" dirty="0" err="1"/>
              <a:t>receivedVal</a:t>
            </a:r>
            <a:r>
              <a:rPr lang="en-IN" dirty="0" smtClean="0"/>
              <a:t>.</a:t>
            </a:r>
          </a:p>
          <a:p>
            <a:r>
              <a:rPr lang="en-US" dirty="0" err="1"/>
              <a:t>SPI.transfer</a:t>
            </a:r>
            <a:r>
              <a:rPr lang="en-US" dirty="0"/>
              <a:t>(byte data</a:t>
            </a:r>
            <a:r>
              <a:rPr lang="en-US" dirty="0" smtClean="0"/>
              <a:t>) function </a:t>
            </a:r>
            <a:r>
              <a:rPr lang="en-US" dirty="0"/>
              <a:t>sends the byte (data) out via the MOSI pin</a:t>
            </a:r>
            <a:r>
              <a:rPr lang="en-US" dirty="0" smtClean="0"/>
              <a:t>.</a:t>
            </a:r>
          </a:p>
          <a:p>
            <a:r>
              <a:rPr lang="en-US" dirty="0" smtClean="0"/>
              <a:t>Simultaneously</a:t>
            </a:r>
            <a:r>
              <a:rPr lang="en-US" dirty="0"/>
              <a:t>, it reads a byte from the MISO pin</a:t>
            </a:r>
            <a:r>
              <a:rPr lang="en-US" dirty="0" smtClean="0"/>
              <a:t>.</a:t>
            </a:r>
          </a:p>
          <a:p>
            <a:r>
              <a:rPr lang="en-US" dirty="0"/>
              <a:t>SPI is a full-duplex protocol, so data is sent and received simultaneously</a:t>
            </a:r>
            <a:r>
              <a:rPr lang="en-US" dirty="0" smtClean="0"/>
              <a:t>.</a:t>
            </a:r>
          </a:p>
          <a:p>
            <a:pPr marL="0" indent="0">
              <a:buNone/>
            </a:pPr>
            <a:endParaRPr lang="en-IN" dirty="0" smtClean="0"/>
          </a:p>
          <a:p>
            <a:pPr marL="0" indent="0">
              <a:buNone/>
            </a:pPr>
            <a:r>
              <a:rPr lang="en-US" dirty="0" smtClean="0"/>
              <a:t>byte </a:t>
            </a:r>
            <a:r>
              <a:rPr lang="en-US" dirty="0" err="1"/>
              <a:t>receivedData</a:t>
            </a:r>
            <a:r>
              <a:rPr lang="en-US" dirty="0"/>
              <a:t>;</a:t>
            </a:r>
          </a:p>
          <a:p>
            <a:pPr marL="0" indent="0">
              <a:buNone/>
            </a:pPr>
            <a:r>
              <a:rPr lang="en-US" dirty="0" err="1"/>
              <a:t>receivedData</a:t>
            </a:r>
            <a:r>
              <a:rPr lang="en-US" dirty="0"/>
              <a:t> = </a:t>
            </a:r>
            <a:r>
              <a:rPr lang="en-US" dirty="0" err="1"/>
              <a:t>SPI.transfer</a:t>
            </a:r>
            <a:r>
              <a:rPr lang="en-US" dirty="0"/>
              <a:t>(0x42); // Send 0x42 and store the received </a:t>
            </a:r>
            <a:r>
              <a:rPr lang="en-US" dirty="0" smtClean="0"/>
              <a:t>byte</a:t>
            </a:r>
            <a:endParaRPr lang="en-IN" dirty="0">
              <a:latin typeface="Arial Narrow" panose="020B0606020202030204" pitchFamily="34" charset="0"/>
            </a:endParaRPr>
          </a:p>
        </p:txBody>
      </p:sp>
    </p:spTree>
    <p:extLst>
      <p:ext uri="{BB962C8B-B14F-4D97-AF65-F5344CB8AC3E}">
        <p14:creationId xmlns:p14="http://schemas.microsoft.com/office/powerpoint/2010/main" val="7478819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SPI Header File</a:t>
            </a:r>
            <a:endParaRPr lang="en-IN"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err="1" smtClean="0">
                <a:solidFill>
                  <a:srgbClr val="B84742"/>
                </a:solidFill>
              </a:rPr>
              <a:t>SPI.attachInterrupt</a:t>
            </a:r>
            <a:r>
              <a:rPr lang="en-US" dirty="0" smtClean="0">
                <a:solidFill>
                  <a:srgbClr val="B84742"/>
                </a:solidFill>
              </a:rPr>
              <a:t>(handler</a:t>
            </a:r>
            <a:r>
              <a:rPr lang="en-US" dirty="0">
                <a:solidFill>
                  <a:srgbClr val="B84742"/>
                </a:solidFill>
              </a:rPr>
              <a:t>) </a:t>
            </a:r>
          </a:p>
          <a:p>
            <a:r>
              <a:rPr lang="en-US" dirty="0" smtClean="0"/>
              <a:t>Function </a:t>
            </a:r>
            <a:r>
              <a:rPr lang="en-US" dirty="0"/>
              <a:t>to be called when a slave device receives data from the master.</a:t>
            </a:r>
            <a:endParaRPr lang="en-IN" dirty="0"/>
          </a:p>
          <a:p>
            <a:pPr marL="0" indent="0">
              <a:buNone/>
            </a:pPr>
            <a:endParaRPr lang="en-IN" dirty="0"/>
          </a:p>
          <a:p>
            <a:pPr>
              <a:buFont typeface="Wingdings" panose="05000000000000000000" pitchFamily="2" charset="2"/>
              <a:buChar char="q"/>
            </a:pPr>
            <a:r>
              <a:rPr lang="en-IN" dirty="0" err="1">
                <a:solidFill>
                  <a:srgbClr val="B84742"/>
                </a:solidFill>
              </a:rPr>
              <a:t>SPI.beginTransaction</a:t>
            </a:r>
            <a:r>
              <a:rPr lang="en-IN" dirty="0">
                <a:solidFill>
                  <a:srgbClr val="B84742"/>
                </a:solidFill>
              </a:rPr>
              <a:t>(</a:t>
            </a:r>
            <a:r>
              <a:rPr lang="en-IN" dirty="0" err="1">
                <a:solidFill>
                  <a:srgbClr val="B84742"/>
                </a:solidFill>
              </a:rPr>
              <a:t>SPISettings</a:t>
            </a:r>
            <a:r>
              <a:rPr lang="en-IN" dirty="0">
                <a:solidFill>
                  <a:srgbClr val="B84742"/>
                </a:solidFill>
              </a:rPr>
              <a:t>(</a:t>
            </a:r>
            <a:r>
              <a:rPr lang="en-IN" dirty="0" err="1">
                <a:solidFill>
                  <a:srgbClr val="B84742"/>
                </a:solidFill>
              </a:rPr>
              <a:t>speedMaximum</a:t>
            </a:r>
            <a:r>
              <a:rPr lang="en-IN" dirty="0">
                <a:solidFill>
                  <a:srgbClr val="B84742"/>
                </a:solidFill>
              </a:rPr>
              <a:t>, </a:t>
            </a:r>
            <a:r>
              <a:rPr lang="en-IN" dirty="0" err="1">
                <a:solidFill>
                  <a:srgbClr val="B84742"/>
                </a:solidFill>
              </a:rPr>
              <a:t>dataOrder</a:t>
            </a:r>
            <a:r>
              <a:rPr lang="en-IN" dirty="0">
                <a:solidFill>
                  <a:srgbClr val="B84742"/>
                </a:solidFill>
              </a:rPr>
              <a:t>, </a:t>
            </a:r>
            <a:r>
              <a:rPr lang="en-IN" dirty="0" err="1">
                <a:solidFill>
                  <a:srgbClr val="B84742"/>
                </a:solidFill>
              </a:rPr>
              <a:t>dataMode</a:t>
            </a:r>
            <a:r>
              <a:rPr lang="en-IN" dirty="0">
                <a:solidFill>
                  <a:srgbClr val="B84742"/>
                </a:solidFill>
              </a:rPr>
              <a:t>)) </a:t>
            </a:r>
            <a:endParaRPr lang="en-IN" dirty="0" smtClean="0">
              <a:solidFill>
                <a:srgbClr val="B84742"/>
              </a:solidFill>
            </a:endParaRPr>
          </a:p>
          <a:p>
            <a:r>
              <a:rPr lang="en-IN" dirty="0" smtClean="0">
                <a:latin typeface="Arial Narrow" panose="020B0606020202030204" pitchFamily="34" charset="0"/>
              </a:rPr>
              <a:t>The </a:t>
            </a:r>
            <a:r>
              <a:rPr lang="en-IN" dirty="0" err="1">
                <a:latin typeface="Arial Narrow" panose="020B0606020202030204" pitchFamily="34" charset="0"/>
              </a:rPr>
              <a:t>SPISettings</a:t>
            </a:r>
            <a:r>
              <a:rPr lang="en-IN" dirty="0">
                <a:latin typeface="Arial Narrow" panose="020B0606020202030204" pitchFamily="34" charset="0"/>
              </a:rPr>
              <a:t> object defines the configuration:</a:t>
            </a:r>
          </a:p>
          <a:p>
            <a:r>
              <a:rPr lang="en-IN" dirty="0">
                <a:latin typeface="Arial Narrow" panose="020B0606020202030204" pitchFamily="34" charset="0"/>
              </a:rPr>
              <a:t>Clock speed: Frequency of the SPI clock (e.g., 4000000 for 4 MHz).</a:t>
            </a:r>
          </a:p>
          <a:p>
            <a:r>
              <a:rPr lang="en-IN" dirty="0" err="1" smtClean="0">
                <a:latin typeface="Arial Narrow" panose="020B0606020202030204" pitchFamily="34" charset="0"/>
              </a:rPr>
              <a:t>dataOrder</a:t>
            </a:r>
            <a:r>
              <a:rPr lang="en-IN" dirty="0" smtClean="0">
                <a:latin typeface="Arial Narrow" panose="020B0606020202030204" pitchFamily="34" charset="0"/>
              </a:rPr>
              <a:t>(MSBFIRST </a:t>
            </a:r>
            <a:r>
              <a:rPr lang="en-IN" dirty="0">
                <a:latin typeface="Arial Narrow" panose="020B0606020202030204" pitchFamily="34" charset="0"/>
              </a:rPr>
              <a:t>or LSBFIRST</a:t>
            </a:r>
            <a:r>
              <a:rPr lang="en-IN" dirty="0" smtClean="0">
                <a:latin typeface="Arial Narrow" panose="020B0606020202030204" pitchFamily="34" charset="0"/>
              </a:rPr>
              <a:t>) (Master Sends MSB First, Slave sends LSB first)</a:t>
            </a:r>
          </a:p>
          <a:p>
            <a:r>
              <a:rPr lang="en-IN" dirty="0" smtClean="0">
                <a:latin typeface="Arial Narrow" panose="020B0606020202030204" pitchFamily="34" charset="0"/>
              </a:rPr>
              <a:t>data </a:t>
            </a:r>
            <a:r>
              <a:rPr lang="en-IN" dirty="0">
                <a:latin typeface="Arial Narrow" panose="020B0606020202030204" pitchFamily="34" charset="0"/>
              </a:rPr>
              <a:t>mode: Clock polarity and phase (one of SPI_MODE0, SPI_MODE1, SPI_MODE2, SPI_MODE3).</a:t>
            </a:r>
          </a:p>
          <a:p>
            <a:r>
              <a:rPr lang="en-IN" dirty="0">
                <a:latin typeface="Arial Narrow" panose="020B0606020202030204" pitchFamily="34" charset="0"/>
              </a:rPr>
              <a:t>Used for advanced control when dealing with multiple SPI devices that require different configurations. </a:t>
            </a:r>
          </a:p>
        </p:txBody>
      </p:sp>
    </p:spTree>
    <p:extLst>
      <p:ext uri="{BB962C8B-B14F-4D97-AF65-F5344CB8AC3E}">
        <p14:creationId xmlns:p14="http://schemas.microsoft.com/office/powerpoint/2010/main" val="37555899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SPI Mode</a:t>
            </a:r>
            <a:endParaRPr lang="en-IN" dirty="0"/>
          </a:p>
        </p:txBody>
      </p:sp>
      <p:sp>
        <p:nvSpPr>
          <p:cNvPr id="3" name="Content Placeholder 2"/>
          <p:cNvSpPr>
            <a:spLocks noGrp="1"/>
          </p:cNvSpPr>
          <p:nvPr>
            <p:ph idx="1"/>
          </p:nvPr>
        </p:nvSpPr>
        <p:spPr/>
        <p:txBody>
          <a:bodyPr/>
          <a:lstStyle/>
          <a:p>
            <a:r>
              <a:rPr lang="en-US" dirty="0">
                <a:solidFill>
                  <a:srgbClr val="B84742"/>
                </a:solidFill>
              </a:rPr>
              <a:t>Mode 0 (the default) </a:t>
            </a:r>
            <a:r>
              <a:rPr lang="en-US" dirty="0"/>
              <a:t>− Clock is </a:t>
            </a:r>
            <a:r>
              <a:rPr lang="en-US" dirty="0">
                <a:solidFill>
                  <a:srgbClr val="0070C0"/>
                </a:solidFill>
              </a:rPr>
              <a:t>normally low </a:t>
            </a:r>
            <a:r>
              <a:rPr lang="en-US" dirty="0"/>
              <a:t>(CPOL = 0), and the data is sampled on the transition from </a:t>
            </a:r>
            <a:r>
              <a:rPr lang="en-US" dirty="0">
                <a:solidFill>
                  <a:srgbClr val="00B050"/>
                </a:solidFill>
              </a:rPr>
              <a:t>low to high </a:t>
            </a:r>
            <a:r>
              <a:rPr lang="en-US" dirty="0"/>
              <a:t>(</a:t>
            </a:r>
            <a:r>
              <a:rPr lang="en-US" dirty="0">
                <a:solidFill>
                  <a:schemeClr val="accent5">
                    <a:lumMod val="60000"/>
                    <a:lumOff val="40000"/>
                  </a:schemeClr>
                </a:solidFill>
              </a:rPr>
              <a:t>leading edge</a:t>
            </a:r>
            <a:r>
              <a:rPr lang="en-US" dirty="0"/>
              <a:t>) (CPHA = 0).</a:t>
            </a:r>
          </a:p>
          <a:p>
            <a:r>
              <a:rPr lang="en-US" dirty="0" smtClean="0">
                <a:solidFill>
                  <a:srgbClr val="B84742"/>
                </a:solidFill>
              </a:rPr>
              <a:t>Mode </a:t>
            </a:r>
            <a:r>
              <a:rPr lang="en-US" dirty="0">
                <a:solidFill>
                  <a:srgbClr val="B84742"/>
                </a:solidFill>
              </a:rPr>
              <a:t>1 </a:t>
            </a:r>
            <a:r>
              <a:rPr lang="en-US" dirty="0"/>
              <a:t>− Clock is </a:t>
            </a:r>
            <a:r>
              <a:rPr lang="en-US" dirty="0">
                <a:solidFill>
                  <a:srgbClr val="0070C0"/>
                </a:solidFill>
              </a:rPr>
              <a:t>normally low </a:t>
            </a:r>
            <a:r>
              <a:rPr lang="en-US" dirty="0"/>
              <a:t>(CPOL = 0), and the data is sampled on the transition from </a:t>
            </a:r>
            <a:r>
              <a:rPr lang="en-US" dirty="0">
                <a:solidFill>
                  <a:srgbClr val="B84742"/>
                </a:solidFill>
              </a:rPr>
              <a:t>high to low</a:t>
            </a:r>
            <a:r>
              <a:rPr lang="en-US" dirty="0"/>
              <a:t> (</a:t>
            </a:r>
            <a:r>
              <a:rPr lang="en-US" dirty="0">
                <a:solidFill>
                  <a:schemeClr val="accent6">
                    <a:lumMod val="50000"/>
                  </a:schemeClr>
                </a:solidFill>
              </a:rPr>
              <a:t>trailing edge</a:t>
            </a:r>
            <a:r>
              <a:rPr lang="en-US" dirty="0"/>
              <a:t>) (CPHA = 1).</a:t>
            </a:r>
          </a:p>
          <a:p>
            <a:r>
              <a:rPr lang="en-US" dirty="0" smtClean="0">
                <a:solidFill>
                  <a:srgbClr val="B84742"/>
                </a:solidFill>
              </a:rPr>
              <a:t>Mode </a:t>
            </a:r>
            <a:r>
              <a:rPr lang="en-US" dirty="0">
                <a:solidFill>
                  <a:srgbClr val="B84742"/>
                </a:solidFill>
              </a:rPr>
              <a:t>2 </a:t>
            </a:r>
            <a:r>
              <a:rPr lang="en-US" dirty="0"/>
              <a:t>− Clock is </a:t>
            </a:r>
            <a:r>
              <a:rPr lang="en-US" dirty="0">
                <a:solidFill>
                  <a:srgbClr val="0070C0"/>
                </a:solidFill>
              </a:rPr>
              <a:t>normally high </a:t>
            </a:r>
            <a:r>
              <a:rPr lang="en-US" dirty="0"/>
              <a:t>(CPOL = 1), and the data is sampled on the transition from </a:t>
            </a:r>
            <a:r>
              <a:rPr lang="en-US" dirty="0">
                <a:solidFill>
                  <a:srgbClr val="B84742"/>
                </a:solidFill>
              </a:rPr>
              <a:t>high to low</a:t>
            </a:r>
            <a:r>
              <a:rPr lang="en-US" dirty="0"/>
              <a:t> (</a:t>
            </a:r>
            <a:r>
              <a:rPr lang="en-US" dirty="0">
                <a:solidFill>
                  <a:schemeClr val="accent5">
                    <a:lumMod val="60000"/>
                    <a:lumOff val="40000"/>
                  </a:schemeClr>
                </a:solidFill>
              </a:rPr>
              <a:t>leading edge</a:t>
            </a:r>
            <a:r>
              <a:rPr lang="en-US" dirty="0"/>
              <a:t>) (CPHA = 0).</a:t>
            </a:r>
          </a:p>
          <a:p>
            <a:r>
              <a:rPr lang="en-US" dirty="0" smtClean="0">
                <a:solidFill>
                  <a:srgbClr val="B84742"/>
                </a:solidFill>
              </a:rPr>
              <a:t>Mode </a:t>
            </a:r>
            <a:r>
              <a:rPr lang="en-US" dirty="0">
                <a:solidFill>
                  <a:srgbClr val="B84742"/>
                </a:solidFill>
              </a:rPr>
              <a:t>3 </a:t>
            </a:r>
            <a:r>
              <a:rPr lang="en-US" dirty="0"/>
              <a:t>− Clock is </a:t>
            </a:r>
            <a:r>
              <a:rPr lang="en-US" dirty="0">
                <a:solidFill>
                  <a:srgbClr val="0070C0"/>
                </a:solidFill>
              </a:rPr>
              <a:t>normally high </a:t>
            </a:r>
            <a:r>
              <a:rPr lang="en-US" dirty="0"/>
              <a:t>(CPOL = 1), and the data is sampled on the transition from </a:t>
            </a:r>
            <a:r>
              <a:rPr lang="en-US" dirty="0">
                <a:solidFill>
                  <a:srgbClr val="00B050"/>
                </a:solidFill>
              </a:rPr>
              <a:t>low to high </a:t>
            </a:r>
            <a:r>
              <a:rPr lang="en-US" dirty="0"/>
              <a:t>(</a:t>
            </a:r>
            <a:r>
              <a:rPr lang="en-US" dirty="0">
                <a:solidFill>
                  <a:schemeClr val="accent6">
                    <a:lumMod val="50000"/>
                  </a:schemeClr>
                </a:solidFill>
              </a:rPr>
              <a:t>trailing edge</a:t>
            </a:r>
            <a:r>
              <a:rPr lang="en-US" dirty="0"/>
              <a:t>) (CPHA = 1</a:t>
            </a:r>
            <a:r>
              <a:rPr lang="en-US" dirty="0" smtClean="0"/>
              <a:t>).</a:t>
            </a:r>
          </a:p>
          <a:p>
            <a:pPr>
              <a:buFont typeface="Wingdings" panose="05000000000000000000" pitchFamily="2" charset="2"/>
              <a:buChar char="q"/>
            </a:pPr>
            <a:r>
              <a:rPr lang="en-US" dirty="0" err="1">
                <a:solidFill>
                  <a:srgbClr val="B84742"/>
                </a:solidFill>
              </a:rPr>
              <a:t>SPI.endTransaction</a:t>
            </a:r>
            <a:r>
              <a:rPr lang="en-US" dirty="0">
                <a:solidFill>
                  <a:srgbClr val="B84742"/>
                </a:solidFill>
              </a:rPr>
              <a:t>()</a:t>
            </a:r>
          </a:p>
          <a:p>
            <a:r>
              <a:rPr lang="en-US" dirty="0"/>
              <a:t>Purpose: Ends the SPI transaction started by </a:t>
            </a:r>
            <a:r>
              <a:rPr lang="en-US" dirty="0" err="1"/>
              <a:t>SPI.beginTransaction</a:t>
            </a:r>
            <a:r>
              <a:rPr lang="en-US" dirty="0"/>
              <a:t>().</a:t>
            </a:r>
          </a:p>
          <a:p>
            <a:pPr>
              <a:buFont typeface="Wingdings" panose="05000000000000000000" pitchFamily="2" charset="2"/>
              <a:buChar char="q"/>
            </a:pPr>
            <a:r>
              <a:rPr lang="en-US" dirty="0" err="1">
                <a:solidFill>
                  <a:srgbClr val="B84742"/>
                </a:solidFill>
              </a:rPr>
              <a:t>SPI.end</a:t>
            </a:r>
            <a:r>
              <a:rPr lang="en-US" dirty="0">
                <a:solidFill>
                  <a:srgbClr val="B84742"/>
                </a:solidFill>
              </a:rPr>
              <a:t>()</a:t>
            </a:r>
          </a:p>
          <a:p>
            <a:r>
              <a:rPr lang="en-US" dirty="0" smtClean="0"/>
              <a:t>Purpose</a:t>
            </a:r>
            <a:r>
              <a:rPr lang="en-US" dirty="0"/>
              <a:t>: Disables the SPI bus.</a:t>
            </a:r>
          </a:p>
          <a:p>
            <a:pPr marL="0" indent="0">
              <a:buNone/>
            </a:pPr>
            <a:endParaRPr lang="en-US" dirty="0"/>
          </a:p>
        </p:txBody>
      </p:sp>
    </p:spTree>
    <p:extLst>
      <p:ext uri="{BB962C8B-B14F-4D97-AF65-F5344CB8AC3E}">
        <p14:creationId xmlns:p14="http://schemas.microsoft.com/office/powerpoint/2010/main" val="15463147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NodeMCU (Master Device Code)</a:t>
            </a:r>
            <a:endParaRPr lang="en-IN" dirty="0"/>
          </a:p>
        </p:txBody>
      </p:sp>
      <p:sp>
        <p:nvSpPr>
          <p:cNvPr id="8" name="CustomShape 3"/>
          <p:cNvSpPr/>
          <p:nvPr/>
        </p:nvSpPr>
        <p:spPr>
          <a:xfrm>
            <a:off x="1075580" y="1210636"/>
            <a:ext cx="10317098" cy="484493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400" dirty="0">
                <a:solidFill>
                  <a:srgbClr val="880000"/>
                </a:solidFill>
                <a:latin typeface="Courier New" panose="02070309020205020404" pitchFamily="49" charset="0"/>
                <a:cs typeface="Courier New" panose="02070309020205020404" pitchFamily="49" charset="0"/>
              </a:rPr>
              <a:t>#include</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8800"/>
                </a:solidFill>
                <a:latin typeface="Courier New" panose="02070309020205020404" pitchFamily="49" charset="0"/>
                <a:cs typeface="Courier New" panose="02070309020205020404" pitchFamily="49" charset="0"/>
              </a:rPr>
              <a:t>&lt;</a:t>
            </a:r>
            <a:r>
              <a:rPr lang="en-US" altLang="en-US" sz="2400" dirty="0" err="1">
                <a:solidFill>
                  <a:srgbClr val="008800"/>
                </a:solidFill>
                <a:latin typeface="Courier New" panose="02070309020205020404" pitchFamily="49" charset="0"/>
                <a:cs typeface="Courier New" panose="02070309020205020404" pitchFamily="49" charset="0"/>
              </a:rPr>
              <a:t>SPI.h</a:t>
            </a:r>
            <a:r>
              <a:rPr lang="en-US" altLang="en-US" sz="2400" dirty="0">
                <a:solidFill>
                  <a:srgbClr val="008800"/>
                </a:solidFill>
                <a:latin typeface="Courier New" panose="02070309020205020404" pitchFamily="49" charset="0"/>
                <a:cs typeface="Courier New" panose="02070309020205020404" pitchFamily="49" charset="0"/>
              </a:rPr>
              <a:t>&gt;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2400" dirty="0" smtClean="0">
              <a:solidFill>
                <a:srgbClr val="000088"/>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88"/>
                </a:solidFill>
                <a:latin typeface="Courier New" panose="02070309020205020404" pitchFamily="49" charset="0"/>
                <a:cs typeface="Courier New" panose="02070309020205020404" pitchFamily="49" charset="0"/>
              </a:rPr>
              <a:t>void</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000000"/>
                </a:solidFill>
                <a:latin typeface="Courier New" panose="02070309020205020404" pitchFamily="49" charset="0"/>
                <a:cs typeface="Courier New" panose="02070309020205020404" pitchFamily="49" charset="0"/>
              </a:rPr>
              <a:t>setup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88"/>
                </a:solidFill>
                <a:latin typeface="Courier New" panose="02070309020205020404" pitchFamily="49" charset="0"/>
                <a:cs typeface="Courier New" panose="02070309020205020404" pitchFamily="49" charset="0"/>
              </a:rPr>
              <a:t>void</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0000"/>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lang="en-US" altLang="en-US" sz="2400" dirty="0" smtClean="0">
                <a:solidFill>
                  <a:srgbClr val="660066"/>
                </a:solidFill>
                <a:latin typeface="Courier New" panose="02070309020205020404" pitchFamily="49" charset="0"/>
                <a:cs typeface="Courier New" panose="02070309020205020404" pitchFamily="49" charset="0"/>
              </a:rPr>
              <a:t>	</a:t>
            </a:r>
            <a:r>
              <a:rPr lang="en-US" altLang="en-US" sz="2400" dirty="0" err="1" smtClean="0">
                <a:solidFill>
                  <a:srgbClr val="660066"/>
                </a:solidFill>
                <a:latin typeface="Courier New" panose="02070309020205020404" pitchFamily="49" charset="0"/>
                <a:cs typeface="Courier New" panose="02070309020205020404" pitchFamily="49" charset="0"/>
              </a:rPr>
              <a:t>Serial</a:t>
            </a:r>
            <a:r>
              <a:rPr lang="en-US" altLang="en-US" sz="2400" dirty="0" err="1" smtClean="0">
                <a:solidFill>
                  <a:srgbClr val="666600"/>
                </a:solidFill>
                <a:latin typeface="Courier New" panose="02070309020205020404" pitchFamily="49" charset="0"/>
                <a:cs typeface="Courier New" panose="02070309020205020404" pitchFamily="49" charset="0"/>
              </a:rPr>
              <a:t>.</a:t>
            </a:r>
            <a:r>
              <a:rPr lang="en-US" altLang="en-US" sz="2400" dirty="0" err="1" smtClean="0">
                <a:solidFill>
                  <a:srgbClr val="000088"/>
                </a:solidFill>
                <a:latin typeface="Courier New" panose="02070309020205020404" pitchFamily="49" charset="0"/>
                <a:cs typeface="Courier New" panose="02070309020205020404" pitchFamily="49" charset="0"/>
              </a:rPr>
              <a:t>begin</a:t>
            </a: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6666"/>
                </a:solidFill>
                <a:latin typeface="Courier New" panose="02070309020205020404" pitchFamily="49" charset="0"/>
                <a:cs typeface="Courier New" panose="02070309020205020404" pitchFamily="49" charset="0"/>
              </a:rPr>
              <a:t>115200</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88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set baud rate to 115200 for </a:t>
            </a:r>
            <a:r>
              <a:rPr lang="en-US" altLang="en-US" sz="2400" dirty="0" err="1">
                <a:solidFill>
                  <a:srgbClr val="880000"/>
                </a:solidFill>
                <a:latin typeface="Courier New" panose="02070309020205020404" pitchFamily="49" charset="0"/>
                <a:cs typeface="Courier New" panose="02070309020205020404" pitchFamily="49" charset="0"/>
              </a:rPr>
              <a:t>usart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00"/>
                </a:solidFill>
                <a:latin typeface="Courier New" panose="02070309020205020404" pitchFamily="49" charset="0"/>
                <a:cs typeface="Courier New" panose="02070309020205020404" pitchFamily="49" charset="0"/>
              </a:rPr>
              <a:t>digitalWrite</a:t>
            </a: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0000"/>
                </a:solidFill>
                <a:latin typeface="Courier New" panose="02070309020205020404" pitchFamily="49" charset="0"/>
                <a:cs typeface="Courier New" panose="02070309020205020404" pitchFamily="49" charset="0"/>
              </a:rPr>
              <a:t>SS</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HIGH</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880000"/>
                </a:solidFill>
                <a:latin typeface="Courier New" panose="02070309020205020404" pitchFamily="49" charset="0"/>
                <a:cs typeface="Courier New" panose="02070309020205020404" pitchFamily="49" charset="0"/>
              </a:rPr>
              <a:t>	// </a:t>
            </a:r>
            <a:r>
              <a:rPr lang="en-US" altLang="en-US" sz="2400" dirty="0">
                <a:solidFill>
                  <a:srgbClr val="880000"/>
                </a:solidFill>
                <a:latin typeface="Courier New" panose="02070309020205020404" pitchFamily="49" charset="0"/>
                <a:cs typeface="Courier New" panose="02070309020205020404" pitchFamily="49" charset="0"/>
              </a:rPr>
              <a:t>disable Slave Select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00"/>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SPI</a:t>
            </a:r>
            <a:r>
              <a:rPr lang="en-US" altLang="en-US" sz="2400" dirty="0" err="1" smtClean="0">
                <a:solidFill>
                  <a:srgbClr val="666600"/>
                </a:solidFill>
                <a:latin typeface="Courier New" panose="02070309020205020404" pitchFamily="49" charset="0"/>
                <a:cs typeface="Courier New" panose="02070309020205020404" pitchFamily="49" charset="0"/>
              </a:rPr>
              <a:t>.</a:t>
            </a:r>
            <a:r>
              <a:rPr lang="en-US" altLang="en-US" sz="2400" dirty="0" err="1" smtClean="0">
                <a:solidFill>
                  <a:srgbClr val="000088"/>
                </a:solidFill>
                <a:latin typeface="Courier New" panose="02070309020205020404" pitchFamily="49" charset="0"/>
                <a:cs typeface="Courier New" panose="02070309020205020404" pitchFamily="49" charset="0"/>
              </a:rPr>
              <a:t>begin</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SPI</a:t>
            </a:r>
            <a:r>
              <a:rPr lang="en-US" altLang="en-US" sz="2400" dirty="0" err="1" smtClean="0">
                <a:solidFill>
                  <a:srgbClr val="666600"/>
                </a:solidFill>
                <a:latin typeface="Courier New" panose="02070309020205020404" pitchFamily="49" charset="0"/>
                <a:cs typeface="Courier New" panose="02070309020205020404" pitchFamily="49" charset="0"/>
              </a:rPr>
              <a:t>.</a:t>
            </a:r>
            <a:r>
              <a:rPr lang="en-US" altLang="en-US" sz="2400" dirty="0" err="1" smtClean="0">
                <a:solidFill>
                  <a:srgbClr val="000000"/>
                </a:solidFill>
                <a:latin typeface="Courier New" panose="02070309020205020404" pitchFamily="49" charset="0"/>
                <a:cs typeface="Courier New" panose="02070309020205020404" pitchFamily="49" charset="0"/>
              </a:rPr>
              <a:t>setClockDivider</a:t>
            </a: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0000"/>
                </a:solidFill>
                <a:latin typeface="Courier New" panose="02070309020205020404" pitchFamily="49" charset="0"/>
                <a:cs typeface="Courier New" panose="02070309020205020404" pitchFamily="49" charset="0"/>
              </a:rPr>
              <a:t>SPI_CLOCK_DIV8</a:t>
            </a:r>
            <a:r>
              <a:rPr lang="en-US" altLang="en-US" sz="2400" dirty="0" smtClean="0">
                <a:solidFill>
                  <a:srgbClr val="666600"/>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2400" dirty="0" smtClean="0">
                <a:solidFill>
                  <a:srgbClr val="880000"/>
                </a:solidFill>
                <a:latin typeface="Courier New" panose="02070309020205020404" pitchFamily="49" charset="0"/>
                <a:cs typeface="Courier New" panose="02070309020205020404" pitchFamily="49" charset="0"/>
              </a:rPr>
              <a:t>//</a:t>
            </a:r>
            <a:r>
              <a:rPr lang="en-US" altLang="en-US" sz="2400" dirty="0">
                <a:solidFill>
                  <a:srgbClr val="880000"/>
                </a:solidFill>
                <a:latin typeface="Courier New" panose="02070309020205020404" pitchFamily="49" charset="0"/>
                <a:cs typeface="Courier New" panose="02070309020205020404" pitchFamily="49" charset="0"/>
              </a:rPr>
              <a:t>divide the clock by 8</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p:txBody>
      </p:sp>
      <p:sp>
        <p:nvSpPr>
          <p:cNvPr id="9" name="CustomShape 4"/>
          <p:cNvSpPr/>
          <p:nvPr/>
        </p:nvSpPr>
        <p:spPr>
          <a:xfrm>
            <a:off x="494522" y="1210636"/>
            <a:ext cx="582138" cy="484493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1</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2</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3</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4</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5</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6</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7</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8</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9</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10</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11</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12</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13</a:t>
            </a:r>
            <a:endParaRPr lang="en-IN" sz="2400" b="1" strike="noStrike" spc="-1" dirty="0">
              <a:solidFill>
                <a:srgbClr val="585858"/>
              </a:solidFill>
              <a:latin typeface="Courier New" panose="02070309020205020404" pitchFamily="49" charset="0"/>
              <a:ea typeface="DejaVu Sans"/>
              <a:cs typeface="Courier New" panose="02070309020205020404" pitchFamily="49" charset="0"/>
            </a:endParaRPr>
          </a:p>
        </p:txBody>
      </p:sp>
      <p:sp>
        <p:nvSpPr>
          <p:cNvPr id="10" name="CustomShape 5"/>
          <p:cNvSpPr/>
          <p:nvPr/>
        </p:nvSpPr>
        <p:spPr>
          <a:xfrm>
            <a:off x="494522" y="88231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err="1" smtClean="0">
                <a:solidFill>
                  <a:srgbClr val="FFFFFF"/>
                </a:solidFill>
                <a:latin typeface="Roboto Condensed"/>
                <a:ea typeface="DejaVu Sans"/>
              </a:rPr>
              <a:t>Master.ino</a:t>
            </a:r>
            <a:endParaRPr lang="en-IN" sz="1600" b="0" strike="noStrike" spc="-1" dirty="0">
              <a:latin typeface="Arial"/>
            </a:endParaRPr>
          </a:p>
        </p:txBody>
      </p:sp>
      <p:sp>
        <p:nvSpPr>
          <p:cNvPr id="5" name="Rectangle 3"/>
          <p:cNvSpPr>
            <a:spLocks noChangeArrowheads="1"/>
          </p:cNvSpPr>
          <p:nvPr/>
        </p:nvSpPr>
        <p:spPr bwMode="auto">
          <a:xfrm>
            <a:off x="0" y="43934"/>
            <a:ext cx="65"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84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NodeMCU (Master Device Code)</a:t>
            </a:r>
            <a:endParaRPr lang="en-IN" dirty="0"/>
          </a:p>
        </p:txBody>
      </p:sp>
      <p:sp>
        <p:nvSpPr>
          <p:cNvPr id="8" name="CustomShape 3"/>
          <p:cNvSpPr/>
          <p:nvPr/>
        </p:nvSpPr>
        <p:spPr>
          <a:xfrm>
            <a:off x="1075580" y="1210636"/>
            <a:ext cx="10317098" cy="484493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400" dirty="0" smtClean="0">
                <a:solidFill>
                  <a:srgbClr val="000088"/>
                </a:solidFill>
                <a:latin typeface="Courier New" panose="02070309020205020404" pitchFamily="49" charset="0"/>
                <a:cs typeface="Courier New" panose="02070309020205020404" pitchFamily="49" charset="0"/>
              </a:rPr>
              <a:t>void</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000000"/>
                </a:solidFill>
                <a:latin typeface="Courier New" panose="02070309020205020404" pitchFamily="49" charset="0"/>
                <a:cs typeface="Courier New" panose="02070309020205020404" pitchFamily="49" charset="0"/>
              </a:rPr>
              <a:t>loop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88"/>
                </a:solidFill>
                <a:latin typeface="Courier New" panose="02070309020205020404" pitchFamily="49" charset="0"/>
                <a:cs typeface="Courier New" panose="02070309020205020404" pitchFamily="49" charset="0"/>
              </a:rPr>
              <a:t>void</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88"/>
                </a:solidFill>
                <a:latin typeface="Courier New" panose="02070309020205020404" pitchFamily="49" charset="0"/>
                <a:cs typeface="Courier New" panose="02070309020205020404" pitchFamily="49" charset="0"/>
              </a:rPr>
              <a:t>char</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000000"/>
                </a:solidFill>
                <a:latin typeface="Courier New" panose="02070309020205020404" pitchFamily="49" charset="0"/>
                <a:cs typeface="Courier New" panose="02070309020205020404" pitchFamily="49" charset="0"/>
              </a:rPr>
              <a:t>c</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00"/>
                </a:solidFill>
                <a:latin typeface="Courier New" panose="02070309020205020404" pitchFamily="49" charset="0"/>
                <a:cs typeface="Courier New" panose="02070309020205020404" pitchFamily="49" charset="0"/>
              </a:rPr>
              <a:t>	digitalWrite</a:t>
            </a: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0000"/>
                </a:solidFill>
                <a:latin typeface="Courier New" panose="02070309020205020404" pitchFamily="49" charset="0"/>
                <a:cs typeface="Courier New" panose="02070309020205020404" pitchFamily="49" charset="0"/>
              </a:rPr>
              <a:t>SS</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LOW</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880000"/>
                </a:solidFill>
                <a:latin typeface="Courier New" panose="02070309020205020404" pitchFamily="49" charset="0"/>
                <a:cs typeface="Courier New" panose="02070309020205020404" pitchFamily="49" charset="0"/>
              </a:rPr>
              <a:t>	// </a:t>
            </a:r>
            <a:r>
              <a:rPr lang="en-US" altLang="en-US" sz="2400" dirty="0">
                <a:solidFill>
                  <a:srgbClr val="880000"/>
                </a:solidFill>
                <a:latin typeface="Courier New" panose="02070309020205020404" pitchFamily="49" charset="0"/>
                <a:cs typeface="Courier New" panose="02070309020205020404" pitchFamily="49" charset="0"/>
              </a:rPr>
              <a:t>enable Slave Select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880000"/>
                </a:solidFill>
                <a:latin typeface="Courier New" panose="02070309020205020404" pitchFamily="49" charset="0"/>
                <a:cs typeface="Courier New" panose="02070309020205020404" pitchFamily="49" charset="0"/>
              </a:rPr>
              <a:t>	// </a:t>
            </a:r>
            <a:r>
              <a:rPr lang="en-US" altLang="en-US" sz="2400" dirty="0">
                <a:solidFill>
                  <a:srgbClr val="880000"/>
                </a:solidFill>
                <a:latin typeface="Courier New" panose="02070309020205020404" pitchFamily="49" charset="0"/>
                <a:cs typeface="Courier New" panose="02070309020205020404" pitchFamily="49" charset="0"/>
              </a:rPr>
              <a:t>send test string</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88"/>
                </a:solidFill>
                <a:latin typeface="Courier New" panose="02070309020205020404" pitchFamily="49" charset="0"/>
                <a:cs typeface="Courier New" panose="02070309020205020404" pitchFamily="49" charset="0"/>
              </a:rPr>
              <a:t>for</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err="1">
                <a:solidFill>
                  <a:srgbClr val="000088"/>
                </a:solidFill>
                <a:latin typeface="Courier New" panose="02070309020205020404" pitchFamily="49" charset="0"/>
                <a:cs typeface="Courier New" panose="02070309020205020404" pitchFamily="49" charset="0"/>
              </a:rPr>
              <a:t>const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0088"/>
                </a:solidFill>
                <a:latin typeface="Courier New" panose="02070309020205020404" pitchFamily="49" charset="0"/>
                <a:cs typeface="Courier New" panose="02070309020205020404" pitchFamily="49" charset="0"/>
              </a:rPr>
              <a:t>char</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p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8800"/>
                </a:solidFill>
                <a:latin typeface="Courier New" panose="02070309020205020404" pitchFamily="49" charset="0"/>
                <a:cs typeface="Courier New" panose="02070309020205020404" pitchFamily="49" charset="0"/>
              </a:rPr>
              <a:t>"Hello, world!\r"</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c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p</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p</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SPI</a:t>
            </a:r>
            <a:r>
              <a:rPr lang="en-US" altLang="en-US" sz="2400" dirty="0" err="1" smtClean="0">
                <a:solidFill>
                  <a:srgbClr val="666600"/>
                </a:solidFill>
                <a:latin typeface="Courier New" panose="02070309020205020404" pitchFamily="49" charset="0"/>
                <a:cs typeface="Courier New" panose="02070309020205020404" pitchFamily="49" charset="0"/>
              </a:rPr>
              <a:t>.</a:t>
            </a:r>
            <a:r>
              <a:rPr lang="en-US" altLang="en-US" sz="2400" dirty="0" err="1" smtClean="0">
                <a:solidFill>
                  <a:srgbClr val="000000"/>
                </a:solidFill>
                <a:latin typeface="Courier New" panose="02070309020205020404" pitchFamily="49" charset="0"/>
                <a:cs typeface="Courier New" panose="02070309020205020404" pitchFamily="49" charset="0"/>
              </a:rPr>
              <a:t>transfer</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c</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660066"/>
                </a:solidFill>
                <a:latin typeface="Courier New" panose="02070309020205020404" pitchFamily="49" charset="0"/>
                <a:cs typeface="Courier New" panose="02070309020205020404" pitchFamily="49" charset="0"/>
              </a:rPr>
              <a:t>Serial</a:t>
            </a:r>
            <a:r>
              <a:rPr lang="en-US" altLang="en-US" sz="2400" dirty="0" err="1" smtClean="0">
                <a:solidFill>
                  <a:srgbClr val="666600"/>
                </a:solidFill>
                <a:latin typeface="Courier New" panose="02070309020205020404" pitchFamily="49" charset="0"/>
                <a:cs typeface="Courier New" panose="02070309020205020404" pitchFamily="49" charset="0"/>
              </a:rPr>
              <a:t>.</a:t>
            </a:r>
            <a:r>
              <a:rPr lang="en-US" altLang="en-US" sz="2400" dirty="0" err="1" smtClean="0">
                <a:solidFill>
                  <a:srgbClr val="000088"/>
                </a:solidFill>
                <a:latin typeface="Courier New" panose="02070309020205020404" pitchFamily="49" charset="0"/>
                <a:cs typeface="Courier New" panose="02070309020205020404" pitchFamily="49" charset="0"/>
              </a:rPr>
              <a:t>print</a:t>
            </a: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0000"/>
                </a:solidFill>
                <a:latin typeface="Courier New" panose="02070309020205020404" pitchFamily="49" charset="0"/>
                <a:cs typeface="Courier New" panose="02070309020205020404" pitchFamily="49" charset="0"/>
              </a:rPr>
              <a:t>c</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0000"/>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lang="en-US" altLang="en-US" sz="2400" dirty="0" smtClean="0">
                <a:solidFill>
                  <a:srgbClr val="000000"/>
                </a:solidFill>
                <a:latin typeface="Courier New" panose="02070309020205020404" pitchFamily="49" charset="0"/>
                <a:cs typeface="Courier New" panose="02070309020205020404" pitchFamily="49" charset="0"/>
              </a:rPr>
              <a:t>digitalWrite</a:t>
            </a: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0000"/>
                </a:solidFill>
                <a:latin typeface="Courier New" panose="02070309020205020404" pitchFamily="49" charset="0"/>
                <a:cs typeface="Courier New" panose="02070309020205020404" pitchFamily="49" charset="0"/>
              </a:rPr>
              <a:t>SS</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HIGH</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 disable Slave Select</a:t>
            </a:r>
            <a:r>
              <a:rPr lang="en-US" altLang="en-US" sz="2400" dirty="0">
                <a:solidFill>
                  <a:srgbClr val="000000"/>
                </a:solidFill>
                <a:latin typeface="Courier New" panose="02070309020205020404" pitchFamily="49" charset="0"/>
                <a:cs typeface="Courier New" panose="02070309020205020404" pitchFamily="49" charset="0"/>
              </a:rPr>
              <a:t> delay</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6666"/>
                </a:solidFill>
                <a:latin typeface="Courier New" panose="02070309020205020404" pitchFamily="49" charset="0"/>
                <a:cs typeface="Courier New" panose="02070309020205020404" pitchFamily="49" charset="0"/>
              </a:rPr>
              <a:t>2000</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1400" dirty="0" smtClean="0"/>
              <a:t> </a:t>
            </a:r>
            <a:endParaRPr lang="en-US" altLang="en-US" sz="4000" dirty="0">
              <a:latin typeface="Arial" panose="020B0604020202020204" pitchFamily="34" charset="0"/>
            </a:endParaRPr>
          </a:p>
        </p:txBody>
      </p:sp>
      <p:sp>
        <p:nvSpPr>
          <p:cNvPr id="9" name="CustomShape 4"/>
          <p:cNvSpPr/>
          <p:nvPr/>
        </p:nvSpPr>
        <p:spPr>
          <a:xfrm>
            <a:off x="494522" y="1210636"/>
            <a:ext cx="582138" cy="484493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14</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15</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16</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17</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18</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19</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20</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21</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22</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23</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24</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25</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26</a:t>
            </a:r>
            <a:endParaRPr lang="en-IN" sz="2400" b="1" strike="noStrike" spc="-1" dirty="0">
              <a:solidFill>
                <a:srgbClr val="585858"/>
              </a:solidFill>
              <a:latin typeface="Courier New" panose="02070309020205020404" pitchFamily="49" charset="0"/>
              <a:ea typeface="DejaVu Sans"/>
              <a:cs typeface="Courier New" panose="02070309020205020404" pitchFamily="49" charset="0"/>
            </a:endParaRPr>
          </a:p>
        </p:txBody>
      </p:sp>
      <p:sp>
        <p:nvSpPr>
          <p:cNvPr id="10" name="CustomShape 5"/>
          <p:cNvSpPr/>
          <p:nvPr/>
        </p:nvSpPr>
        <p:spPr>
          <a:xfrm>
            <a:off x="494522" y="88231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err="1" smtClean="0">
                <a:solidFill>
                  <a:srgbClr val="FFFFFF"/>
                </a:solidFill>
                <a:latin typeface="Roboto Condensed"/>
                <a:ea typeface="DejaVu Sans"/>
              </a:rPr>
              <a:t>Master.ino</a:t>
            </a:r>
            <a:endParaRPr lang="en-IN" sz="1600" b="0" strike="noStrike" spc="-1" dirty="0">
              <a:latin typeface="Arial"/>
            </a:endParaRPr>
          </a:p>
        </p:txBody>
      </p:sp>
      <p:sp>
        <p:nvSpPr>
          <p:cNvPr id="5" name="Rectangle 3"/>
          <p:cNvSpPr>
            <a:spLocks noChangeArrowheads="1"/>
          </p:cNvSpPr>
          <p:nvPr/>
        </p:nvSpPr>
        <p:spPr bwMode="auto">
          <a:xfrm>
            <a:off x="0" y="43934"/>
            <a:ext cx="65"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66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Arduino UNO (Slave Device Code)</a:t>
            </a:r>
            <a:endParaRPr lang="en-IN" dirty="0"/>
          </a:p>
        </p:txBody>
      </p:sp>
      <p:sp>
        <p:nvSpPr>
          <p:cNvPr id="8" name="CustomShape 3"/>
          <p:cNvSpPr/>
          <p:nvPr/>
        </p:nvSpPr>
        <p:spPr>
          <a:xfrm>
            <a:off x="1075580" y="1210636"/>
            <a:ext cx="10317098" cy="52461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400" dirty="0">
                <a:solidFill>
                  <a:srgbClr val="880000"/>
                </a:solidFill>
                <a:latin typeface="Courier New" panose="02070309020205020404" pitchFamily="49" charset="0"/>
                <a:cs typeface="Courier New" panose="02070309020205020404" pitchFamily="49" charset="0"/>
              </a:rPr>
              <a:t>#include</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8800"/>
                </a:solidFill>
                <a:latin typeface="Courier New" panose="02070309020205020404" pitchFamily="49" charset="0"/>
                <a:cs typeface="Courier New" panose="02070309020205020404" pitchFamily="49" charset="0"/>
              </a:rPr>
              <a:t>&lt;</a:t>
            </a:r>
            <a:r>
              <a:rPr lang="en-US" altLang="en-US" sz="2400" dirty="0" err="1">
                <a:solidFill>
                  <a:srgbClr val="008800"/>
                </a:solidFill>
                <a:latin typeface="Courier New" panose="02070309020205020404" pitchFamily="49" charset="0"/>
                <a:cs typeface="Courier New" panose="02070309020205020404" pitchFamily="49" charset="0"/>
              </a:rPr>
              <a:t>SPI.h</a:t>
            </a:r>
            <a:r>
              <a:rPr lang="en-US" altLang="en-US" sz="2400" dirty="0">
                <a:solidFill>
                  <a:srgbClr val="008800"/>
                </a:solidFill>
                <a:latin typeface="Courier New" panose="02070309020205020404" pitchFamily="49" charset="0"/>
                <a:cs typeface="Courier New" panose="02070309020205020404" pitchFamily="49" charset="0"/>
              </a:rPr>
              <a:t>&gt;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88"/>
                </a:solidFill>
                <a:latin typeface="Courier New" panose="02070309020205020404" pitchFamily="49" charset="0"/>
                <a:cs typeface="Courier New" panose="02070309020205020404" pitchFamily="49" charset="0"/>
              </a:rPr>
              <a:t>char</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000000"/>
                </a:solidFill>
                <a:latin typeface="Courier New" panose="02070309020205020404" pitchFamily="49" charset="0"/>
                <a:cs typeface="Courier New" panose="02070309020205020404" pitchFamily="49" charset="0"/>
              </a:rPr>
              <a:t>buff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6666"/>
                </a:solidFill>
                <a:latin typeface="Courier New" panose="02070309020205020404" pitchFamily="49" charset="0"/>
                <a:cs typeface="Courier New" panose="02070309020205020404" pitchFamily="49" charset="0"/>
              </a:rPr>
              <a:t>50</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88"/>
                </a:solidFill>
                <a:latin typeface="Courier New" panose="02070309020205020404" pitchFamily="49" charset="0"/>
                <a:cs typeface="Courier New" panose="02070309020205020404" pitchFamily="49" charset="0"/>
              </a:rPr>
              <a:t>volatile</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000088"/>
                </a:solidFill>
                <a:latin typeface="Courier New" panose="02070309020205020404" pitchFamily="49" charset="0"/>
                <a:cs typeface="Courier New" panose="02070309020205020404" pitchFamily="49" charset="0"/>
              </a:rPr>
              <a:t>byte</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a:solidFill>
                  <a:srgbClr val="000000"/>
                </a:solidFill>
                <a:latin typeface="Courier New" panose="02070309020205020404" pitchFamily="49" charset="0"/>
                <a:cs typeface="Courier New" panose="02070309020205020404" pitchFamily="49" charset="0"/>
              </a:rPr>
              <a:t>indx</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88"/>
                </a:solidFill>
                <a:latin typeface="Courier New" panose="02070309020205020404" pitchFamily="49" charset="0"/>
                <a:cs typeface="Courier New" panose="02070309020205020404" pitchFamily="49" charset="0"/>
              </a:rPr>
              <a:t>volatile</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err="1">
                <a:solidFill>
                  <a:srgbClr val="000088"/>
                </a:solidFill>
                <a:latin typeface="Courier New" panose="02070309020205020404" pitchFamily="49" charset="0"/>
                <a:cs typeface="Courier New" panose="02070309020205020404" pitchFamily="49" charset="0"/>
              </a:rPr>
              <a:t>boolean</a:t>
            </a:r>
            <a:r>
              <a:rPr lang="en-US" altLang="en-US" sz="2400" dirty="0">
                <a:solidFill>
                  <a:srgbClr val="000000"/>
                </a:solidFill>
                <a:latin typeface="Courier New" panose="02070309020205020404" pitchFamily="49" charset="0"/>
                <a:cs typeface="Courier New" panose="02070309020205020404" pitchFamily="49" charset="0"/>
              </a:rPr>
              <a:t> process</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24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88"/>
                </a:solidFill>
                <a:latin typeface="Courier New" panose="02070309020205020404" pitchFamily="49" charset="0"/>
                <a:cs typeface="Courier New" panose="02070309020205020404" pitchFamily="49" charset="0"/>
              </a:rPr>
              <a:t>void</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000000"/>
                </a:solidFill>
                <a:latin typeface="Courier New" panose="02070309020205020404" pitchFamily="49" charset="0"/>
                <a:cs typeface="Courier New" panose="02070309020205020404" pitchFamily="49" charset="0"/>
              </a:rPr>
              <a:t>setup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88"/>
                </a:solidFill>
                <a:latin typeface="Courier New" panose="02070309020205020404" pitchFamily="49" charset="0"/>
                <a:cs typeface="Courier New" panose="02070309020205020404" pitchFamily="49" charset="0"/>
              </a:rPr>
              <a:t>void</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660066"/>
                </a:solidFill>
                <a:latin typeface="Courier New" panose="02070309020205020404" pitchFamily="49" charset="0"/>
                <a:cs typeface="Courier New" panose="02070309020205020404" pitchFamily="49" charset="0"/>
              </a:rPr>
              <a:t>	</a:t>
            </a:r>
            <a:r>
              <a:rPr lang="en-US" altLang="en-US" sz="2400" dirty="0" err="1" smtClean="0">
                <a:solidFill>
                  <a:srgbClr val="660066"/>
                </a:solidFill>
                <a:latin typeface="Courier New" panose="02070309020205020404" pitchFamily="49" charset="0"/>
                <a:cs typeface="Courier New" panose="02070309020205020404" pitchFamily="49" charset="0"/>
              </a:rPr>
              <a:t>Serial</a:t>
            </a:r>
            <a:r>
              <a:rPr lang="en-US" altLang="en-US" sz="2400" dirty="0" err="1" smtClean="0">
                <a:solidFill>
                  <a:srgbClr val="666600"/>
                </a:solidFill>
                <a:latin typeface="Courier New" panose="02070309020205020404" pitchFamily="49" charset="0"/>
                <a:cs typeface="Courier New" panose="02070309020205020404" pitchFamily="49" charset="0"/>
              </a:rPr>
              <a:t>.</a:t>
            </a:r>
            <a:r>
              <a:rPr lang="en-US" altLang="en-US" sz="2400" dirty="0" err="1" smtClean="0">
                <a:solidFill>
                  <a:srgbClr val="000088"/>
                </a:solidFill>
                <a:latin typeface="Courier New" panose="02070309020205020404" pitchFamily="49" charset="0"/>
                <a:cs typeface="Courier New" panose="02070309020205020404" pitchFamily="49" charset="0"/>
              </a:rPr>
              <a:t>begin</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6666"/>
                </a:solidFill>
                <a:latin typeface="Courier New" panose="02070309020205020404" pitchFamily="49" charset="0"/>
                <a:cs typeface="Courier New" panose="02070309020205020404" pitchFamily="49" charset="0"/>
              </a:rPr>
              <a:t>115200</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pinMode</a:t>
            </a: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0000"/>
                </a:solidFill>
                <a:latin typeface="Courier New" panose="02070309020205020404" pitchFamily="49" charset="0"/>
                <a:cs typeface="Courier New" panose="02070309020205020404" pitchFamily="49" charset="0"/>
              </a:rPr>
              <a:t>MISO</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OUTPUT</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88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have to send on master in so it set as output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00"/>
                </a:solidFill>
                <a:latin typeface="Courier New" panose="02070309020205020404" pitchFamily="49" charset="0"/>
                <a:cs typeface="Courier New" panose="02070309020205020404" pitchFamily="49" charset="0"/>
              </a:rPr>
              <a:t>	SPCR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_BV</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SPE</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88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turn on SPI in slave mode</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indx</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6666"/>
                </a:solidFill>
                <a:latin typeface="Courier New" panose="02070309020205020404" pitchFamily="49" charset="0"/>
                <a:cs typeface="Courier New" panose="02070309020205020404" pitchFamily="49" charset="0"/>
              </a:rPr>
              <a:t>0</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 buffer empty</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00"/>
                </a:solidFill>
                <a:latin typeface="Courier New" panose="02070309020205020404" pitchFamily="49" charset="0"/>
                <a:cs typeface="Courier New" panose="02070309020205020404" pitchFamily="49" charset="0"/>
              </a:rPr>
              <a:t>process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0088"/>
                </a:solidFill>
                <a:latin typeface="Courier New" panose="02070309020205020404" pitchFamily="49" charset="0"/>
                <a:cs typeface="Courier New" panose="02070309020205020404" pitchFamily="49" charset="0"/>
              </a:rPr>
              <a:t>false</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SPI</a:t>
            </a:r>
            <a:r>
              <a:rPr lang="en-US" altLang="en-US" sz="2400" dirty="0" err="1" smtClean="0">
                <a:solidFill>
                  <a:srgbClr val="666600"/>
                </a:solidFill>
                <a:latin typeface="Courier New" panose="02070309020205020404" pitchFamily="49" charset="0"/>
                <a:cs typeface="Courier New" panose="02070309020205020404" pitchFamily="49" charset="0"/>
              </a:rPr>
              <a:t>.</a:t>
            </a:r>
            <a:r>
              <a:rPr lang="en-US" altLang="en-US" sz="2400" dirty="0" err="1" smtClean="0">
                <a:solidFill>
                  <a:srgbClr val="000000"/>
                </a:solidFill>
                <a:latin typeface="Courier New" panose="02070309020205020404" pitchFamily="49" charset="0"/>
                <a:cs typeface="Courier New" panose="02070309020205020404" pitchFamily="49" charset="0"/>
              </a:rPr>
              <a:t>attachInterrupt</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 turn on interrupt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1400" dirty="0"/>
              <a:t> </a:t>
            </a:r>
            <a:endParaRPr lang="en-US" altLang="en-US" sz="4000" dirty="0">
              <a:latin typeface="Arial" panose="020B0604020202020204" pitchFamily="34" charset="0"/>
            </a:endParaRPr>
          </a:p>
        </p:txBody>
      </p:sp>
      <p:sp>
        <p:nvSpPr>
          <p:cNvPr id="9" name="CustomShape 4"/>
          <p:cNvSpPr/>
          <p:nvPr/>
        </p:nvSpPr>
        <p:spPr>
          <a:xfrm>
            <a:off x="494522" y="1210636"/>
            <a:ext cx="582138" cy="524614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1</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2</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3</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4</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5</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6</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7</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8</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9</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10</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a:solidFill>
                  <a:srgbClr val="585858"/>
                </a:solidFill>
                <a:latin typeface="Courier New" panose="02070309020205020404" pitchFamily="49" charset="0"/>
                <a:ea typeface="DejaVu Sans"/>
                <a:cs typeface="Courier New" panose="02070309020205020404" pitchFamily="49" charset="0"/>
              </a:rPr>
              <a:t>11</a:t>
            </a:r>
            <a:endParaRPr lang="en-IN" sz="2400" b="0" strike="noStrike" spc="-1" dirty="0">
              <a:latin typeface="Courier New" panose="02070309020205020404" pitchFamily="49" charset="0"/>
              <a:cs typeface="Courier New" panose="02070309020205020404" pitchFamily="49" charset="0"/>
            </a:endParaRP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12</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13</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14</a:t>
            </a:r>
            <a:endParaRPr lang="en-IN" sz="2400" b="1" strike="noStrike" spc="-1" dirty="0">
              <a:solidFill>
                <a:srgbClr val="585858"/>
              </a:solidFill>
              <a:latin typeface="Courier New" panose="02070309020205020404" pitchFamily="49" charset="0"/>
              <a:ea typeface="DejaVu Sans"/>
              <a:cs typeface="Courier New" panose="02070309020205020404" pitchFamily="49" charset="0"/>
            </a:endParaRPr>
          </a:p>
        </p:txBody>
      </p:sp>
      <p:sp>
        <p:nvSpPr>
          <p:cNvPr id="10" name="CustomShape 5"/>
          <p:cNvSpPr/>
          <p:nvPr/>
        </p:nvSpPr>
        <p:spPr>
          <a:xfrm>
            <a:off x="494522" y="88231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Slave</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
        <p:nvSpPr>
          <p:cNvPr id="5" name="Rectangle 3"/>
          <p:cNvSpPr>
            <a:spLocks noChangeArrowheads="1"/>
          </p:cNvSpPr>
          <p:nvPr/>
        </p:nvSpPr>
        <p:spPr bwMode="auto">
          <a:xfrm>
            <a:off x="0" y="43934"/>
            <a:ext cx="65"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65"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633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Arduino UNO (Slave Device Code)</a:t>
            </a:r>
            <a:endParaRPr lang="en-IN" dirty="0"/>
          </a:p>
        </p:txBody>
      </p:sp>
      <p:sp>
        <p:nvSpPr>
          <p:cNvPr id="8" name="CustomShape 3"/>
          <p:cNvSpPr/>
          <p:nvPr/>
        </p:nvSpPr>
        <p:spPr>
          <a:xfrm>
            <a:off x="1075580" y="1210636"/>
            <a:ext cx="10317098" cy="518083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ISR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err="1">
                <a:solidFill>
                  <a:srgbClr val="000000"/>
                </a:solidFill>
                <a:latin typeface="Courier New" panose="02070309020205020404" pitchFamily="49" charset="0"/>
                <a:cs typeface="Courier New" panose="02070309020205020404" pitchFamily="49" charset="0"/>
              </a:rPr>
              <a:t>SPI_STC_vect</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 SPI interrupt routine </a:t>
            </a:r>
            <a:endParaRPr lang="en-US" altLang="en-US" sz="2400" dirty="0" smtClean="0">
              <a:solidFill>
                <a:srgbClr val="88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880000"/>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lang="en-US" altLang="en-US" sz="2400" dirty="0">
                <a:solidFill>
                  <a:srgbClr val="880000"/>
                </a:solidFill>
                <a:latin typeface="Courier New" panose="02070309020205020404" pitchFamily="49" charset="0"/>
                <a:cs typeface="Courier New" panose="02070309020205020404" pitchFamily="49" charset="0"/>
              </a:rPr>
              <a:t>	</a:t>
            </a:r>
            <a:r>
              <a:rPr lang="en-US" altLang="en-US" sz="2400" dirty="0" smtClean="0">
                <a:solidFill>
                  <a:srgbClr val="000088"/>
                </a:solidFill>
                <a:latin typeface="Courier New" panose="02070309020205020404" pitchFamily="49" charset="0"/>
                <a:cs typeface="Courier New" panose="02070309020205020404" pitchFamily="49" charset="0"/>
              </a:rPr>
              <a:t>byte</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000000"/>
                </a:solidFill>
                <a:latin typeface="Courier New" panose="02070309020205020404" pitchFamily="49" charset="0"/>
                <a:cs typeface="Courier New" panose="02070309020205020404" pitchFamily="49" charset="0"/>
              </a:rPr>
              <a:t>c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SPDR</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88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read byte from SPI Data Register</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88"/>
                </a:solidFill>
                <a:latin typeface="Courier New" panose="02070309020205020404" pitchFamily="49" charset="0"/>
                <a:cs typeface="Courier New" panose="02070309020205020404" pitchFamily="49" charset="0"/>
              </a:rPr>
              <a:t>if</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err="1">
                <a:solidFill>
                  <a:srgbClr val="000000"/>
                </a:solidFill>
                <a:latin typeface="Courier New" panose="02070309020205020404" pitchFamily="49" charset="0"/>
                <a:cs typeface="Courier New" panose="02070309020205020404" pitchFamily="49" charset="0"/>
              </a:rPr>
              <a:t>indx</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&lt;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a:solidFill>
                  <a:srgbClr val="000088"/>
                </a:solidFill>
                <a:latin typeface="Courier New" panose="02070309020205020404" pitchFamily="49" charset="0"/>
                <a:cs typeface="Courier New" panose="02070309020205020404" pitchFamily="49" charset="0"/>
              </a:rPr>
              <a:t>sizeof</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00"/>
                </a:solidFill>
                <a:latin typeface="Courier New" panose="02070309020205020404" pitchFamily="49" charset="0"/>
                <a:cs typeface="Courier New" panose="02070309020205020404" pitchFamily="49" charset="0"/>
              </a:rPr>
              <a:t>buff</a:t>
            </a: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2400" dirty="0" smtClean="0">
                <a:solidFill>
                  <a:srgbClr val="000000"/>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666600"/>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2400" dirty="0">
                <a:solidFill>
                  <a:srgbClr val="666600"/>
                </a:solidFill>
                <a:latin typeface="Courier New" panose="02070309020205020404" pitchFamily="49" charset="0"/>
                <a:cs typeface="Courier New" panose="02070309020205020404" pitchFamily="49" charset="0"/>
              </a:rPr>
              <a:t>	</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000000"/>
                </a:solidFill>
                <a:latin typeface="Courier New" panose="02070309020205020404" pitchFamily="49" charset="0"/>
                <a:cs typeface="Courier New" panose="02070309020205020404" pitchFamily="49" charset="0"/>
              </a:rPr>
              <a:t>buff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err="1">
                <a:solidFill>
                  <a:srgbClr val="000000"/>
                </a:solidFill>
                <a:latin typeface="Courier New" panose="02070309020205020404" pitchFamily="49" charset="0"/>
                <a:cs typeface="Courier New" panose="02070309020205020404" pitchFamily="49" charset="0"/>
              </a:rPr>
              <a:t>indx</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c</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88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save data in the next index in the array buff</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00"/>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endParaRPr lang="en-US" altLang="en-US" sz="2400" dirty="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88"/>
                </a:solidFill>
                <a:latin typeface="Courier New" panose="02070309020205020404" pitchFamily="49" charset="0"/>
                <a:cs typeface="Courier New" panose="02070309020205020404" pitchFamily="49" charset="0"/>
              </a:rPr>
              <a:t>if</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c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8800"/>
                </a:solidFill>
                <a:latin typeface="Courier New" panose="02070309020205020404" pitchFamily="49" charset="0"/>
                <a:cs typeface="Courier New" panose="02070309020205020404" pitchFamily="49" charset="0"/>
              </a:rPr>
              <a:t>'\r'</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880000"/>
                </a:solidFill>
                <a:latin typeface="Courier New" panose="02070309020205020404" pitchFamily="49" charset="0"/>
                <a:cs typeface="Courier New" panose="02070309020205020404" pitchFamily="49" charset="0"/>
              </a:rPr>
              <a:t>//</a:t>
            </a:r>
            <a:r>
              <a:rPr lang="en-US" altLang="en-US" sz="2400" dirty="0">
                <a:solidFill>
                  <a:srgbClr val="880000"/>
                </a:solidFill>
                <a:latin typeface="Courier New" panose="02070309020205020404" pitchFamily="49" charset="0"/>
                <a:cs typeface="Courier New" panose="02070309020205020404" pitchFamily="49" charset="0"/>
              </a:rPr>
              <a:t>check for the end of the word</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00"/>
                </a:solidFill>
                <a:latin typeface="Courier New" panose="02070309020205020404" pitchFamily="49" charset="0"/>
                <a:cs typeface="Courier New" panose="02070309020205020404" pitchFamily="49" charset="0"/>
              </a:rPr>
              <a:t>process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0088"/>
                </a:solidFill>
                <a:latin typeface="Courier New" panose="02070309020205020404" pitchFamily="49" charset="0"/>
                <a:cs typeface="Courier New" panose="02070309020205020404" pitchFamily="49" charset="0"/>
              </a:rPr>
              <a:t>true</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1400" dirty="0" smtClean="0"/>
              <a:t> </a:t>
            </a:r>
            <a:endParaRPr lang="en-US" altLang="en-US" sz="4000" dirty="0">
              <a:latin typeface="Arial" panose="020B0604020202020204" pitchFamily="34" charset="0"/>
            </a:endParaRPr>
          </a:p>
        </p:txBody>
      </p:sp>
      <p:sp>
        <p:nvSpPr>
          <p:cNvPr id="9" name="CustomShape 4"/>
          <p:cNvSpPr/>
          <p:nvPr/>
        </p:nvSpPr>
        <p:spPr>
          <a:xfrm>
            <a:off x="494522" y="1210636"/>
            <a:ext cx="582138" cy="5180833"/>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15</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16</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17</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18</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19</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20</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21</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22</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23</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24</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25</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26</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27</a:t>
            </a:r>
          </a:p>
          <a:p>
            <a:pPr algn="r">
              <a:lnSpc>
                <a:spcPct val="100000"/>
              </a:lnSpc>
            </a:pPr>
            <a:r>
              <a:rPr lang="en-IN" sz="2400" b="1" strike="noStrike" spc="-1" dirty="0" smtClean="0">
                <a:solidFill>
                  <a:srgbClr val="585858"/>
                </a:solidFill>
                <a:latin typeface="Courier New" panose="02070309020205020404" pitchFamily="49" charset="0"/>
                <a:ea typeface="DejaVu Sans"/>
                <a:cs typeface="Courier New" panose="02070309020205020404" pitchFamily="49" charset="0"/>
              </a:rPr>
              <a:t>28</a:t>
            </a:r>
          </a:p>
        </p:txBody>
      </p:sp>
      <p:sp>
        <p:nvSpPr>
          <p:cNvPr id="10" name="CustomShape 5"/>
          <p:cNvSpPr/>
          <p:nvPr/>
        </p:nvSpPr>
        <p:spPr>
          <a:xfrm>
            <a:off x="494522" y="88231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Slave</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
        <p:nvSpPr>
          <p:cNvPr id="5" name="Rectangle 3"/>
          <p:cNvSpPr>
            <a:spLocks noChangeArrowheads="1"/>
          </p:cNvSpPr>
          <p:nvPr/>
        </p:nvSpPr>
        <p:spPr bwMode="auto">
          <a:xfrm>
            <a:off x="0" y="43934"/>
            <a:ext cx="65"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65"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503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IoT</a:t>
            </a:r>
            <a:r>
              <a:rPr lang="en-US" dirty="0" smtClean="0"/>
              <a:t> Communication </a:t>
            </a:r>
            <a:endParaRPr lang="en-IN" dirty="0"/>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3088184" y="1619127"/>
            <a:ext cx="8575081" cy="4389787"/>
          </a:xfrm>
          <a:prstGeom prst="rect">
            <a:avLst/>
          </a:prstGeom>
        </p:spPr>
      </p:pic>
      <p:pic>
        <p:nvPicPr>
          <p:cNvPr id="3" name="Picture 2"/>
          <p:cNvPicPr>
            <a:picLocks noChangeAspect="1"/>
          </p:cNvPicPr>
          <p:nvPr/>
        </p:nvPicPr>
        <p:blipFill>
          <a:blip r:embed="rId3"/>
          <a:stretch>
            <a:fillRect/>
          </a:stretch>
        </p:blipFill>
        <p:spPr>
          <a:xfrm>
            <a:off x="329704" y="989795"/>
            <a:ext cx="4111667" cy="3322073"/>
          </a:xfrm>
          <a:prstGeom prst="rect">
            <a:avLst/>
          </a:prstGeom>
        </p:spPr>
      </p:pic>
    </p:spTree>
    <p:extLst>
      <p:ext uri="{BB962C8B-B14F-4D97-AF65-F5344CB8AC3E}">
        <p14:creationId xmlns:p14="http://schemas.microsoft.com/office/powerpoint/2010/main" val="394717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Arduino UNO (Slave Device Code)</a:t>
            </a:r>
            <a:endParaRPr lang="en-IN" dirty="0"/>
          </a:p>
        </p:txBody>
      </p:sp>
      <p:sp>
        <p:nvSpPr>
          <p:cNvPr id="8" name="CustomShape 3"/>
          <p:cNvSpPr/>
          <p:nvPr/>
        </p:nvSpPr>
        <p:spPr>
          <a:xfrm>
            <a:off x="1075580" y="1210636"/>
            <a:ext cx="10317098" cy="518083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400" dirty="0">
                <a:solidFill>
                  <a:srgbClr val="000088"/>
                </a:solidFill>
                <a:latin typeface="Courier New" panose="02070309020205020404" pitchFamily="49" charset="0"/>
                <a:cs typeface="Courier New" panose="02070309020205020404" pitchFamily="49" charset="0"/>
              </a:rPr>
              <a:t>void</a:t>
            </a:r>
            <a:r>
              <a:rPr lang="en-US" altLang="en-US" sz="2400" dirty="0">
                <a:solidFill>
                  <a:srgbClr val="000000"/>
                </a:solidFill>
                <a:latin typeface="Courier New" panose="02070309020205020404" pitchFamily="49" charset="0"/>
                <a:cs typeface="Courier New" panose="02070309020205020404" pitchFamily="49" charset="0"/>
              </a:rPr>
              <a:t> loop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88"/>
                </a:solidFill>
                <a:latin typeface="Courier New" panose="02070309020205020404" pitchFamily="49" charset="0"/>
                <a:cs typeface="Courier New" panose="02070309020205020404" pitchFamily="49" charset="0"/>
              </a:rPr>
              <a:t>void</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88"/>
                </a:solidFill>
                <a:latin typeface="Courier New" panose="02070309020205020404" pitchFamily="49" charset="0"/>
                <a:cs typeface="Courier New" panose="02070309020205020404" pitchFamily="49" charset="0"/>
              </a:rPr>
              <a:t>if</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process</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000000"/>
                </a:solidFill>
                <a:latin typeface="Courier New" panose="02070309020205020404" pitchFamily="49" charset="0"/>
                <a:cs typeface="Courier New" panose="02070309020205020404" pitchFamily="49" charset="0"/>
              </a:rPr>
              <a:t>process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0088"/>
                </a:solidFill>
                <a:latin typeface="Courier New" panose="02070309020205020404" pitchFamily="49" charset="0"/>
                <a:cs typeface="Courier New" panose="02070309020205020404" pitchFamily="49" charset="0"/>
              </a:rPr>
              <a:t>false</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880000"/>
                </a:solidFill>
                <a:latin typeface="Courier New" panose="02070309020205020404" pitchFamily="49" charset="0"/>
                <a:cs typeface="Courier New" panose="02070309020205020404" pitchFamily="49" charset="0"/>
              </a:rPr>
              <a:t>//</a:t>
            </a:r>
            <a:r>
              <a:rPr lang="en-US" altLang="en-US" sz="2400" dirty="0">
                <a:solidFill>
                  <a:srgbClr val="880000"/>
                </a:solidFill>
                <a:latin typeface="Courier New" panose="02070309020205020404" pitchFamily="49" charset="0"/>
                <a:cs typeface="Courier New" panose="02070309020205020404" pitchFamily="49" charset="0"/>
              </a:rPr>
              <a:t>reset the process</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660066"/>
                </a:solidFill>
                <a:latin typeface="Courier New" panose="02070309020205020404" pitchFamily="49" charset="0"/>
                <a:cs typeface="Courier New" panose="02070309020205020404" pitchFamily="49" charset="0"/>
              </a:rPr>
              <a:t>Serial</a:t>
            </a:r>
            <a:r>
              <a:rPr lang="en-US" altLang="en-US" sz="2400" dirty="0" err="1" smtClean="0">
                <a:solidFill>
                  <a:srgbClr val="666600"/>
                </a:solidFill>
                <a:latin typeface="Courier New" panose="02070309020205020404" pitchFamily="49" charset="0"/>
                <a:cs typeface="Courier New" panose="02070309020205020404" pitchFamily="49" charset="0"/>
              </a:rPr>
              <a:t>.</a:t>
            </a:r>
            <a:r>
              <a:rPr lang="en-US" altLang="en-US" sz="2400" dirty="0" err="1" smtClean="0">
                <a:solidFill>
                  <a:srgbClr val="000000"/>
                </a:solidFill>
                <a:latin typeface="Courier New" panose="02070309020205020404" pitchFamily="49" charset="0"/>
                <a:cs typeface="Courier New" panose="02070309020205020404" pitchFamily="49" charset="0"/>
              </a:rPr>
              <a:t>println</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buff</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smtClean="0">
                <a:solidFill>
                  <a:srgbClr val="880000"/>
                </a:solidFill>
                <a:latin typeface="Courier New" panose="02070309020205020404" pitchFamily="49" charset="0"/>
                <a:cs typeface="Courier New" panose="02070309020205020404" pitchFamily="49" charset="0"/>
              </a:rPr>
              <a:t>//</a:t>
            </a:r>
            <a:r>
              <a:rPr lang="en-US" altLang="en-US" sz="2400" dirty="0">
                <a:solidFill>
                  <a:srgbClr val="880000"/>
                </a:solidFill>
                <a:latin typeface="Courier New" panose="02070309020205020404" pitchFamily="49" charset="0"/>
                <a:cs typeface="Courier New" panose="02070309020205020404" pitchFamily="49" charset="0"/>
              </a:rPr>
              <a:t>print the array on serial monitor</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indx</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6666"/>
                </a:solidFill>
                <a:latin typeface="Courier New" panose="02070309020205020404" pitchFamily="49" charset="0"/>
                <a:cs typeface="Courier New" panose="02070309020205020404" pitchFamily="49" charset="0"/>
              </a:rPr>
              <a:t>0</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880000"/>
                </a:solidFill>
                <a:latin typeface="Courier New" panose="02070309020205020404" pitchFamily="49" charset="0"/>
                <a:cs typeface="Courier New" panose="02070309020205020404" pitchFamily="49" charset="0"/>
              </a:rPr>
              <a:t>//reset </a:t>
            </a:r>
            <a:r>
              <a:rPr lang="en-US" altLang="en-US" sz="2400" dirty="0" smtClean="0">
                <a:solidFill>
                  <a:srgbClr val="880000"/>
                </a:solidFill>
                <a:latin typeface="Courier New" panose="02070309020205020404" pitchFamily="49" charset="0"/>
                <a:cs typeface="Courier New" panose="02070309020205020404" pitchFamily="49" charset="0"/>
              </a:rPr>
              <a:t>buffer index </a:t>
            </a:r>
            <a:r>
              <a:rPr lang="en-US" altLang="en-US" sz="2400" dirty="0">
                <a:solidFill>
                  <a:srgbClr val="880000"/>
                </a:solidFill>
                <a:latin typeface="Courier New" panose="02070309020205020404" pitchFamily="49" charset="0"/>
                <a:cs typeface="Courier New" panose="02070309020205020404" pitchFamily="49" charset="0"/>
              </a:rPr>
              <a:t>to zero</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666600"/>
                </a:solidFill>
                <a:latin typeface="Courier New" panose="02070309020205020404" pitchFamily="49" charset="0"/>
                <a:cs typeface="Courier New" panose="02070309020205020404" pitchFamily="49" charset="0"/>
              </a:rPr>
              <a:t>}</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2400" dirty="0" smtClean="0">
                <a:solidFill>
                  <a:srgbClr val="666600"/>
                </a:solidFill>
                <a:latin typeface="Courier New" panose="02070309020205020404" pitchFamily="49" charset="0"/>
                <a:cs typeface="Courier New" panose="02070309020205020404" pitchFamily="49" charset="0"/>
              </a:rPr>
              <a:t>}</a:t>
            </a:r>
            <a:r>
              <a:rPr lang="en-US" altLang="en-US" sz="1400" dirty="0" smtClean="0"/>
              <a:t> </a:t>
            </a:r>
            <a:endParaRPr lang="en-US" altLang="en-US" sz="4000" dirty="0">
              <a:latin typeface="Arial" panose="020B0604020202020204" pitchFamily="34" charset="0"/>
            </a:endParaRPr>
          </a:p>
        </p:txBody>
      </p:sp>
      <p:sp>
        <p:nvSpPr>
          <p:cNvPr id="9" name="CustomShape 4"/>
          <p:cNvSpPr/>
          <p:nvPr/>
        </p:nvSpPr>
        <p:spPr>
          <a:xfrm>
            <a:off x="494522" y="1210636"/>
            <a:ext cx="582138" cy="5180833"/>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29</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3031</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32</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33</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34</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35</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36</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37</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38</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39</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40</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41</a:t>
            </a:r>
          </a:p>
          <a:p>
            <a:pPr algn="r">
              <a:lnSpc>
                <a:spcPct val="100000"/>
              </a:lnSpc>
            </a:pPr>
            <a:r>
              <a:rPr lang="en-IN" sz="2400" b="1" spc="-1" dirty="0" smtClean="0">
                <a:solidFill>
                  <a:srgbClr val="585858"/>
                </a:solidFill>
                <a:latin typeface="Courier New" panose="02070309020205020404" pitchFamily="49" charset="0"/>
                <a:ea typeface="DejaVu Sans"/>
                <a:cs typeface="Courier New" panose="02070309020205020404" pitchFamily="49" charset="0"/>
              </a:rPr>
              <a:t>42</a:t>
            </a:r>
            <a:endParaRPr lang="en-IN" sz="2400" b="1" strike="noStrike" spc="-1" dirty="0" smtClean="0">
              <a:solidFill>
                <a:srgbClr val="585858"/>
              </a:solidFill>
              <a:latin typeface="Courier New" panose="02070309020205020404" pitchFamily="49" charset="0"/>
              <a:ea typeface="DejaVu Sans"/>
              <a:cs typeface="Courier New" panose="02070309020205020404" pitchFamily="49" charset="0"/>
            </a:endParaRPr>
          </a:p>
        </p:txBody>
      </p:sp>
      <p:sp>
        <p:nvSpPr>
          <p:cNvPr id="10" name="CustomShape 5"/>
          <p:cNvSpPr/>
          <p:nvPr/>
        </p:nvSpPr>
        <p:spPr>
          <a:xfrm>
            <a:off x="494522" y="88231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Slave</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
        <p:nvSpPr>
          <p:cNvPr id="5" name="Rectangle 3"/>
          <p:cNvSpPr>
            <a:spLocks noChangeArrowheads="1"/>
          </p:cNvSpPr>
          <p:nvPr/>
        </p:nvSpPr>
        <p:spPr bwMode="auto">
          <a:xfrm>
            <a:off x="0" y="43934"/>
            <a:ext cx="65"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3934"/>
            <a:ext cx="65"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0" y="43934"/>
            <a:ext cx="65" cy="369332"/>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373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I2C Protocol </a:t>
            </a:r>
            <a:r>
              <a:rPr lang="en-IN" dirty="0" smtClean="0"/>
              <a:t>:Inter </a:t>
            </a:r>
            <a:r>
              <a:rPr lang="en-IN" dirty="0"/>
              <a:t>Integrated </a:t>
            </a:r>
            <a:r>
              <a:rPr lang="en-IN" dirty="0" smtClean="0"/>
              <a:t>Circuit</a:t>
            </a:r>
            <a:endParaRPr lang="en-IN" dirty="0"/>
          </a:p>
        </p:txBody>
      </p:sp>
      <p:sp>
        <p:nvSpPr>
          <p:cNvPr id="3" name="Content Placeholder 2"/>
          <p:cNvSpPr>
            <a:spLocks noGrp="1"/>
          </p:cNvSpPr>
          <p:nvPr>
            <p:ph idx="1"/>
          </p:nvPr>
        </p:nvSpPr>
        <p:spPr>
          <a:xfrm>
            <a:off x="131180" y="876144"/>
            <a:ext cx="11853959" cy="2986729"/>
          </a:xfrm>
        </p:spPr>
        <p:txBody>
          <a:bodyPr/>
          <a:lstStyle/>
          <a:p>
            <a:r>
              <a:rPr lang="en-US" dirty="0" smtClean="0"/>
              <a:t>One </a:t>
            </a:r>
            <a:r>
              <a:rPr lang="en-US" dirty="0"/>
              <a:t>of the widely used Serial Communication </a:t>
            </a:r>
            <a:r>
              <a:rPr lang="en-US" dirty="0" smtClean="0"/>
              <a:t>protocols, created </a:t>
            </a:r>
            <a:r>
              <a:rPr lang="en-US" dirty="0"/>
              <a:t>by </a:t>
            </a:r>
            <a:r>
              <a:rPr lang="en-US" dirty="0">
                <a:solidFill>
                  <a:srgbClr val="C00000"/>
                </a:solidFill>
              </a:rPr>
              <a:t>Philips Semiconductor </a:t>
            </a:r>
            <a:r>
              <a:rPr lang="en-US" dirty="0"/>
              <a:t>in 1982 (Now it is </a:t>
            </a:r>
            <a:r>
              <a:rPr lang="en-US" dirty="0">
                <a:solidFill>
                  <a:srgbClr val="C00000"/>
                </a:solidFill>
              </a:rPr>
              <a:t>NXP Semiconductor</a:t>
            </a:r>
            <a:r>
              <a:rPr lang="en-US" dirty="0" smtClean="0"/>
              <a:t>)</a:t>
            </a:r>
            <a:endParaRPr lang="en-US" dirty="0"/>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Only</a:t>
            </a:r>
            <a:r>
              <a:rPr lang="en-IN" dirty="0" smtClean="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C00000"/>
                </a:solidFill>
                <a:uFill>
                  <a:solidFill>
                    <a:srgbClr val="000000"/>
                  </a:solidFill>
                </a:uFill>
                <a:ea typeface="Arial" panose="020B0604020202020204" pitchFamily="34" charset="0"/>
                <a:cs typeface="Arial" panose="020B0604020202020204" pitchFamily="34" charset="0"/>
              </a:rPr>
              <a:t>two</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C00000"/>
                </a:solidFill>
                <a:uFill>
                  <a:solidFill>
                    <a:srgbClr val="000000"/>
                  </a:solidFill>
                </a:uFill>
                <a:ea typeface="Arial" panose="020B0604020202020204" pitchFamily="34" charset="0"/>
                <a:cs typeface="Arial" panose="020B0604020202020204" pitchFamily="34" charset="0"/>
              </a:rPr>
              <a:t>communication</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C00000"/>
                </a:solidFill>
                <a:uFill>
                  <a:solidFill>
                    <a:srgbClr val="000000"/>
                  </a:solidFill>
                </a:uFill>
                <a:ea typeface="Arial" panose="020B0604020202020204" pitchFamily="34" charset="0"/>
                <a:cs typeface="Arial" panose="020B0604020202020204" pitchFamily="34" charset="0"/>
              </a:rPr>
              <a:t>lines</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000000"/>
                </a:solidFill>
                <a:uFill>
                  <a:solidFill>
                    <a:srgbClr val="000000"/>
                  </a:solidFill>
                </a:uFill>
                <a:ea typeface="Arial" panose="020B0604020202020204" pitchFamily="34" charset="0"/>
                <a:cs typeface="Arial" panose="020B0604020202020204" pitchFamily="34" charset="0"/>
              </a:rPr>
              <a:t>for all devices on the bus (SDA, SCL</a:t>
            </a:r>
            <a:r>
              <a:rPr lang="en-IN" dirty="0" smtClean="0">
                <a:solidFill>
                  <a:srgbClr val="000000"/>
                </a:solidFill>
                <a:uFill>
                  <a:solidFill>
                    <a:srgbClr val="000000"/>
                  </a:solidFill>
                </a:uFill>
                <a:ea typeface="Arial" panose="020B0604020202020204" pitchFamily="34" charset="0"/>
                <a:cs typeface="Arial" panose="020B0604020202020204" pitchFamily="34" charset="0"/>
              </a:rPr>
              <a:t>).</a:t>
            </a:r>
            <a:endParaRPr lang="en-IN" dirty="0">
              <a:solidFill>
                <a:srgbClr val="000000"/>
              </a:solidFill>
              <a:uFill>
                <a:solidFill>
                  <a:srgbClr val="000000"/>
                </a:solidFill>
              </a:uFill>
              <a:ea typeface="Arial" panose="020B0604020202020204" pitchFamily="34" charset="0"/>
              <a:cs typeface="Arial" panose="020B0604020202020204" pitchFamily="34" charset="0"/>
            </a:endParaRPr>
          </a:p>
          <a:p>
            <a:r>
              <a:rPr lang="en-IN" dirty="0" smtClean="0">
                <a:solidFill>
                  <a:srgbClr val="C00000"/>
                </a:solidFill>
                <a:uFill>
                  <a:solidFill>
                    <a:srgbClr val="000000"/>
                  </a:solidFill>
                </a:uFill>
                <a:ea typeface="Arial" panose="020B0604020202020204" pitchFamily="34" charset="0"/>
                <a:cs typeface="Arial" panose="020B0604020202020204" pitchFamily="34" charset="0"/>
              </a:rPr>
              <a:t>Bi-directional</a:t>
            </a:r>
            <a:r>
              <a:rPr lang="en-IN" dirty="0" smtClean="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000000"/>
                </a:solidFill>
                <a:uFill>
                  <a:solidFill>
                    <a:srgbClr val="000000"/>
                  </a:solidFill>
                </a:uFill>
                <a:ea typeface="Arial" panose="020B0604020202020204" pitchFamily="34" charset="0"/>
                <a:cs typeface="Arial" panose="020B0604020202020204" pitchFamily="34" charset="0"/>
              </a:rPr>
              <a:t>communication</a:t>
            </a:r>
          </a:p>
          <a:p>
            <a:r>
              <a:rPr lang="en-IN" dirty="0">
                <a:solidFill>
                  <a:srgbClr val="000000"/>
                </a:solidFill>
                <a:uFill>
                  <a:solidFill>
                    <a:srgbClr val="000000"/>
                  </a:solidFill>
                </a:uFill>
                <a:ea typeface="Arial" panose="020B0604020202020204" pitchFamily="34" charset="0"/>
                <a:cs typeface="Arial" panose="020B0604020202020204" pitchFamily="34" charset="0"/>
              </a:rPr>
              <a:t>I2C link is </a:t>
            </a:r>
            <a:r>
              <a:rPr lang="en-IN" dirty="0">
                <a:solidFill>
                  <a:srgbClr val="C00000"/>
                </a:solidFill>
                <a:uFill>
                  <a:solidFill>
                    <a:srgbClr val="000000"/>
                  </a:solidFill>
                </a:uFill>
                <a:ea typeface="Arial" panose="020B0604020202020204" pitchFamily="34" charset="0"/>
                <a:cs typeface="Arial" panose="020B0604020202020204" pitchFamily="34" charset="0"/>
              </a:rPr>
              <a:t>half-duplex</a:t>
            </a:r>
            <a:r>
              <a:rPr lang="en-IN" dirty="0">
                <a:solidFill>
                  <a:srgbClr val="000000"/>
                </a:solidFill>
                <a:uFill>
                  <a:solidFill>
                    <a:srgbClr val="000000"/>
                  </a:solidFill>
                </a:uFill>
                <a:ea typeface="Arial" panose="020B0604020202020204" pitchFamily="34" charset="0"/>
                <a:cs typeface="Arial" panose="020B0604020202020204" pitchFamily="34" charset="0"/>
              </a:rPr>
              <a:t>, means only one device transmits at any given time.</a:t>
            </a:r>
          </a:p>
          <a:p>
            <a:r>
              <a:rPr lang="en-IN" dirty="0">
                <a:solidFill>
                  <a:srgbClr val="000000"/>
                </a:solidFill>
                <a:uFill>
                  <a:solidFill>
                    <a:srgbClr val="000000"/>
                  </a:solidFill>
                </a:uFill>
                <a:ea typeface="Arial" panose="020B0604020202020204" pitchFamily="34" charset="0"/>
                <a:cs typeface="Arial" panose="020B0604020202020204" pitchFamily="34" charset="0"/>
              </a:rPr>
              <a:t>Allows for </a:t>
            </a:r>
            <a:r>
              <a:rPr lang="en-IN" dirty="0">
                <a:solidFill>
                  <a:srgbClr val="C00000"/>
                </a:solidFill>
                <a:uFill>
                  <a:solidFill>
                    <a:srgbClr val="000000"/>
                  </a:solidFill>
                </a:uFill>
                <a:ea typeface="Arial" panose="020B0604020202020204" pitchFamily="34" charset="0"/>
                <a:cs typeface="Arial" panose="020B0604020202020204" pitchFamily="34" charset="0"/>
              </a:rPr>
              <a:t>multiple</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C00000"/>
                </a:solidFill>
                <a:uFill>
                  <a:solidFill>
                    <a:srgbClr val="000000"/>
                  </a:solidFill>
                </a:uFill>
                <a:ea typeface="Arial" panose="020B0604020202020204" pitchFamily="34" charset="0"/>
                <a:cs typeface="Arial" panose="020B0604020202020204" pitchFamily="34" charset="0"/>
              </a:rPr>
              <a:t>controllers</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000000"/>
                </a:solidFill>
                <a:uFill>
                  <a:solidFill>
                    <a:srgbClr val="000000"/>
                  </a:solidFill>
                </a:uFill>
                <a:ea typeface="Arial" panose="020B0604020202020204" pitchFamily="34" charset="0"/>
                <a:cs typeface="Arial" panose="020B0604020202020204" pitchFamily="34" charset="0"/>
              </a:rPr>
              <a:t>and </a:t>
            </a:r>
            <a:r>
              <a:rPr lang="en-IN" dirty="0">
                <a:solidFill>
                  <a:srgbClr val="C00000"/>
                </a:solidFill>
                <a:uFill>
                  <a:solidFill>
                    <a:srgbClr val="000000"/>
                  </a:solidFill>
                </a:uFill>
                <a:ea typeface="Arial" panose="020B0604020202020204" pitchFamily="34" charset="0"/>
                <a:cs typeface="Arial" panose="020B0604020202020204" pitchFamily="34" charset="0"/>
              </a:rPr>
              <a:t>multiple</a:t>
            </a:r>
            <a:r>
              <a:rPr lang="en-IN" dirty="0">
                <a:solidFill>
                  <a:srgbClr val="1E00FE"/>
                </a:solidFill>
                <a:uFill>
                  <a:solidFill>
                    <a:srgbClr val="000000"/>
                  </a:solidFill>
                </a:uFill>
                <a:ea typeface="Arial" panose="020B0604020202020204" pitchFamily="34" charset="0"/>
                <a:cs typeface="Arial" panose="020B0604020202020204" pitchFamily="34" charset="0"/>
              </a:rPr>
              <a:t> </a:t>
            </a:r>
            <a:r>
              <a:rPr lang="en-IN" dirty="0">
                <a:solidFill>
                  <a:srgbClr val="C00000"/>
                </a:solidFill>
                <a:uFill>
                  <a:solidFill>
                    <a:srgbClr val="000000"/>
                  </a:solidFill>
                </a:uFill>
                <a:ea typeface="Arial" panose="020B0604020202020204" pitchFamily="34" charset="0"/>
                <a:cs typeface="Arial" panose="020B0604020202020204" pitchFamily="34" charset="0"/>
              </a:rPr>
              <a:t>targets</a:t>
            </a:r>
          </a:p>
          <a:p>
            <a:r>
              <a:rPr lang="en-IN" dirty="0">
                <a:solidFill>
                  <a:srgbClr val="000000"/>
                </a:solidFill>
                <a:uFill>
                  <a:solidFill>
                    <a:srgbClr val="000000"/>
                  </a:solidFill>
                </a:uFill>
                <a:ea typeface="Arial" panose="020B0604020202020204" pitchFamily="34" charset="0"/>
                <a:cs typeface="Arial" panose="020B0604020202020204" pitchFamily="34" charset="0"/>
              </a:rPr>
              <a:t>Both the signal lines (SDA, SCL) are ‘open drain’, thus </a:t>
            </a:r>
            <a:r>
              <a:rPr lang="en-IN" dirty="0">
                <a:solidFill>
                  <a:srgbClr val="C00000"/>
                </a:solidFill>
                <a:uFill>
                  <a:solidFill>
                    <a:srgbClr val="000000"/>
                  </a:solidFill>
                </a:uFill>
                <a:ea typeface="Arial" panose="020B0604020202020204" pitchFamily="34" charset="0"/>
                <a:cs typeface="Arial" panose="020B0604020202020204" pitchFamily="34" charset="0"/>
              </a:rPr>
              <a:t>pull-up resistors are </a:t>
            </a:r>
            <a:r>
              <a:rPr lang="en-IN" dirty="0" smtClean="0">
                <a:solidFill>
                  <a:srgbClr val="C00000"/>
                </a:solidFill>
                <a:uFill>
                  <a:solidFill>
                    <a:srgbClr val="000000"/>
                  </a:solidFill>
                </a:uFill>
                <a:ea typeface="Arial" panose="020B0604020202020204" pitchFamily="34" charset="0"/>
                <a:cs typeface="Arial" panose="020B0604020202020204" pitchFamily="34" charset="0"/>
              </a:rPr>
              <a:t>needed.</a:t>
            </a:r>
            <a:endParaRPr lang="en-IN" dirty="0">
              <a:solidFill>
                <a:srgbClr val="C00000"/>
              </a:solidFill>
              <a:uFill>
                <a:solidFill>
                  <a:srgbClr val="000000"/>
                </a:solidFill>
              </a:uFill>
              <a:ea typeface="Arial" panose="020B0604020202020204" pitchFamily="34" charset="0"/>
              <a:cs typeface="Arial" panose="020B0604020202020204" pitchFamily="34" charset="0"/>
            </a:endParaRPr>
          </a:p>
          <a:p>
            <a:pPr marL="0" indent="0">
              <a:buNone/>
            </a:pPr>
            <a:endParaRPr lang="en-US" dirty="0" smtClean="0"/>
          </a:p>
          <a:p>
            <a:pPr marL="0" indent="0">
              <a:buNone/>
            </a:pPr>
            <a:endParaRPr lang="en-IN" dirty="0"/>
          </a:p>
        </p:txBody>
      </p:sp>
      <p:grpSp>
        <p:nvGrpSpPr>
          <p:cNvPr id="4" name="Group 3"/>
          <p:cNvGrpSpPr/>
          <p:nvPr/>
        </p:nvGrpSpPr>
        <p:grpSpPr>
          <a:xfrm>
            <a:off x="3448179" y="3862873"/>
            <a:ext cx="4725437" cy="2603836"/>
            <a:chOff x="0" y="0"/>
            <a:chExt cx="6265164" cy="3669792"/>
          </a:xfrm>
        </p:grpSpPr>
        <p:pic>
          <p:nvPicPr>
            <p:cNvPr id="5" name="Picture 4"/>
            <p:cNvPicPr/>
            <p:nvPr/>
          </p:nvPicPr>
          <p:blipFill>
            <a:blip r:embed="rId2"/>
            <a:stretch>
              <a:fillRect/>
            </a:stretch>
          </p:blipFill>
          <p:spPr>
            <a:xfrm>
              <a:off x="0" y="0"/>
              <a:ext cx="6265164" cy="3669792"/>
            </a:xfrm>
            <a:prstGeom prst="rect">
              <a:avLst/>
            </a:prstGeom>
          </p:spPr>
        </p:pic>
        <p:sp>
          <p:nvSpPr>
            <p:cNvPr id="6" name="Shape 582"/>
            <p:cNvSpPr/>
            <p:nvPr/>
          </p:nvSpPr>
          <p:spPr>
            <a:xfrm>
              <a:off x="1956054" y="566166"/>
              <a:ext cx="1676400" cy="518160"/>
            </a:xfrm>
            <a:custGeom>
              <a:avLst/>
              <a:gdLst/>
              <a:ahLst/>
              <a:cxnLst/>
              <a:rect l="0" t="0" r="0" b="0"/>
              <a:pathLst>
                <a:path w="1676400" h="518160">
                  <a:moveTo>
                    <a:pt x="0" y="518160"/>
                  </a:moveTo>
                  <a:lnTo>
                    <a:pt x="1676400" y="518160"/>
                  </a:lnTo>
                  <a:lnTo>
                    <a:pt x="1676400" y="0"/>
                  </a:lnTo>
                  <a:lnTo>
                    <a:pt x="0" y="0"/>
                  </a:lnTo>
                  <a:close/>
                </a:path>
              </a:pathLst>
            </a:custGeom>
            <a:ln w="28956" cap="flat">
              <a:custDash>
                <a:ds d="228000" sp="228000"/>
              </a:custDash>
              <a:round/>
            </a:ln>
          </p:spPr>
          <p:style>
            <a:lnRef idx="1">
              <a:srgbClr val="FF0000"/>
            </a:lnRef>
            <a:fillRef idx="0">
              <a:srgbClr val="000000">
                <a:alpha val="0"/>
              </a:srgbClr>
            </a:fillRef>
            <a:effectRef idx="0">
              <a:scrgbClr r="0" g="0" b="0"/>
            </a:effectRef>
            <a:fontRef idx="none"/>
          </p:style>
          <p:txBody>
            <a:bodyPr/>
            <a:lstStyle/>
            <a:p>
              <a:endParaRPr lang="en-IN"/>
            </a:p>
          </p:txBody>
        </p:sp>
      </p:grpSp>
    </p:spTree>
    <p:extLst>
      <p:ext uri="{BB962C8B-B14F-4D97-AF65-F5344CB8AC3E}">
        <p14:creationId xmlns:p14="http://schemas.microsoft.com/office/powerpoint/2010/main" val="266568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I2C Communication Modes</a:t>
            </a:r>
          </a:p>
        </p:txBody>
      </p:sp>
      <p:grpSp>
        <p:nvGrpSpPr>
          <p:cNvPr id="4" name="Group 3"/>
          <p:cNvGrpSpPr/>
          <p:nvPr/>
        </p:nvGrpSpPr>
        <p:grpSpPr>
          <a:xfrm>
            <a:off x="126579" y="885112"/>
            <a:ext cx="8686800" cy="4997450"/>
            <a:chOff x="0" y="0"/>
            <a:chExt cx="4344543" cy="2614520"/>
          </a:xfrm>
        </p:grpSpPr>
        <p:sp>
          <p:nvSpPr>
            <p:cNvPr id="5" name="Shape 12876"/>
            <p:cNvSpPr/>
            <p:nvPr/>
          </p:nvSpPr>
          <p:spPr>
            <a:xfrm>
              <a:off x="6350" y="6350"/>
              <a:ext cx="2355215" cy="370840"/>
            </a:xfrm>
            <a:custGeom>
              <a:avLst/>
              <a:gdLst/>
              <a:ahLst/>
              <a:cxnLst/>
              <a:rect l="0" t="0" r="0" b="0"/>
              <a:pathLst>
                <a:path w="2355215" h="370840">
                  <a:moveTo>
                    <a:pt x="0" y="0"/>
                  </a:moveTo>
                  <a:lnTo>
                    <a:pt x="2355215" y="0"/>
                  </a:lnTo>
                  <a:lnTo>
                    <a:pt x="2355215" y="370840"/>
                  </a:lnTo>
                  <a:lnTo>
                    <a:pt x="0" y="370840"/>
                  </a:lnTo>
                  <a:lnTo>
                    <a:pt x="0" y="0"/>
                  </a:lnTo>
                </a:path>
              </a:pathLst>
            </a:custGeom>
            <a:ln w="0" cap="flat">
              <a:miter lim="127000"/>
            </a:ln>
          </p:spPr>
          <p:style>
            <a:lnRef idx="0">
              <a:srgbClr val="000000">
                <a:alpha val="0"/>
              </a:srgbClr>
            </a:lnRef>
            <a:fillRef idx="1">
              <a:srgbClr val="4F81BD"/>
            </a:fillRef>
            <a:effectRef idx="0">
              <a:scrgbClr r="0" g="0" b="0"/>
            </a:effectRef>
            <a:fontRef idx="none"/>
          </p:style>
          <p:txBody>
            <a:bodyPr/>
            <a:lstStyle/>
            <a:p>
              <a:endParaRPr lang="en-IN" sz="3200"/>
            </a:p>
          </p:txBody>
        </p:sp>
        <p:sp>
          <p:nvSpPr>
            <p:cNvPr id="6" name="Shape 12877"/>
            <p:cNvSpPr/>
            <p:nvPr/>
          </p:nvSpPr>
          <p:spPr>
            <a:xfrm>
              <a:off x="2361565" y="6350"/>
              <a:ext cx="1593215" cy="370840"/>
            </a:xfrm>
            <a:custGeom>
              <a:avLst/>
              <a:gdLst/>
              <a:ahLst/>
              <a:cxnLst/>
              <a:rect l="0" t="0" r="0" b="0"/>
              <a:pathLst>
                <a:path w="1593215" h="370840">
                  <a:moveTo>
                    <a:pt x="0" y="0"/>
                  </a:moveTo>
                  <a:lnTo>
                    <a:pt x="1593215" y="0"/>
                  </a:lnTo>
                  <a:lnTo>
                    <a:pt x="1593215" y="370840"/>
                  </a:lnTo>
                  <a:lnTo>
                    <a:pt x="0" y="370840"/>
                  </a:lnTo>
                  <a:lnTo>
                    <a:pt x="0" y="0"/>
                  </a:lnTo>
                </a:path>
              </a:pathLst>
            </a:custGeom>
            <a:ln w="0" cap="flat">
              <a:miter lim="127000"/>
            </a:ln>
          </p:spPr>
          <p:style>
            <a:lnRef idx="0">
              <a:srgbClr val="000000">
                <a:alpha val="0"/>
              </a:srgbClr>
            </a:lnRef>
            <a:fillRef idx="1">
              <a:srgbClr val="4F81BD"/>
            </a:fillRef>
            <a:effectRef idx="0">
              <a:scrgbClr r="0" g="0" b="0"/>
            </a:effectRef>
            <a:fontRef idx="none"/>
          </p:style>
          <p:txBody>
            <a:bodyPr/>
            <a:lstStyle/>
            <a:p>
              <a:endParaRPr lang="en-IN" sz="3200"/>
            </a:p>
          </p:txBody>
        </p:sp>
        <p:sp>
          <p:nvSpPr>
            <p:cNvPr id="7" name="Shape 12878"/>
            <p:cNvSpPr/>
            <p:nvPr/>
          </p:nvSpPr>
          <p:spPr>
            <a:xfrm>
              <a:off x="6350" y="377190"/>
              <a:ext cx="2355215" cy="370840"/>
            </a:xfrm>
            <a:custGeom>
              <a:avLst/>
              <a:gdLst/>
              <a:ahLst/>
              <a:cxnLst/>
              <a:rect l="0" t="0" r="0" b="0"/>
              <a:pathLst>
                <a:path w="2355215" h="370840">
                  <a:moveTo>
                    <a:pt x="0" y="0"/>
                  </a:moveTo>
                  <a:lnTo>
                    <a:pt x="2355215" y="0"/>
                  </a:lnTo>
                  <a:lnTo>
                    <a:pt x="2355215"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IN" sz="3200"/>
            </a:p>
          </p:txBody>
        </p:sp>
        <p:sp>
          <p:nvSpPr>
            <p:cNvPr id="8" name="Shape 12879"/>
            <p:cNvSpPr/>
            <p:nvPr/>
          </p:nvSpPr>
          <p:spPr>
            <a:xfrm>
              <a:off x="2361565" y="377190"/>
              <a:ext cx="1593215" cy="370840"/>
            </a:xfrm>
            <a:custGeom>
              <a:avLst/>
              <a:gdLst/>
              <a:ahLst/>
              <a:cxnLst/>
              <a:rect l="0" t="0" r="0" b="0"/>
              <a:pathLst>
                <a:path w="1593215" h="370840">
                  <a:moveTo>
                    <a:pt x="0" y="0"/>
                  </a:moveTo>
                  <a:lnTo>
                    <a:pt x="1593215" y="0"/>
                  </a:lnTo>
                  <a:lnTo>
                    <a:pt x="1593215"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IN" sz="3200"/>
            </a:p>
          </p:txBody>
        </p:sp>
        <p:sp>
          <p:nvSpPr>
            <p:cNvPr id="9" name="Shape 12880"/>
            <p:cNvSpPr/>
            <p:nvPr/>
          </p:nvSpPr>
          <p:spPr>
            <a:xfrm>
              <a:off x="6350" y="748030"/>
              <a:ext cx="2355215" cy="370840"/>
            </a:xfrm>
            <a:custGeom>
              <a:avLst/>
              <a:gdLst/>
              <a:ahLst/>
              <a:cxnLst/>
              <a:rect l="0" t="0" r="0" b="0"/>
              <a:pathLst>
                <a:path w="2355215" h="370840">
                  <a:moveTo>
                    <a:pt x="0" y="0"/>
                  </a:moveTo>
                  <a:lnTo>
                    <a:pt x="2355215" y="0"/>
                  </a:lnTo>
                  <a:lnTo>
                    <a:pt x="2355215"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IN" sz="3200"/>
            </a:p>
          </p:txBody>
        </p:sp>
        <p:sp>
          <p:nvSpPr>
            <p:cNvPr id="10" name="Shape 12881"/>
            <p:cNvSpPr/>
            <p:nvPr/>
          </p:nvSpPr>
          <p:spPr>
            <a:xfrm>
              <a:off x="2361565" y="748030"/>
              <a:ext cx="1593215" cy="370840"/>
            </a:xfrm>
            <a:custGeom>
              <a:avLst/>
              <a:gdLst/>
              <a:ahLst/>
              <a:cxnLst/>
              <a:rect l="0" t="0" r="0" b="0"/>
              <a:pathLst>
                <a:path w="1593215" h="370840">
                  <a:moveTo>
                    <a:pt x="0" y="0"/>
                  </a:moveTo>
                  <a:lnTo>
                    <a:pt x="1593215" y="0"/>
                  </a:lnTo>
                  <a:lnTo>
                    <a:pt x="1593215"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IN" sz="3200"/>
            </a:p>
          </p:txBody>
        </p:sp>
        <p:sp>
          <p:nvSpPr>
            <p:cNvPr id="11" name="Shape 12882"/>
            <p:cNvSpPr/>
            <p:nvPr/>
          </p:nvSpPr>
          <p:spPr>
            <a:xfrm>
              <a:off x="6350" y="1118870"/>
              <a:ext cx="2355215" cy="370840"/>
            </a:xfrm>
            <a:custGeom>
              <a:avLst/>
              <a:gdLst/>
              <a:ahLst/>
              <a:cxnLst/>
              <a:rect l="0" t="0" r="0" b="0"/>
              <a:pathLst>
                <a:path w="2355215" h="370840">
                  <a:moveTo>
                    <a:pt x="0" y="0"/>
                  </a:moveTo>
                  <a:lnTo>
                    <a:pt x="2355215" y="0"/>
                  </a:lnTo>
                  <a:lnTo>
                    <a:pt x="2355215"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IN" sz="3200"/>
            </a:p>
          </p:txBody>
        </p:sp>
        <p:sp>
          <p:nvSpPr>
            <p:cNvPr id="12" name="Shape 12883"/>
            <p:cNvSpPr/>
            <p:nvPr/>
          </p:nvSpPr>
          <p:spPr>
            <a:xfrm>
              <a:off x="2361565" y="1118870"/>
              <a:ext cx="1593215" cy="370840"/>
            </a:xfrm>
            <a:custGeom>
              <a:avLst/>
              <a:gdLst/>
              <a:ahLst/>
              <a:cxnLst/>
              <a:rect l="0" t="0" r="0" b="0"/>
              <a:pathLst>
                <a:path w="1593215" h="370840">
                  <a:moveTo>
                    <a:pt x="0" y="0"/>
                  </a:moveTo>
                  <a:lnTo>
                    <a:pt x="1593215" y="0"/>
                  </a:lnTo>
                  <a:lnTo>
                    <a:pt x="1593215"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IN" sz="3200"/>
            </a:p>
          </p:txBody>
        </p:sp>
        <p:sp>
          <p:nvSpPr>
            <p:cNvPr id="13" name="Shape 12884"/>
            <p:cNvSpPr/>
            <p:nvPr/>
          </p:nvSpPr>
          <p:spPr>
            <a:xfrm>
              <a:off x="6350" y="1489710"/>
              <a:ext cx="2355215" cy="365760"/>
            </a:xfrm>
            <a:custGeom>
              <a:avLst/>
              <a:gdLst/>
              <a:ahLst/>
              <a:cxnLst/>
              <a:rect l="0" t="0" r="0" b="0"/>
              <a:pathLst>
                <a:path w="2355215" h="365760">
                  <a:moveTo>
                    <a:pt x="0" y="0"/>
                  </a:moveTo>
                  <a:lnTo>
                    <a:pt x="2355215" y="0"/>
                  </a:lnTo>
                  <a:lnTo>
                    <a:pt x="2355215" y="365760"/>
                  </a:lnTo>
                  <a:lnTo>
                    <a:pt x="0" y="36576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IN" sz="3200"/>
            </a:p>
          </p:txBody>
        </p:sp>
        <p:sp>
          <p:nvSpPr>
            <p:cNvPr id="14" name="Shape 12885"/>
            <p:cNvSpPr/>
            <p:nvPr/>
          </p:nvSpPr>
          <p:spPr>
            <a:xfrm>
              <a:off x="2361565" y="1489710"/>
              <a:ext cx="1593215" cy="365760"/>
            </a:xfrm>
            <a:custGeom>
              <a:avLst/>
              <a:gdLst/>
              <a:ahLst/>
              <a:cxnLst/>
              <a:rect l="0" t="0" r="0" b="0"/>
              <a:pathLst>
                <a:path w="1593215" h="365760">
                  <a:moveTo>
                    <a:pt x="0" y="0"/>
                  </a:moveTo>
                  <a:lnTo>
                    <a:pt x="1593215" y="0"/>
                  </a:lnTo>
                  <a:lnTo>
                    <a:pt x="1593215" y="365760"/>
                  </a:lnTo>
                  <a:lnTo>
                    <a:pt x="0" y="36576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IN" sz="3200"/>
            </a:p>
          </p:txBody>
        </p:sp>
        <p:sp>
          <p:nvSpPr>
            <p:cNvPr id="15" name="Shape 12886"/>
            <p:cNvSpPr/>
            <p:nvPr/>
          </p:nvSpPr>
          <p:spPr>
            <a:xfrm>
              <a:off x="6350" y="1855470"/>
              <a:ext cx="2355215" cy="370840"/>
            </a:xfrm>
            <a:custGeom>
              <a:avLst/>
              <a:gdLst/>
              <a:ahLst/>
              <a:cxnLst/>
              <a:rect l="0" t="0" r="0" b="0"/>
              <a:pathLst>
                <a:path w="2355215" h="370840">
                  <a:moveTo>
                    <a:pt x="0" y="0"/>
                  </a:moveTo>
                  <a:lnTo>
                    <a:pt x="2355215" y="0"/>
                  </a:lnTo>
                  <a:lnTo>
                    <a:pt x="2355215"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IN" sz="3200"/>
            </a:p>
          </p:txBody>
        </p:sp>
        <p:sp>
          <p:nvSpPr>
            <p:cNvPr id="16" name="Shape 12887"/>
            <p:cNvSpPr/>
            <p:nvPr/>
          </p:nvSpPr>
          <p:spPr>
            <a:xfrm>
              <a:off x="2361565" y="1855470"/>
              <a:ext cx="1593215" cy="370840"/>
            </a:xfrm>
            <a:custGeom>
              <a:avLst/>
              <a:gdLst/>
              <a:ahLst/>
              <a:cxnLst/>
              <a:rect l="0" t="0" r="0" b="0"/>
              <a:pathLst>
                <a:path w="1593215" h="370840">
                  <a:moveTo>
                    <a:pt x="0" y="0"/>
                  </a:moveTo>
                  <a:lnTo>
                    <a:pt x="1593215" y="0"/>
                  </a:lnTo>
                  <a:lnTo>
                    <a:pt x="1593215" y="370840"/>
                  </a:lnTo>
                  <a:lnTo>
                    <a:pt x="0" y="370840"/>
                  </a:lnTo>
                  <a:lnTo>
                    <a:pt x="0" y="0"/>
                  </a:lnTo>
                </a:path>
              </a:pathLst>
            </a:custGeom>
            <a:ln w="0" cap="flat">
              <a:miter lim="127000"/>
            </a:ln>
          </p:spPr>
          <p:style>
            <a:lnRef idx="0">
              <a:srgbClr val="000000">
                <a:alpha val="0"/>
              </a:srgbClr>
            </a:lnRef>
            <a:fillRef idx="1">
              <a:srgbClr val="D0D8E8"/>
            </a:fillRef>
            <a:effectRef idx="0">
              <a:scrgbClr r="0" g="0" b="0"/>
            </a:effectRef>
            <a:fontRef idx="none"/>
          </p:style>
          <p:txBody>
            <a:bodyPr/>
            <a:lstStyle/>
            <a:p>
              <a:endParaRPr lang="en-IN" sz="3200"/>
            </a:p>
          </p:txBody>
        </p:sp>
        <p:sp>
          <p:nvSpPr>
            <p:cNvPr id="17" name="Shape 12888"/>
            <p:cNvSpPr/>
            <p:nvPr/>
          </p:nvSpPr>
          <p:spPr>
            <a:xfrm>
              <a:off x="6350" y="2226310"/>
              <a:ext cx="2355215" cy="370840"/>
            </a:xfrm>
            <a:custGeom>
              <a:avLst/>
              <a:gdLst/>
              <a:ahLst/>
              <a:cxnLst/>
              <a:rect l="0" t="0" r="0" b="0"/>
              <a:pathLst>
                <a:path w="2355215" h="370840">
                  <a:moveTo>
                    <a:pt x="0" y="0"/>
                  </a:moveTo>
                  <a:lnTo>
                    <a:pt x="2355215" y="0"/>
                  </a:lnTo>
                  <a:lnTo>
                    <a:pt x="2355215"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IN" sz="3200"/>
            </a:p>
          </p:txBody>
        </p:sp>
        <p:sp>
          <p:nvSpPr>
            <p:cNvPr id="18" name="Shape 12889"/>
            <p:cNvSpPr/>
            <p:nvPr/>
          </p:nvSpPr>
          <p:spPr>
            <a:xfrm>
              <a:off x="2361565" y="2226310"/>
              <a:ext cx="1593215" cy="370840"/>
            </a:xfrm>
            <a:custGeom>
              <a:avLst/>
              <a:gdLst/>
              <a:ahLst/>
              <a:cxnLst/>
              <a:rect l="0" t="0" r="0" b="0"/>
              <a:pathLst>
                <a:path w="1593215" h="370840">
                  <a:moveTo>
                    <a:pt x="0" y="0"/>
                  </a:moveTo>
                  <a:lnTo>
                    <a:pt x="1593215" y="0"/>
                  </a:lnTo>
                  <a:lnTo>
                    <a:pt x="1593215" y="370840"/>
                  </a:lnTo>
                  <a:lnTo>
                    <a:pt x="0" y="370840"/>
                  </a:lnTo>
                  <a:lnTo>
                    <a:pt x="0" y="0"/>
                  </a:lnTo>
                </a:path>
              </a:pathLst>
            </a:custGeom>
            <a:ln w="0" cap="flat">
              <a:miter lim="127000"/>
            </a:ln>
          </p:spPr>
          <p:style>
            <a:lnRef idx="0">
              <a:srgbClr val="000000">
                <a:alpha val="0"/>
              </a:srgbClr>
            </a:lnRef>
            <a:fillRef idx="1">
              <a:srgbClr val="E9EDF4"/>
            </a:fillRef>
            <a:effectRef idx="0">
              <a:scrgbClr r="0" g="0" b="0"/>
            </a:effectRef>
            <a:fontRef idx="none"/>
          </p:style>
          <p:txBody>
            <a:bodyPr/>
            <a:lstStyle/>
            <a:p>
              <a:endParaRPr lang="en-IN" sz="3200"/>
            </a:p>
          </p:txBody>
        </p:sp>
        <p:sp>
          <p:nvSpPr>
            <p:cNvPr id="19" name="Shape 253"/>
            <p:cNvSpPr/>
            <p:nvPr/>
          </p:nvSpPr>
          <p:spPr>
            <a:xfrm>
              <a:off x="2361565" y="0"/>
              <a:ext cx="0" cy="2603500"/>
            </a:xfrm>
            <a:custGeom>
              <a:avLst/>
              <a:gdLst/>
              <a:ahLst/>
              <a:cxnLst/>
              <a:rect l="0" t="0" r="0" b="0"/>
              <a:pathLst>
                <a:path h="2603500">
                  <a:moveTo>
                    <a:pt x="0" y="0"/>
                  </a:moveTo>
                  <a:lnTo>
                    <a:pt x="0" y="260350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0" name="Shape 254"/>
            <p:cNvSpPr/>
            <p:nvPr/>
          </p:nvSpPr>
          <p:spPr>
            <a:xfrm>
              <a:off x="0" y="377190"/>
              <a:ext cx="3961257" cy="0"/>
            </a:xfrm>
            <a:custGeom>
              <a:avLst/>
              <a:gdLst/>
              <a:ahLst/>
              <a:cxnLst/>
              <a:rect l="0" t="0" r="0" b="0"/>
              <a:pathLst>
                <a:path w="3961257">
                  <a:moveTo>
                    <a:pt x="0" y="0"/>
                  </a:moveTo>
                  <a:lnTo>
                    <a:pt x="3961257" y="0"/>
                  </a:lnTo>
                </a:path>
              </a:pathLst>
            </a:custGeom>
            <a:ln w="381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1" name="Shape 255"/>
            <p:cNvSpPr/>
            <p:nvPr/>
          </p:nvSpPr>
          <p:spPr>
            <a:xfrm>
              <a:off x="0" y="748030"/>
              <a:ext cx="3961257" cy="0"/>
            </a:xfrm>
            <a:custGeom>
              <a:avLst/>
              <a:gdLst/>
              <a:ahLst/>
              <a:cxnLst/>
              <a:rect l="0" t="0" r="0" b="0"/>
              <a:pathLst>
                <a:path w="3961257">
                  <a:moveTo>
                    <a:pt x="0" y="0"/>
                  </a:moveTo>
                  <a:lnTo>
                    <a:pt x="396125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2" name="Shape 256"/>
            <p:cNvSpPr/>
            <p:nvPr/>
          </p:nvSpPr>
          <p:spPr>
            <a:xfrm>
              <a:off x="0" y="1118870"/>
              <a:ext cx="3961257" cy="0"/>
            </a:xfrm>
            <a:custGeom>
              <a:avLst/>
              <a:gdLst/>
              <a:ahLst/>
              <a:cxnLst/>
              <a:rect l="0" t="0" r="0" b="0"/>
              <a:pathLst>
                <a:path w="3961257">
                  <a:moveTo>
                    <a:pt x="0" y="0"/>
                  </a:moveTo>
                  <a:lnTo>
                    <a:pt x="396125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3" name="Shape 257"/>
            <p:cNvSpPr/>
            <p:nvPr/>
          </p:nvSpPr>
          <p:spPr>
            <a:xfrm>
              <a:off x="0" y="1489710"/>
              <a:ext cx="3961257" cy="0"/>
            </a:xfrm>
            <a:custGeom>
              <a:avLst/>
              <a:gdLst/>
              <a:ahLst/>
              <a:cxnLst/>
              <a:rect l="0" t="0" r="0" b="0"/>
              <a:pathLst>
                <a:path w="3961257">
                  <a:moveTo>
                    <a:pt x="0" y="0"/>
                  </a:moveTo>
                  <a:lnTo>
                    <a:pt x="396125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4" name="Shape 258"/>
            <p:cNvSpPr/>
            <p:nvPr/>
          </p:nvSpPr>
          <p:spPr>
            <a:xfrm>
              <a:off x="0" y="1855470"/>
              <a:ext cx="3961257" cy="0"/>
            </a:xfrm>
            <a:custGeom>
              <a:avLst/>
              <a:gdLst/>
              <a:ahLst/>
              <a:cxnLst/>
              <a:rect l="0" t="0" r="0" b="0"/>
              <a:pathLst>
                <a:path w="3961257">
                  <a:moveTo>
                    <a:pt x="0" y="0"/>
                  </a:moveTo>
                  <a:lnTo>
                    <a:pt x="396125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5" name="Shape 259"/>
            <p:cNvSpPr/>
            <p:nvPr/>
          </p:nvSpPr>
          <p:spPr>
            <a:xfrm>
              <a:off x="0" y="2226310"/>
              <a:ext cx="3961257" cy="0"/>
            </a:xfrm>
            <a:custGeom>
              <a:avLst/>
              <a:gdLst/>
              <a:ahLst/>
              <a:cxnLst/>
              <a:rect l="0" t="0" r="0" b="0"/>
              <a:pathLst>
                <a:path w="3961257">
                  <a:moveTo>
                    <a:pt x="0" y="0"/>
                  </a:moveTo>
                  <a:lnTo>
                    <a:pt x="396125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6" name="Shape 260"/>
            <p:cNvSpPr/>
            <p:nvPr/>
          </p:nvSpPr>
          <p:spPr>
            <a:xfrm>
              <a:off x="6350" y="0"/>
              <a:ext cx="0" cy="2603500"/>
            </a:xfrm>
            <a:custGeom>
              <a:avLst/>
              <a:gdLst/>
              <a:ahLst/>
              <a:cxnLst/>
              <a:rect l="0" t="0" r="0" b="0"/>
              <a:pathLst>
                <a:path h="2603500">
                  <a:moveTo>
                    <a:pt x="0" y="0"/>
                  </a:moveTo>
                  <a:lnTo>
                    <a:pt x="0" y="260350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7" name="Shape 262"/>
            <p:cNvSpPr/>
            <p:nvPr/>
          </p:nvSpPr>
          <p:spPr>
            <a:xfrm>
              <a:off x="0" y="6350"/>
              <a:ext cx="3961257" cy="0"/>
            </a:xfrm>
            <a:custGeom>
              <a:avLst/>
              <a:gdLst/>
              <a:ahLst/>
              <a:cxnLst/>
              <a:rect l="0" t="0" r="0" b="0"/>
              <a:pathLst>
                <a:path w="3961257">
                  <a:moveTo>
                    <a:pt x="0" y="0"/>
                  </a:moveTo>
                  <a:lnTo>
                    <a:pt x="396125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8" name="Shape 263"/>
            <p:cNvSpPr/>
            <p:nvPr/>
          </p:nvSpPr>
          <p:spPr>
            <a:xfrm>
              <a:off x="0" y="2597150"/>
              <a:ext cx="3961257" cy="0"/>
            </a:xfrm>
            <a:custGeom>
              <a:avLst/>
              <a:gdLst/>
              <a:ahLst/>
              <a:cxnLst/>
              <a:rect l="0" t="0" r="0" b="0"/>
              <a:pathLst>
                <a:path w="3961257">
                  <a:moveTo>
                    <a:pt x="0" y="0"/>
                  </a:moveTo>
                  <a:lnTo>
                    <a:pt x="3961257" y="0"/>
                  </a:lnTo>
                </a:path>
              </a:pathLst>
            </a:custGeom>
            <a:ln w="12700" cap="flat">
              <a:round/>
            </a:ln>
          </p:spPr>
          <p:style>
            <a:lnRef idx="1">
              <a:srgbClr val="FFFFFF"/>
            </a:lnRef>
            <a:fillRef idx="0">
              <a:srgbClr val="000000">
                <a:alpha val="0"/>
              </a:srgbClr>
            </a:fillRef>
            <a:effectRef idx="0">
              <a:scrgbClr r="0" g="0" b="0"/>
            </a:effectRef>
            <a:fontRef idx="none"/>
          </p:style>
          <p:txBody>
            <a:bodyPr/>
            <a:lstStyle/>
            <a:p>
              <a:endParaRPr lang="en-IN" sz="3200"/>
            </a:p>
          </p:txBody>
        </p:sp>
        <p:sp>
          <p:nvSpPr>
            <p:cNvPr id="29" name="Rectangle 28"/>
            <p:cNvSpPr/>
            <p:nvPr/>
          </p:nvSpPr>
          <p:spPr>
            <a:xfrm>
              <a:off x="582525" y="108655"/>
              <a:ext cx="1352361" cy="285778"/>
            </a:xfrm>
            <a:prstGeom prst="rect">
              <a:avLst/>
            </a:prstGeom>
            <a:ln>
              <a:noFill/>
            </a:ln>
          </p:spPr>
          <p:txBody>
            <a:bodyPr vert="horz" lIns="0" tIns="0" rIns="0" bIns="0" rtlCol="0">
              <a:noAutofit/>
            </a:bodyPr>
            <a:lstStyle/>
            <a:p>
              <a:pPr>
                <a:lnSpc>
                  <a:spcPct val="107000"/>
                </a:lnSpc>
                <a:spcAft>
                  <a:spcPts val="800"/>
                </a:spcAft>
              </a:pPr>
              <a:r>
                <a:rPr lang="en-IN" sz="3200" b="1" dirty="0">
                  <a:solidFill>
                    <a:srgbClr val="FFFFFF"/>
                  </a:solidFill>
                  <a:effectLst/>
                  <a:latin typeface="Arial" panose="020B0604020202020204" pitchFamily="34" charset="0"/>
                  <a:ea typeface="Arial" panose="020B0604020202020204" pitchFamily="34" charset="0"/>
                </a:rPr>
                <a:t>I2C Mode</a:t>
              </a:r>
              <a:endParaRPr lang="en-IN" dirty="0">
                <a:solidFill>
                  <a:srgbClr val="000000"/>
                </a:solidFill>
                <a:effectLst/>
                <a:latin typeface="Calibri" panose="020F0502020204030204" pitchFamily="34" charset="0"/>
                <a:ea typeface="Calibri" panose="020F0502020204030204" pitchFamily="34" charset="0"/>
              </a:endParaRPr>
            </a:p>
          </p:txBody>
        </p:sp>
        <p:sp>
          <p:nvSpPr>
            <p:cNvPr id="30" name="Rectangle 29"/>
            <p:cNvSpPr/>
            <p:nvPr/>
          </p:nvSpPr>
          <p:spPr>
            <a:xfrm>
              <a:off x="2728558" y="99210"/>
              <a:ext cx="911506" cy="285778"/>
            </a:xfrm>
            <a:prstGeom prst="rect">
              <a:avLst/>
            </a:prstGeom>
            <a:ln>
              <a:noFill/>
            </a:ln>
          </p:spPr>
          <p:txBody>
            <a:bodyPr vert="horz" lIns="0" tIns="0" rIns="0" bIns="0" rtlCol="0">
              <a:noAutofit/>
            </a:bodyPr>
            <a:lstStyle/>
            <a:p>
              <a:pPr>
                <a:lnSpc>
                  <a:spcPct val="107000"/>
                </a:lnSpc>
                <a:spcAft>
                  <a:spcPts val="800"/>
                </a:spcAft>
              </a:pPr>
              <a:r>
                <a:rPr lang="en-IN" sz="3200" b="1" dirty="0">
                  <a:solidFill>
                    <a:srgbClr val="FFFFFF"/>
                  </a:solidFill>
                  <a:effectLst/>
                  <a:latin typeface="Arial" panose="020B0604020202020204" pitchFamily="34" charset="0"/>
                  <a:ea typeface="Arial" panose="020B0604020202020204" pitchFamily="34" charset="0"/>
                </a:rPr>
                <a:t>Speed</a:t>
              </a:r>
              <a:endParaRPr lang="en-IN" dirty="0">
                <a:solidFill>
                  <a:srgbClr val="000000"/>
                </a:solidFill>
                <a:effectLst/>
                <a:latin typeface="Calibri" panose="020F0502020204030204" pitchFamily="34" charset="0"/>
                <a:ea typeface="Calibri" panose="020F0502020204030204" pitchFamily="34" charset="0"/>
              </a:endParaRPr>
            </a:p>
          </p:txBody>
        </p:sp>
        <p:sp>
          <p:nvSpPr>
            <p:cNvPr id="31" name="Rectangle 30"/>
            <p:cNvSpPr/>
            <p:nvPr/>
          </p:nvSpPr>
          <p:spPr>
            <a:xfrm>
              <a:off x="97917" y="479495"/>
              <a:ext cx="2075972" cy="285778"/>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Standard Mode</a:t>
              </a:r>
              <a:endParaRPr lang="en-IN">
                <a:solidFill>
                  <a:srgbClr val="000000"/>
                </a:solidFill>
                <a:effectLst/>
                <a:latin typeface="Calibri" panose="020F0502020204030204" pitchFamily="34" charset="0"/>
                <a:ea typeface="Calibri" panose="020F0502020204030204" pitchFamily="34" charset="0"/>
              </a:endParaRPr>
            </a:p>
          </p:txBody>
        </p:sp>
        <p:sp>
          <p:nvSpPr>
            <p:cNvPr id="32" name="Rectangle 31"/>
            <p:cNvSpPr/>
            <p:nvPr/>
          </p:nvSpPr>
          <p:spPr>
            <a:xfrm>
              <a:off x="2453386" y="479495"/>
              <a:ext cx="505514" cy="285778"/>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100</a:t>
              </a:r>
              <a:endParaRPr lang="en-IN">
                <a:solidFill>
                  <a:srgbClr val="000000"/>
                </a:solidFill>
                <a:effectLst/>
                <a:latin typeface="Calibri" panose="020F0502020204030204" pitchFamily="34" charset="0"/>
                <a:ea typeface="Calibri" panose="020F0502020204030204" pitchFamily="34" charset="0"/>
              </a:endParaRPr>
            </a:p>
          </p:txBody>
        </p:sp>
        <p:sp>
          <p:nvSpPr>
            <p:cNvPr id="33" name="Rectangle 32"/>
            <p:cNvSpPr/>
            <p:nvPr/>
          </p:nvSpPr>
          <p:spPr>
            <a:xfrm>
              <a:off x="2898775" y="479495"/>
              <a:ext cx="640608" cy="285778"/>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kbps</a:t>
              </a:r>
              <a:endParaRPr lang="en-IN">
                <a:solidFill>
                  <a:srgbClr val="000000"/>
                </a:solidFill>
                <a:effectLst/>
                <a:latin typeface="Calibri" panose="020F0502020204030204" pitchFamily="34" charset="0"/>
                <a:ea typeface="Calibri" panose="020F0502020204030204" pitchFamily="34" charset="0"/>
              </a:endParaRPr>
            </a:p>
          </p:txBody>
        </p:sp>
        <p:sp>
          <p:nvSpPr>
            <p:cNvPr id="34" name="Rectangle 33"/>
            <p:cNvSpPr/>
            <p:nvPr/>
          </p:nvSpPr>
          <p:spPr>
            <a:xfrm>
              <a:off x="97917" y="849986"/>
              <a:ext cx="1434233" cy="286159"/>
            </a:xfrm>
            <a:prstGeom prst="rect">
              <a:avLst/>
            </a:prstGeom>
            <a:ln>
              <a:noFill/>
            </a:ln>
          </p:spPr>
          <p:txBody>
            <a:bodyPr vert="horz" lIns="0" tIns="0" rIns="0" bIns="0" rtlCol="0">
              <a:noAutofit/>
            </a:bodyPr>
            <a:lstStyle/>
            <a:p>
              <a:pPr>
                <a:lnSpc>
                  <a:spcPct val="107000"/>
                </a:lnSpc>
                <a:spcAft>
                  <a:spcPts val="800"/>
                </a:spcAft>
              </a:pPr>
              <a:r>
                <a:rPr lang="en-IN" sz="3200" dirty="0">
                  <a:solidFill>
                    <a:srgbClr val="000000"/>
                  </a:solidFill>
                  <a:effectLst/>
                  <a:latin typeface="Arial" panose="020B0604020202020204" pitchFamily="34" charset="0"/>
                  <a:ea typeface="Arial" panose="020B0604020202020204" pitchFamily="34" charset="0"/>
                </a:rPr>
                <a:t>Fast Mode</a:t>
              </a:r>
              <a:endParaRPr lang="en-IN" dirty="0">
                <a:solidFill>
                  <a:srgbClr val="000000"/>
                </a:solidFill>
                <a:effectLst/>
                <a:latin typeface="Calibri" panose="020F0502020204030204" pitchFamily="34" charset="0"/>
                <a:ea typeface="Calibri" panose="020F0502020204030204" pitchFamily="34" charset="0"/>
              </a:endParaRPr>
            </a:p>
          </p:txBody>
        </p:sp>
        <p:sp>
          <p:nvSpPr>
            <p:cNvPr id="35" name="Rectangle 34"/>
            <p:cNvSpPr/>
            <p:nvPr/>
          </p:nvSpPr>
          <p:spPr>
            <a:xfrm>
              <a:off x="2453386" y="849986"/>
              <a:ext cx="505985" cy="286159"/>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400</a:t>
              </a:r>
              <a:endParaRPr lang="en-IN">
                <a:solidFill>
                  <a:srgbClr val="000000"/>
                </a:solidFill>
                <a:effectLst/>
                <a:latin typeface="Calibri" panose="020F0502020204030204" pitchFamily="34" charset="0"/>
                <a:ea typeface="Calibri" panose="020F0502020204030204" pitchFamily="34" charset="0"/>
              </a:endParaRPr>
            </a:p>
          </p:txBody>
        </p:sp>
        <p:sp>
          <p:nvSpPr>
            <p:cNvPr id="36" name="Rectangle 35"/>
            <p:cNvSpPr/>
            <p:nvPr/>
          </p:nvSpPr>
          <p:spPr>
            <a:xfrm>
              <a:off x="2833139" y="849986"/>
              <a:ext cx="727620" cy="286159"/>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 kbps</a:t>
              </a:r>
              <a:endParaRPr lang="en-IN">
                <a:solidFill>
                  <a:srgbClr val="000000"/>
                </a:solidFill>
                <a:effectLst/>
                <a:latin typeface="Calibri" panose="020F0502020204030204" pitchFamily="34" charset="0"/>
                <a:ea typeface="Calibri" panose="020F0502020204030204" pitchFamily="34" charset="0"/>
              </a:endParaRPr>
            </a:p>
          </p:txBody>
        </p:sp>
        <p:sp>
          <p:nvSpPr>
            <p:cNvPr id="37" name="Rectangle 36"/>
            <p:cNvSpPr/>
            <p:nvPr/>
          </p:nvSpPr>
          <p:spPr>
            <a:xfrm>
              <a:off x="97917" y="1221175"/>
              <a:ext cx="2109720" cy="285778"/>
            </a:xfrm>
            <a:prstGeom prst="rect">
              <a:avLst/>
            </a:prstGeom>
            <a:ln>
              <a:noFill/>
            </a:ln>
          </p:spPr>
          <p:txBody>
            <a:bodyPr vert="horz" lIns="0" tIns="0" rIns="0" bIns="0" rtlCol="0">
              <a:noAutofit/>
            </a:bodyPr>
            <a:lstStyle/>
            <a:p>
              <a:pPr>
                <a:lnSpc>
                  <a:spcPct val="107000"/>
                </a:lnSpc>
                <a:spcAft>
                  <a:spcPts val="800"/>
                </a:spcAft>
              </a:pPr>
              <a:r>
                <a:rPr lang="en-IN" sz="3200" dirty="0">
                  <a:solidFill>
                    <a:srgbClr val="000000"/>
                  </a:solidFill>
                  <a:effectLst/>
                  <a:latin typeface="Arial" panose="020B0604020202020204" pitchFamily="34" charset="0"/>
                  <a:ea typeface="Arial" panose="020B0604020202020204" pitchFamily="34" charset="0"/>
                </a:rPr>
                <a:t>Fast Mode Plus</a:t>
              </a:r>
              <a:endParaRPr lang="en-IN" dirty="0">
                <a:solidFill>
                  <a:srgbClr val="000000"/>
                </a:solidFill>
                <a:effectLst/>
                <a:latin typeface="Calibri" panose="020F0502020204030204" pitchFamily="34" charset="0"/>
                <a:ea typeface="Calibri" panose="020F0502020204030204" pitchFamily="34" charset="0"/>
              </a:endParaRPr>
            </a:p>
          </p:txBody>
        </p:sp>
        <p:sp>
          <p:nvSpPr>
            <p:cNvPr id="38" name="Rectangle 37"/>
            <p:cNvSpPr/>
            <p:nvPr/>
          </p:nvSpPr>
          <p:spPr>
            <a:xfrm>
              <a:off x="2453386" y="1221175"/>
              <a:ext cx="169045" cy="285778"/>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1</a:t>
              </a:r>
              <a:endParaRPr lang="en-IN">
                <a:solidFill>
                  <a:srgbClr val="000000"/>
                </a:solidFill>
                <a:effectLst/>
                <a:latin typeface="Calibri" panose="020F0502020204030204" pitchFamily="34" charset="0"/>
                <a:ea typeface="Calibri" panose="020F0502020204030204" pitchFamily="34" charset="0"/>
              </a:endParaRPr>
            </a:p>
          </p:txBody>
        </p:sp>
        <p:sp>
          <p:nvSpPr>
            <p:cNvPr id="39" name="Rectangle 38"/>
            <p:cNvSpPr/>
            <p:nvPr/>
          </p:nvSpPr>
          <p:spPr>
            <a:xfrm>
              <a:off x="2580488" y="1221175"/>
              <a:ext cx="826984" cy="285778"/>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 Mbps</a:t>
              </a:r>
              <a:endParaRPr lang="en-IN">
                <a:solidFill>
                  <a:srgbClr val="000000"/>
                </a:solidFill>
                <a:effectLst/>
                <a:latin typeface="Calibri" panose="020F0502020204030204" pitchFamily="34" charset="0"/>
                <a:ea typeface="Calibri" panose="020F0502020204030204" pitchFamily="34" charset="0"/>
              </a:endParaRPr>
            </a:p>
          </p:txBody>
        </p:sp>
        <p:sp>
          <p:nvSpPr>
            <p:cNvPr id="40" name="Rectangle 39"/>
            <p:cNvSpPr/>
            <p:nvPr/>
          </p:nvSpPr>
          <p:spPr>
            <a:xfrm>
              <a:off x="97917" y="1957553"/>
              <a:ext cx="2431285" cy="286159"/>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High Speed Mode</a:t>
              </a:r>
              <a:endParaRPr lang="en-IN">
                <a:solidFill>
                  <a:srgbClr val="000000"/>
                </a:solidFill>
                <a:effectLst/>
                <a:latin typeface="Calibri" panose="020F0502020204030204" pitchFamily="34" charset="0"/>
                <a:ea typeface="Calibri" panose="020F0502020204030204" pitchFamily="34" charset="0"/>
              </a:endParaRPr>
            </a:p>
          </p:txBody>
        </p:sp>
        <p:sp>
          <p:nvSpPr>
            <p:cNvPr id="41" name="Rectangle 40"/>
            <p:cNvSpPr/>
            <p:nvPr/>
          </p:nvSpPr>
          <p:spPr>
            <a:xfrm>
              <a:off x="2453386" y="1957553"/>
              <a:ext cx="422263" cy="286159"/>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3.4</a:t>
              </a:r>
              <a:endParaRPr lang="en-IN">
                <a:solidFill>
                  <a:srgbClr val="000000"/>
                </a:solidFill>
                <a:effectLst/>
                <a:latin typeface="Calibri" panose="020F0502020204030204" pitchFamily="34" charset="0"/>
                <a:ea typeface="Calibri" panose="020F0502020204030204" pitchFamily="34" charset="0"/>
              </a:endParaRPr>
            </a:p>
          </p:txBody>
        </p:sp>
        <p:sp>
          <p:nvSpPr>
            <p:cNvPr id="42" name="Rectangle 41"/>
            <p:cNvSpPr/>
            <p:nvPr/>
          </p:nvSpPr>
          <p:spPr>
            <a:xfrm>
              <a:off x="2770877" y="1957553"/>
              <a:ext cx="826868" cy="286159"/>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 Mbps</a:t>
              </a:r>
              <a:endParaRPr lang="en-IN">
                <a:solidFill>
                  <a:srgbClr val="000000"/>
                </a:solidFill>
                <a:effectLst/>
                <a:latin typeface="Calibri" panose="020F0502020204030204" pitchFamily="34" charset="0"/>
                <a:ea typeface="Calibri" panose="020F0502020204030204" pitchFamily="34" charset="0"/>
              </a:endParaRPr>
            </a:p>
          </p:txBody>
        </p:sp>
        <p:sp>
          <p:nvSpPr>
            <p:cNvPr id="43" name="Rectangle 42"/>
            <p:cNvSpPr/>
            <p:nvPr/>
          </p:nvSpPr>
          <p:spPr>
            <a:xfrm>
              <a:off x="97917" y="2328742"/>
              <a:ext cx="640608" cy="285778"/>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Ultra</a:t>
              </a:r>
              <a:endParaRPr lang="en-IN">
                <a:solidFill>
                  <a:srgbClr val="000000"/>
                </a:solidFill>
                <a:effectLst/>
                <a:latin typeface="Calibri" panose="020F0502020204030204" pitchFamily="34" charset="0"/>
                <a:ea typeface="Calibri" panose="020F0502020204030204" pitchFamily="34" charset="0"/>
              </a:endParaRPr>
            </a:p>
          </p:txBody>
        </p:sp>
        <p:sp>
          <p:nvSpPr>
            <p:cNvPr id="44" name="Rectangle 43"/>
            <p:cNvSpPr/>
            <p:nvPr/>
          </p:nvSpPr>
          <p:spPr>
            <a:xfrm>
              <a:off x="579501" y="2328742"/>
              <a:ext cx="101245" cy="285778"/>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a:t>
              </a:r>
              <a:endParaRPr lang="en-IN">
                <a:solidFill>
                  <a:srgbClr val="000000"/>
                </a:solidFill>
                <a:effectLst/>
                <a:latin typeface="Calibri" panose="020F0502020204030204" pitchFamily="34" charset="0"/>
                <a:ea typeface="Calibri" panose="020F0502020204030204" pitchFamily="34" charset="0"/>
              </a:endParaRPr>
            </a:p>
          </p:txBody>
        </p:sp>
        <p:sp>
          <p:nvSpPr>
            <p:cNvPr id="45" name="Rectangle 44"/>
            <p:cNvSpPr/>
            <p:nvPr/>
          </p:nvSpPr>
          <p:spPr>
            <a:xfrm>
              <a:off x="655701" y="2328742"/>
              <a:ext cx="1435667" cy="285778"/>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Fast Mode</a:t>
              </a:r>
              <a:endParaRPr lang="en-IN">
                <a:solidFill>
                  <a:srgbClr val="000000"/>
                </a:solidFill>
                <a:effectLst/>
                <a:latin typeface="Calibri" panose="020F0502020204030204" pitchFamily="34" charset="0"/>
                <a:ea typeface="Calibri" panose="020F0502020204030204" pitchFamily="34" charset="0"/>
              </a:endParaRPr>
            </a:p>
          </p:txBody>
        </p:sp>
        <p:sp>
          <p:nvSpPr>
            <p:cNvPr id="46" name="Rectangle 45"/>
            <p:cNvSpPr/>
            <p:nvPr/>
          </p:nvSpPr>
          <p:spPr>
            <a:xfrm>
              <a:off x="2453386" y="2328742"/>
              <a:ext cx="169045" cy="285778"/>
            </a:xfrm>
            <a:prstGeom prst="rect">
              <a:avLst/>
            </a:prstGeom>
            <a:ln>
              <a:noFill/>
            </a:ln>
          </p:spPr>
          <p:txBody>
            <a:bodyPr vert="horz" lIns="0" tIns="0" rIns="0" bIns="0" rtlCol="0">
              <a:noAutofit/>
            </a:bodyPr>
            <a:lstStyle/>
            <a:p>
              <a:pPr>
                <a:lnSpc>
                  <a:spcPct val="107000"/>
                </a:lnSpc>
                <a:spcAft>
                  <a:spcPts val="800"/>
                </a:spcAft>
              </a:pPr>
              <a:r>
                <a:rPr lang="en-IN" sz="3200">
                  <a:solidFill>
                    <a:srgbClr val="000000"/>
                  </a:solidFill>
                  <a:effectLst/>
                  <a:latin typeface="Arial" panose="020B0604020202020204" pitchFamily="34" charset="0"/>
                  <a:ea typeface="Arial" panose="020B0604020202020204" pitchFamily="34" charset="0"/>
                </a:rPr>
                <a:t>5</a:t>
              </a:r>
              <a:endParaRPr lang="en-IN">
                <a:solidFill>
                  <a:srgbClr val="000000"/>
                </a:solidFill>
                <a:effectLst/>
                <a:latin typeface="Calibri" panose="020F0502020204030204" pitchFamily="34" charset="0"/>
                <a:ea typeface="Calibri" panose="020F0502020204030204" pitchFamily="34" charset="0"/>
              </a:endParaRPr>
            </a:p>
          </p:txBody>
        </p:sp>
        <p:sp>
          <p:nvSpPr>
            <p:cNvPr id="47" name="Rectangle 46"/>
            <p:cNvSpPr/>
            <p:nvPr/>
          </p:nvSpPr>
          <p:spPr>
            <a:xfrm>
              <a:off x="2580488" y="2328742"/>
              <a:ext cx="826984" cy="285778"/>
            </a:xfrm>
            <a:prstGeom prst="rect">
              <a:avLst/>
            </a:prstGeom>
            <a:ln>
              <a:noFill/>
            </a:ln>
          </p:spPr>
          <p:txBody>
            <a:bodyPr vert="horz" lIns="0" tIns="0" rIns="0" bIns="0" rtlCol="0">
              <a:noAutofit/>
            </a:bodyPr>
            <a:lstStyle/>
            <a:p>
              <a:pPr>
                <a:lnSpc>
                  <a:spcPct val="107000"/>
                </a:lnSpc>
                <a:spcAft>
                  <a:spcPts val="800"/>
                </a:spcAft>
              </a:pPr>
              <a:r>
                <a:rPr lang="en-IN" sz="3200" dirty="0">
                  <a:solidFill>
                    <a:srgbClr val="000000"/>
                  </a:solidFill>
                  <a:effectLst/>
                  <a:latin typeface="Arial" panose="020B0604020202020204" pitchFamily="34" charset="0"/>
                  <a:ea typeface="Arial" panose="020B0604020202020204" pitchFamily="34" charset="0"/>
                </a:rPr>
                <a:t> Mbps</a:t>
              </a:r>
              <a:endParaRPr lang="en-IN" dirty="0">
                <a:solidFill>
                  <a:srgbClr val="000000"/>
                </a:solidFill>
                <a:effectLst/>
                <a:latin typeface="Calibri" panose="020F0502020204030204" pitchFamily="34" charset="0"/>
                <a:ea typeface="Calibri" panose="020F0502020204030204" pitchFamily="34" charset="0"/>
              </a:endParaRPr>
            </a:p>
          </p:txBody>
        </p:sp>
        <p:sp>
          <p:nvSpPr>
            <p:cNvPr id="48" name="Shape 279"/>
            <p:cNvSpPr/>
            <p:nvPr/>
          </p:nvSpPr>
          <p:spPr>
            <a:xfrm>
              <a:off x="3955923" y="411734"/>
              <a:ext cx="329184" cy="1078992"/>
            </a:xfrm>
            <a:custGeom>
              <a:avLst/>
              <a:gdLst/>
              <a:ahLst/>
              <a:cxnLst/>
              <a:rect l="0" t="0" r="0" b="0"/>
              <a:pathLst>
                <a:path w="329184" h="1078992">
                  <a:moveTo>
                    <a:pt x="0" y="0"/>
                  </a:moveTo>
                  <a:cubicBezTo>
                    <a:pt x="90932" y="0"/>
                    <a:pt x="164592" y="12319"/>
                    <a:pt x="164592" y="27432"/>
                  </a:cubicBezTo>
                  <a:lnTo>
                    <a:pt x="164592" y="512064"/>
                  </a:lnTo>
                  <a:cubicBezTo>
                    <a:pt x="164592" y="527177"/>
                    <a:pt x="238252" y="539496"/>
                    <a:pt x="329184" y="539496"/>
                  </a:cubicBezTo>
                  <a:cubicBezTo>
                    <a:pt x="238252" y="539496"/>
                    <a:pt x="164592" y="551815"/>
                    <a:pt x="164592" y="566928"/>
                  </a:cubicBezTo>
                  <a:lnTo>
                    <a:pt x="164592" y="1051560"/>
                  </a:lnTo>
                  <a:cubicBezTo>
                    <a:pt x="164592" y="1066673"/>
                    <a:pt x="90932" y="1078992"/>
                    <a:pt x="0" y="1078992"/>
                  </a:cubicBezTo>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en-IN" sz="3200"/>
            </a:p>
          </p:txBody>
        </p:sp>
        <p:sp>
          <p:nvSpPr>
            <p:cNvPr id="49" name="Shape 280"/>
            <p:cNvSpPr/>
            <p:nvPr/>
          </p:nvSpPr>
          <p:spPr>
            <a:xfrm>
              <a:off x="3955923" y="411734"/>
              <a:ext cx="329184" cy="1078992"/>
            </a:xfrm>
            <a:custGeom>
              <a:avLst/>
              <a:gdLst/>
              <a:ahLst/>
              <a:cxnLst/>
              <a:rect l="0" t="0" r="0" b="0"/>
              <a:pathLst>
                <a:path w="329184" h="1078992">
                  <a:moveTo>
                    <a:pt x="0" y="0"/>
                  </a:moveTo>
                  <a:cubicBezTo>
                    <a:pt x="90932" y="0"/>
                    <a:pt x="164592" y="12319"/>
                    <a:pt x="164592" y="27432"/>
                  </a:cubicBezTo>
                  <a:lnTo>
                    <a:pt x="164592" y="512064"/>
                  </a:lnTo>
                  <a:cubicBezTo>
                    <a:pt x="164592" y="527177"/>
                    <a:pt x="238252" y="539496"/>
                    <a:pt x="329184" y="539496"/>
                  </a:cubicBezTo>
                  <a:cubicBezTo>
                    <a:pt x="238252" y="539496"/>
                    <a:pt x="164592" y="551815"/>
                    <a:pt x="164592" y="566928"/>
                  </a:cubicBezTo>
                  <a:lnTo>
                    <a:pt x="164592" y="1051560"/>
                  </a:lnTo>
                  <a:cubicBezTo>
                    <a:pt x="164592" y="1066673"/>
                    <a:pt x="90932" y="1078992"/>
                    <a:pt x="0" y="1078992"/>
                  </a:cubicBezTo>
                </a:path>
              </a:pathLst>
            </a:custGeom>
            <a:ln w="38100" cap="flat">
              <a:round/>
            </a:ln>
          </p:spPr>
          <p:style>
            <a:lnRef idx="1">
              <a:srgbClr val="000000"/>
            </a:lnRef>
            <a:fillRef idx="0">
              <a:srgbClr val="000000">
                <a:alpha val="0"/>
              </a:srgbClr>
            </a:fillRef>
            <a:effectRef idx="0">
              <a:scrgbClr r="0" g="0" b="0"/>
            </a:effectRef>
            <a:fontRef idx="none"/>
          </p:style>
          <p:txBody>
            <a:bodyPr/>
            <a:lstStyle/>
            <a:p>
              <a:endParaRPr lang="en-IN" sz="3200"/>
            </a:p>
          </p:txBody>
        </p:sp>
        <p:sp>
          <p:nvSpPr>
            <p:cNvPr id="50" name="Shape 284"/>
            <p:cNvSpPr/>
            <p:nvPr/>
          </p:nvSpPr>
          <p:spPr>
            <a:xfrm>
              <a:off x="4013835" y="1853438"/>
              <a:ext cx="330708" cy="659892"/>
            </a:xfrm>
            <a:custGeom>
              <a:avLst/>
              <a:gdLst/>
              <a:ahLst/>
              <a:cxnLst/>
              <a:rect l="0" t="0" r="0" b="0"/>
              <a:pathLst>
                <a:path w="330708" h="659892">
                  <a:moveTo>
                    <a:pt x="0" y="0"/>
                  </a:moveTo>
                  <a:cubicBezTo>
                    <a:pt x="91313" y="0"/>
                    <a:pt x="165354" y="12319"/>
                    <a:pt x="165354" y="27559"/>
                  </a:cubicBezTo>
                  <a:lnTo>
                    <a:pt x="165354" y="302387"/>
                  </a:lnTo>
                  <a:cubicBezTo>
                    <a:pt x="165354" y="317627"/>
                    <a:pt x="239395" y="329946"/>
                    <a:pt x="330708" y="329946"/>
                  </a:cubicBezTo>
                  <a:cubicBezTo>
                    <a:pt x="239395" y="329946"/>
                    <a:pt x="165354" y="342265"/>
                    <a:pt x="165354" y="357505"/>
                  </a:cubicBezTo>
                  <a:lnTo>
                    <a:pt x="165354" y="632333"/>
                  </a:lnTo>
                  <a:cubicBezTo>
                    <a:pt x="165354" y="647573"/>
                    <a:pt x="91313" y="659892"/>
                    <a:pt x="0" y="659892"/>
                  </a:cubicBezTo>
                </a:path>
              </a:pathLst>
            </a:custGeom>
            <a:ln w="38100" cap="flat">
              <a:round/>
            </a:ln>
          </p:spPr>
          <p:style>
            <a:lnRef idx="1">
              <a:srgbClr val="C0504D"/>
            </a:lnRef>
            <a:fillRef idx="0">
              <a:srgbClr val="000000">
                <a:alpha val="0"/>
              </a:srgbClr>
            </a:fillRef>
            <a:effectRef idx="0">
              <a:scrgbClr r="0" g="0" b="0"/>
            </a:effectRef>
            <a:fontRef idx="none"/>
          </p:style>
          <p:txBody>
            <a:bodyPr/>
            <a:lstStyle/>
            <a:p>
              <a:endParaRPr lang="en-IN" sz="3200"/>
            </a:p>
          </p:txBody>
        </p:sp>
        <p:sp>
          <p:nvSpPr>
            <p:cNvPr id="51" name="Shape 285"/>
            <p:cNvSpPr/>
            <p:nvPr/>
          </p:nvSpPr>
          <p:spPr>
            <a:xfrm>
              <a:off x="4013835" y="1853438"/>
              <a:ext cx="330708" cy="659892"/>
            </a:xfrm>
            <a:custGeom>
              <a:avLst/>
              <a:gdLst/>
              <a:ahLst/>
              <a:cxnLst/>
              <a:rect l="0" t="0" r="0" b="0"/>
              <a:pathLst>
                <a:path w="330708" h="659892">
                  <a:moveTo>
                    <a:pt x="0" y="0"/>
                  </a:moveTo>
                  <a:cubicBezTo>
                    <a:pt x="91313" y="0"/>
                    <a:pt x="165354" y="12319"/>
                    <a:pt x="165354" y="27559"/>
                  </a:cubicBezTo>
                  <a:lnTo>
                    <a:pt x="165354" y="302387"/>
                  </a:lnTo>
                  <a:cubicBezTo>
                    <a:pt x="165354" y="317627"/>
                    <a:pt x="239395" y="329946"/>
                    <a:pt x="330708" y="329946"/>
                  </a:cubicBezTo>
                  <a:cubicBezTo>
                    <a:pt x="239395" y="329946"/>
                    <a:pt x="165354" y="342265"/>
                    <a:pt x="165354" y="357505"/>
                  </a:cubicBezTo>
                  <a:lnTo>
                    <a:pt x="165354" y="632333"/>
                  </a:lnTo>
                  <a:cubicBezTo>
                    <a:pt x="165354" y="647573"/>
                    <a:pt x="91313" y="659892"/>
                    <a:pt x="0" y="659892"/>
                  </a:cubicBezTo>
                </a:path>
              </a:pathLst>
            </a:custGeom>
            <a:ln w="38100" cap="flat">
              <a:round/>
            </a:ln>
          </p:spPr>
          <p:style>
            <a:lnRef idx="1">
              <a:srgbClr val="C0504D"/>
            </a:lnRef>
            <a:fillRef idx="0">
              <a:srgbClr val="000000">
                <a:alpha val="0"/>
              </a:srgbClr>
            </a:fillRef>
            <a:effectRef idx="0">
              <a:scrgbClr r="0" g="0" b="0"/>
            </a:effectRef>
            <a:fontRef idx="none"/>
          </p:style>
          <p:txBody>
            <a:bodyPr/>
            <a:lstStyle/>
            <a:p>
              <a:endParaRPr lang="en-IN" sz="3200"/>
            </a:p>
          </p:txBody>
        </p:sp>
      </p:grpSp>
      <p:sp>
        <p:nvSpPr>
          <p:cNvPr id="52" name="Rectangle 51"/>
          <p:cNvSpPr/>
          <p:nvPr/>
        </p:nvSpPr>
        <p:spPr>
          <a:xfrm>
            <a:off x="8410877" y="1430582"/>
            <a:ext cx="3781123" cy="2049920"/>
          </a:xfrm>
          <a:prstGeom prst="rect">
            <a:avLst/>
          </a:prstGeom>
        </p:spPr>
        <p:txBody>
          <a:bodyPr wrap="square">
            <a:spAutoFit/>
          </a:bodyPr>
          <a:lstStyle/>
          <a:p>
            <a:pPr marL="375285" marR="922020" indent="-6350">
              <a:lnSpc>
                <a:spcPct val="106000"/>
              </a:lnSpc>
              <a:spcAft>
                <a:spcPts val="5540"/>
              </a:spcAft>
            </a:pPr>
            <a:r>
              <a:rPr lang="en-IN" sz="2400" dirty="0">
                <a:solidFill>
                  <a:srgbClr val="000000"/>
                </a:solidFill>
                <a:latin typeface="Arial" panose="020B0604020202020204" pitchFamily="34" charset="0"/>
                <a:ea typeface="Arial" panose="020B0604020202020204" pitchFamily="34" charset="0"/>
              </a:rPr>
              <a:t>Similar in implementation, with different </a:t>
            </a:r>
            <a:r>
              <a:rPr lang="en-IN" sz="2400" dirty="0" smtClean="0">
                <a:solidFill>
                  <a:srgbClr val="000000"/>
                </a:solidFill>
                <a:latin typeface="Arial" panose="020B0604020202020204" pitchFamily="34" charset="0"/>
                <a:ea typeface="Arial" panose="020B0604020202020204" pitchFamily="34" charset="0"/>
              </a:rPr>
              <a:t>timing </a:t>
            </a:r>
            <a:r>
              <a:rPr lang="en-IN" sz="2400" dirty="0">
                <a:solidFill>
                  <a:srgbClr val="000000"/>
                </a:solidFill>
                <a:latin typeface="Arial" panose="020B0604020202020204" pitchFamily="34" charset="0"/>
                <a:ea typeface="Arial" panose="020B0604020202020204" pitchFamily="34" charset="0"/>
              </a:rPr>
              <a:t>requirements</a:t>
            </a:r>
            <a:endParaRPr lang="en-IN" sz="1600" dirty="0">
              <a:solidFill>
                <a:srgbClr val="000000"/>
              </a:solidFill>
              <a:effectLst/>
              <a:latin typeface="Calibri" panose="020F0502020204030204" pitchFamily="34" charset="0"/>
              <a:ea typeface="Calibri" panose="020F0502020204030204" pitchFamily="34" charset="0"/>
            </a:endParaRPr>
          </a:p>
        </p:txBody>
      </p:sp>
      <p:sp>
        <p:nvSpPr>
          <p:cNvPr id="53" name="Rectangle 52"/>
          <p:cNvSpPr/>
          <p:nvPr/>
        </p:nvSpPr>
        <p:spPr>
          <a:xfrm>
            <a:off x="8482758" y="3976045"/>
            <a:ext cx="3452591" cy="2049920"/>
          </a:xfrm>
          <a:prstGeom prst="rect">
            <a:avLst/>
          </a:prstGeom>
        </p:spPr>
        <p:txBody>
          <a:bodyPr wrap="square">
            <a:spAutoFit/>
          </a:bodyPr>
          <a:lstStyle/>
          <a:p>
            <a:pPr marL="375285" marR="762000" indent="-6350">
              <a:lnSpc>
                <a:spcPct val="106000"/>
              </a:lnSpc>
              <a:spcAft>
                <a:spcPts val="2050"/>
              </a:spcAft>
            </a:pPr>
            <a:r>
              <a:rPr lang="en-IN" sz="2400" dirty="0">
                <a:solidFill>
                  <a:srgbClr val="000000"/>
                </a:solidFill>
                <a:latin typeface="Arial" panose="020B0604020202020204" pitchFamily="34" charset="0"/>
                <a:ea typeface="Arial" panose="020B0604020202020204" pitchFamily="34" charset="0"/>
              </a:rPr>
              <a:t>Requires specific controller code for high speed transfer</a:t>
            </a:r>
            <a:endParaRPr lang="en-IN" sz="16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504660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I2C Physical Layer</a:t>
            </a:r>
          </a:p>
        </p:txBody>
      </p:sp>
      <p:pic>
        <p:nvPicPr>
          <p:cNvPr id="4" name="Content Placeholder 3"/>
          <p:cNvPicPr>
            <a:picLocks noGrp="1" noChangeAspect="1"/>
          </p:cNvPicPr>
          <p:nvPr>
            <p:ph idx="1"/>
          </p:nvPr>
        </p:nvPicPr>
        <p:blipFill>
          <a:blip r:embed="rId2"/>
          <a:stretch>
            <a:fillRect/>
          </a:stretch>
        </p:blipFill>
        <p:spPr>
          <a:xfrm>
            <a:off x="0" y="923993"/>
            <a:ext cx="11084463" cy="4314757"/>
          </a:xfrm>
          <a:prstGeom prst="rect">
            <a:avLst/>
          </a:prstGeom>
        </p:spPr>
      </p:pic>
      <p:sp>
        <p:nvSpPr>
          <p:cNvPr id="5" name="Rectangle 4"/>
          <p:cNvSpPr/>
          <p:nvPr/>
        </p:nvSpPr>
        <p:spPr>
          <a:xfrm>
            <a:off x="4191000" y="4777367"/>
            <a:ext cx="6096000" cy="1775038"/>
          </a:xfrm>
          <a:prstGeom prst="rect">
            <a:avLst/>
          </a:prstGeom>
        </p:spPr>
        <p:txBody>
          <a:bodyPr>
            <a:spAutoFit/>
          </a:bodyPr>
          <a:lstStyle/>
          <a:p>
            <a:pPr marL="767080" indent="-457200">
              <a:lnSpc>
                <a:spcPct val="111000"/>
              </a:lnSpc>
              <a:spcAft>
                <a:spcPts val="1005"/>
              </a:spcAft>
              <a:buFont typeface="Arial" panose="020B0604020202020204" pitchFamily="34" charset="0"/>
              <a:buChar char="•"/>
            </a:pPr>
            <a:r>
              <a:rPr lang="en-IN" sz="2800" b="1" dirty="0">
                <a:solidFill>
                  <a:srgbClr val="C00000"/>
                </a:solidFill>
                <a:ea typeface="Arial" panose="020B0604020202020204" pitchFamily="34" charset="0"/>
              </a:rPr>
              <a:t>V</a:t>
            </a:r>
            <a:r>
              <a:rPr lang="en-IN" sz="2800" b="1" baseline="-25000" dirty="0">
                <a:solidFill>
                  <a:srgbClr val="C00000"/>
                </a:solidFill>
                <a:ea typeface="Arial" panose="020B0604020202020204" pitchFamily="34" charset="0"/>
              </a:rPr>
              <a:t>DD</a:t>
            </a:r>
            <a:r>
              <a:rPr lang="en-IN" sz="2800" b="1" dirty="0">
                <a:solidFill>
                  <a:srgbClr val="C00000"/>
                </a:solidFill>
                <a:ea typeface="Arial" panose="020B0604020202020204" pitchFamily="34" charset="0"/>
              </a:rPr>
              <a:t>: Voltage Drain </a:t>
            </a:r>
            <a:r>
              <a:rPr lang="en-IN" sz="2800" b="1" dirty="0" err="1">
                <a:solidFill>
                  <a:srgbClr val="C00000"/>
                </a:solidFill>
                <a:ea typeface="Arial" panose="020B0604020202020204" pitchFamily="34" charset="0"/>
              </a:rPr>
              <a:t>Drain</a:t>
            </a:r>
            <a:endParaRPr lang="en-IN" sz="4000" b="1" dirty="0">
              <a:solidFill>
                <a:srgbClr val="C00000"/>
              </a:solidFill>
              <a:ea typeface="Calibri" panose="020F0502020204030204" pitchFamily="34" charset="0"/>
            </a:endParaRPr>
          </a:p>
          <a:p>
            <a:pPr marL="767080" indent="-457200">
              <a:lnSpc>
                <a:spcPct val="110000"/>
              </a:lnSpc>
              <a:spcAft>
                <a:spcPts val="1020"/>
              </a:spcAft>
              <a:buFont typeface="Arial" panose="020B0604020202020204" pitchFamily="34" charset="0"/>
              <a:buChar char="•"/>
            </a:pPr>
            <a:r>
              <a:rPr lang="en-IN" sz="2800" b="1" dirty="0">
                <a:solidFill>
                  <a:srgbClr val="C00000"/>
                </a:solidFill>
                <a:ea typeface="Arial" panose="020B0604020202020204" pitchFamily="34" charset="0"/>
              </a:rPr>
              <a:t>SDA: Serial Data</a:t>
            </a:r>
            <a:endParaRPr lang="en-IN" sz="4000" b="1" dirty="0">
              <a:solidFill>
                <a:srgbClr val="C00000"/>
              </a:solidFill>
              <a:ea typeface="Calibri" panose="020F0502020204030204" pitchFamily="34" charset="0"/>
            </a:endParaRPr>
          </a:p>
          <a:p>
            <a:pPr marL="767080" indent="-457200">
              <a:lnSpc>
                <a:spcPct val="110000"/>
              </a:lnSpc>
              <a:spcAft>
                <a:spcPts val="17925"/>
              </a:spcAft>
              <a:buFont typeface="Arial" panose="020B0604020202020204" pitchFamily="34" charset="0"/>
              <a:buChar char="•"/>
            </a:pPr>
            <a:r>
              <a:rPr lang="en-IN" sz="2800" b="1" dirty="0">
                <a:solidFill>
                  <a:srgbClr val="C00000"/>
                </a:solidFill>
                <a:ea typeface="Arial" panose="020B0604020202020204" pitchFamily="34" charset="0"/>
              </a:rPr>
              <a:t>SCL: Serial Clock</a:t>
            </a:r>
            <a:endParaRPr lang="en-IN" sz="4000" b="1" dirty="0">
              <a:solidFill>
                <a:srgbClr val="C00000"/>
              </a:solidFill>
              <a:effectLst/>
              <a:ea typeface="Calibri" panose="020F0502020204030204" pitchFamily="34" charset="0"/>
            </a:endParaRPr>
          </a:p>
        </p:txBody>
      </p:sp>
    </p:spTree>
    <p:extLst>
      <p:ext uri="{BB962C8B-B14F-4D97-AF65-F5344CB8AC3E}">
        <p14:creationId xmlns:p14="http://schemas.microsoft.com/office/powerpoint/2010/main" val="12932043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I2C Protocol Operation</a:t>
            </a:r>
          </a:p>
        </p:txBody>
      </p:sp>
      <p:sp>
        <p:nvSpPr>
          <p:cNvPr id="3" name="Content Placeholder 2"/>
          <p:cNvSpPr>
            <a:spLocks noGrp="1"/>
          </p:cNvSpPr>
          <p:nvPr>
            <p:ph idx="1"/>
          </p:nvPr>
        </p:nvSpPr>
        <p:spPr/>
        <p:txBody>
          <a:bodyPr/>
          <a:lstStyle/>
          <a:p>
            <a:r>
              <a:rPr lang="en-IN" sz="2800" dirty="0" smtClean="0">
                <a:solidFill>
                  <a:srgbClr val="C00000"/>
                </a:solidFill>
                <a:ea typeface="Arial" panose="020B0604020202020204" pitchFamily="34" charset="0"/>
              </a:rPr>
              <a:t>Master </a:t>
            </a:r>
            <a:r>
              <a:rPr lang="en-IN" sz="2800" dirty="0">
                <a:solidFill>
                  <a:srgbClr val="C00000"/>
                </a:solidFill>
                <a:ea typeface="Arial" panose="020B0604020202020204" pitchFamily="34" charset="0"/>
              </a:rPr>
              <a:t>device </a:t>
            </a:r>
            <a:r>
              <a:rPr lang="en-IN" sz="2800" dirty="0">
                <a:solidFill>
                  <a:srgbClr val="000000"/>
                </a:solidFill>
                <a:ea typeface="Arial" panose="020B0604020202020204" pitchFamily="34" charset="0"/>
              </a:rPr>
              <a:t>– the device that </a:t>
            </a:r>
            <a:r>
              <a:rPr lang="en-IN" sz="2800" u="sng" dirty="0">
                <a:solidFill>
                  <a:srgbClr val="000000"/>
                </a:solidFill>
                <a:uFill>
                  <a:solidFill>
                    <a:srgbClr val="000000"/>
                  </a:solidFill>
                </a:uFill>
                <a:ea typeface="Arial" panose="020B0604020202020204" pitchFamily="34" charset="0"/>
              </a:rPr>
              <a:t>initiates communication </a:t>
            </a:r>
            <a:r>
              <a:rPr lang="en-IN" sz="2800" dirty="0">
                <a:solidFill>
                  <a:srgbClr val="000000"/>
                </a:solidFill>
                <a:ea typeface="Arial" panose="020B0604020202020204" pitchFamily="34" charset="0"/>
              </a:rPr>
              <a:t>and </a:t>
            </a:r>
            <a:r>
              <a:rPr lang="en-IN" sz="2800" u="sng" dirty="0">
                <a:solidFill>
                  <a:srgbClr val="000000"/>
                </a:solidFill>
                <a:uFill>
                  <a:solidFill>
                    <a:srgbClr val="000000"/>
                  </a:solidFill>
                </a:uFill>
                <a:ea typeface="Arial" panose="020B0604020202020204" pitchFamily="34" charset="0"/>
              </a:rPr>
              <a:t>controls</a:t>
            </a:r>
            <a:r>
              <a:rPr lang="en-IN" sz="2800" u="sng" dirty="0">
                <a:solidFill>
                  <a:srgbClr val="000000"/>
                </a:solidFill>
                <a:ea typeface="Arial" panose="020B0604020202020204" pitchFamily="34" charset="0"/>
              </a:rPr>
              <a:t> </a:t>
            </a:r>
            <a:r>
              <a:rPr lang="en-IN" sz="2800" u="sng" dirty="0">
                <a:solidFill>
                  <a:srgbClr val="000000"/>
                </a:solidFill>
                <a:uFill>
                  <a:solidFill>
                    <a:srgbClr val="000000"/>
                  </a:solidFill>
                </a:uFill>
                <a:ea typeface="Arial" panose="020B0604020202020204" pitchFamily="34" charset="0"/>
              </a:rPr>
              <a:t>the </a:t>
            </a:r>
            <a:r>
              <a:rPr lang="en-IN" sz="2800" u="sng" dirty="0" smtClean="0">
                <a:solidFill>
                  <a:srgbClr val="000000"/>
                </a:solidFill>
                <a:uFill>
                  <a:solidFill>
                    <a:srgbClr val="000000"/>
                  </a:solidFill>
                </a:uFill>
                <a:ea typeface="Arial" panose="020B0604020202020204" pitchFamily="34" charset="0"/>
              </a:rPr>
              <a:t>clock</a:t>
            </a:r>
            <a:r>
              <a:rPr lang="en-IN" sz="2800" dirty="0" smtClean="0">
                <a:solidFill>
                  <a:srgbClr val="000000"/>
                </a:solidFill>
                <a:ea typeface="Arial" panose="020B0604020202020204" pitchFamily="34" charset="0"/>
              </a:rPr>
              <a:t>.</a:t>
            </a:r>
          </a:p>
          <a:p>
            <a:r>
              <a:rPr lang="en-IN" sz="2800" dirty="0" smtClean="0">
                <a:solidFill>
                  <a:srgbClr val="C00000"/>
                </a:solidFill>
                <a:ea typeface="Arial" panose="020B0604020202020204" pitchFamily="34" charset="0"/>
              </a:rPr>
              <a:t>Slave </a:t>
            </a:r>
            <a:r>
              <a:rPr lang="en-IN" sz="2800" dirty="0">
                <a:solidFill>
                  <a:srgbClr val="C00000"/>
                </a:solidFill>
                <a:ea typeface="Arial" panose="020B0604020202020204" pitchFamily="34" charset="0"/>
              </a:rPr>
              <a:t>device </a:t>
            </a:r>
            <a:r>
              <a:rPr lang="en-IN" sz="2800" dirty="0">
                <a:solidFill>
                  <a:srgbClr val="000000"/>
                </a:solidFill>
                <a:ea typeface="Arial" panose="020B0604020202020204" pitchFamily="34" charset="0"/>
              </a:rPr>
              <a:t>– a device on the bus that </a:t>
            </a:r>
            <a:r>
              <a:rPr lang="en-IN" sz="2800" u="sng" dirty="0">
                <a:solidFill>
                  <a:srgbClr val="000000"/>
                </a:solidFill>
                <a:uFill>
                  <a:solidFill>
                    <a:srgbClr val="000000"/>
                  </a:solidFill>
                </a:uFill>
                <a:ea typeface="Arial" panose="020B0604020202020204" pitchFamily="34" charset="0"/>
              </a:rPr>
              <a:t>is read </a:t>
            </a:r>
            <a:r>
              <a:rPr lang="en-IN" sz="2800" dirty="0">
                <a:solidFill>
                  <a:srgbClr val="000000"/>
                </a:solidFill>
                <a:ea typeface="Arial" panose="020B0604020202020204" pitchFamily="34" charset="0"/>
              </a:rPr>
              <a:t>or </a:t>
            </a:r>
            <a:r>
              <a:rPr lang="en-IN" sz="2800" u="sng" dirty="0">
                <a:solidFill>
                  <a:srgbClr val="000000"/>
                </a:solidFill>
                <a:uFill>
                  <a:solidFill>
                    <a:srgbClr val="000000"/>
                  </a:solidFill>
                </a:uFill>
                <a:ea typeface="Arial" panose="020B0604020202020204" pitchFamily="34" charset="0"/>
              </a:rPr>
              <a:t>written to</a:t>
            </a:r>
            <a:r>
              <a:rPr lang="en-IN" sz="2800" dirty="0">
                <a:solidFill>
                  <a:srgbClr val="000000"/>
                </a:solidFill>
                <a:ea typeface="Arial" panose="020B0604020202020204" pitchFamily="34" charset="0"/>
              </a:rPr>
              <a:t>, but does not initiate transmission or provide a </a:t>
            </a:r>
            <a:r>
              <a:rPr lang="en-IN" sz="2800" dirty="0" smtClean="0">
                <a:solidFill>
                  <a:srgbClr val="000000"/>
                </a:solidFill>
                <a:ea typeface="Arial" panose="020B0604020202020204" pitchFamily="34" charset="0"/>
              </a:rPr>
              <a:t>clock.</a:t>
            </a:r>
          </a:p>
          <a:p>
            <a:r>
              <a:rPr lang="en-IN" sz="2800" dirty="0" smtClean="0">
                <a:solidFill>
                  <a:srgbClr val="C00000"/>
                </a:solidFill>
                <a:ea typeface="Arial" panose="020B0604020202020204" pitchFamily="34" charset="0"/>
              </a:rPr>
              <a:t>Slave </a:t>
            </a:r>
            <a:r>
              <a:rPr lang="en-IN" sz="2800" dirty="0">
                <a:solidFill>
                  <a:srgbClr val="C00000"/>
                </a:solidFill>
                <a:ea typeface="Arial" panose="020B0604020202020204" pitchFamily="34" charset="0"/>
              </a:rPr>
              <a:t>address </a:t>
            </a:r>
            <a:r>
              <a:rPr lang="en-IN" sz="2800" dirty="0">
                <a:solidFill>
                  <a:srgbClr val="000000"/>
                </a:solidFill>
                <a:ea typeface="Arial" panose="020B0604020202020204" pitchFamily="34" charset="0"/>
              </a:rPr>
              <a:t>– a unique and predetermined address for each slave on the </a:t>
            </a:r>
            <a:r>
              <a:rPr lang="en-IN" sz="2800" dirty="0" smtClean="0">
                <a:solidFill>
                  <a:srgbClr val="000000"/>
                </a:solidFill>
                <a:ea typeface="Arial" panose="020B0604020202020204" pitchFamily="34" charset="0"/>
              </a:rPr>
              <a:t>bus.</a:t>
            </a:r>
          </a:p>
          <a:p>
            <a:r>
              <a:rPr lang="en-IN" sz="2800" dirty="0" smtClean="0">
                <a:solidFill>
                  <a:srgbClr val="000000"/>
                </a:solidFill>
                <a:ea typeface="Arial" panose="020B0604020202020204" pitchFamily="34" charset="0"/>
              </a:rPr>
              <a:t>This </a:t>
            </a:r>
            <a:r>
              <a:rPr lang="en-IN" sz="2800" dirty="0">
                <a:solidFill>
                  <a:srgbClr val="000000"/>
                </a:solidFill>
                <a:ea typeface="Arial" panose="020B0604020202020204" pitchFamily="34" charset="0"/>
              </a:rPr>
              <a:t>address is used by the master to indicate which slave it wants to communicate with</a:t>
            </a:r>
            <a:r>
              <a:rPr lang="en-IN" sz="2800" dirty="0" smtClean="0">
                <a:solidFill>
                  <a:srgbClr val="000000"/>
                </a:solidFill>
                <a:ea typeface="Arial" panose="020B0604020202020204" pitchFamily="34" charset="0"/>
              </a:rPr>
              <a:t>.</a:t>
            </a:r>
          </a:p>
          <a:p>
            <a:r>
              <a:rPr lang="en-US" sz="2800" dirty="0">
                <a:solidFill>
                  <a:srgbClr val="C00000"/>
                </a:solidFill>
                <a:ea typeface="Calibri" panose="020F0502020204030204" pitchFamily="34" charset="0"/>
              </a:rPr>
              <a:t>Idle</a:t>
            </a:r>
            <a:r>
              <a:rPr lang="en-US" sz="2800" dirty="0">
                <a:solidFill>
                  <a:srgbClr val="000000"/>
                </a:solidFill>
                <a:ea typeface="Calibri" panose="020F0502020204030204" pitchFamily="34" charset="0"/>
              </a:rPr>
              <a:t> – when both SDA and SCL are held </a:t>
            </a:r>
            <a:r>
              <a:rPr lang="en-US" sz="2800" dirty="0" smtClean="0">
                <a:solidFill>
                  <a:srgbClr val="000000"/>
                </a:solidFill>
                <a:ea typeface="Calibri" panose="020F0502020204030204" pitchFamily="34" charset="0"/>
              </a:rPr>
              <a:t>high by </a:t>
            </a:r>
            <a:r>
              <a:rPr lang="en-US" sz="2800" dirty="0">
                <a:solidFill>
                  <a:srgbClr val="000000"/>
                </a:solidFill>
                <a:ea typeface="Calibri" panose="020F0502020204030204" pitchFamily="34" charset="0"/>
              </a:rPr>
              <a:t>the pull-up resistors and no I2C device </a:t>
            </a:r>
            <a:r>
              <a:rPr lang="en-US" sz="2800" dirty="0" smtClean="0">
                <a:solidFill>
                  <a:srgbClr val="000000"/>
                </a:solidFill>
                <a:ea typeface="Calibri" panose="020F0502020204030204" pitchFamily="34" charset="0"/>
              </a:rPr>
              <a:t>is attempting </a:t>
            </a:r>
            <a:r>
              <a:rPr lang="en-US" sz="2800" dirty="0">
                <a:solidFill>
                  <a:srgbClr val="000000"/>
                </a:solidFill>
                <a:ea typeface="Calibri" panose="020F0502020204030204" pitchFamily="34" charset="0"/>
              </a:rPr>
              <a:t>to communicate.</a:t>
            </a:r>
          </a:p>
          <a:p>
            <a:r>
              <a:rPr lang="en-US" sz="2800" dirty="0">
                <a:solidFill>
                  <a:srgbClr val="C00000"/>
                </a:solidFill>
                <a:ea typeface="Calibri" panose="020F0502020204030204" pitchFamily="34" charset="0"/>
              </a:rPr>
              <a:t>Busy</a:t>
            </a:r>
            <a:r>
              <a:rPr lang="en-US" sz="2800" dirty="0">
                <a:solidFill>
                  <a:srgbClr val="000000"/>
                </a:solidFill>
                <a:ea typeface="Calibri" panose="020F0502020204030204" pitchFamily="34" charset="0"/>
              </a:rPr>
              <a:t> – when devices are driving the bus.</a:t>
            </a:r>
          </a:p>
          <a:p>
            <a:r>
              <a:rPr lang="en-US" sz="2800" dirty="0">
                <a:solidFill>
                  <a:srgbClr val="C00000"/>
                </a:solidFill>
                <a:ea typeface="Calibri" panose="020F0502020204030204" pitchFamily="34" charset="0"/>
              </a:rPr>
              <a:t>Messages</a:t>
            </a:r>
            <a:r>
              <a:rPr lang="en-US" sz="2800" dirty="0">
                <a:solidFill>
                  <a:srgbClr val="000000"/>
                </a:solidFill>
                <a:ea typeface="Calibri" panose="020F0502020204030204" pitchFamily="34" charset="0"/>
              </a:rPr>
              <a:t> – how I2C information is transferred.</a:t>
            </a:r>
            <a:endParaRPr lang="en-IN" sz="2800" dirty="0" smtClean="0">
              <a:solidFill>
                <a:srgbClr val="000000"/>
              </a:solidFill>
              <a:ea typeface="Calibri" panose="020F0502020204030204" pitchFamily="34" charset="0"/>
            </a:endParaRPr>
          </a:p>
          <a:p>
            <a:endParaRPr lang="en-IN" dirty="0"/>
          </a:p>
        </p:txBody>
      </p:sp>
      <p:pic>
        <p:nvPicPr>
          <p:cNvPr id="4" name="Picture 3"/>
          <p:cNvPicPr/>
          <p:nvPr/>
        </p:nvPicPr>
        <p:blipFill>
          <a:blip r:embed="rId2">
            <a:clrChange>
              <a:clrFrom>
                <a:srgbClr val="FFFFFF"/>
              </a:clrFrom>
              <a:clrTo>
                <a:srgbClr val="FFFFFF">
                  <a:alpha val="0"/>
                </a:srgbClr>
              </a:clrTo>
            </a:clrChange>
          </a:blip>
          <a:stretch>
            <a:fillRect/>
          </a:stretch>
        </p:blipFill>
        <p:spPr>
          <a:xfrm>
            <a:off x="7125316" y="4223371"/>
            <a:ext cx="3959451" cy="1570939"/>
          </a:xfrm>
          <a:prstGeom prst="rect">
            <a:avLst/>
          </a:prstGeom>
        </p:spPr>
      </p:pic>
    </p:spTree>
    <p:extLst>
      <p:ext uri="{BB962C8B-B14F-4D97-AF65-F5344CB8AC3E}">
        <p14:creationId xmlns:p14="http://schemas.microsoft.com/office/powerpoint/2010/main" val="3369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US" dirty="0"/>
              <a:t>Operation Steps in I2C  </a:t>
            </a:r>
            <a:r>
              <a:rPr lang="en-US" dirty="0" smtClean="0"/>
              <a:t>- 1 to 6</a:t>
            </a:r>
            <a:endParaRPr lang="en-US" dirty="0"/>
          </a:p>
        </p:txBody>
      </p:sp>
      <p:sp>
        <p:nvSpPr>
          <p:cNvPr id="76" name="Shape">
            <a:extLst>
              <a:ext uri="{FF2B5EF4-FFF2-40B4-BE49-F238E27FC236}">
                <a16:creationId xmlns:a16="http://schemas.microsoft.com/office/drawing/2014/main" id="{974EB394-7E99-4C69-B6DE-45557B76102C}"/>
              </a:ext>
            </a:extLst>
          </p:cNvPr>
          <p:cNvSpPr/>
          <p:nvPr/>
        </p:nvSpPr>
        <p:spPr>
          <a:xfrm>
            <a:off x="9900508"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77" name="Shape">
            <a:extLst>
              <a:ext uri="{FF2B5EF4-FFF2-40B4-BE49-F238E27FC236}">
                <a16:creationId xmlns:a16="http://schemas.microsoft.com/office/drawing/2014/main" id="{E0F7B386-BB33-47E1-92FE-784D4ABB9D81}"/>
              </a:ext>
            </a:extLst>
          </p:cNvPr>
          <p:cNvSpPr/>
          <p:nvPr/>
        </p:nvSpPr>
        <p:spPr>
          <a:xfrm>
            <a:off x="9900508" y="2305914"/>
            <a:ext cx="2129737"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1"/>
              </a:gs>
              <a:gs pos="100000">
                <a:schemeClr val="accent1">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78" name="Shape">
            <a:extLst>
              <a:ext uri="{FF2B5EF4-FFF2-40B4-BE49-F238E27FC236}">
                <a16:creationId xmlns:a16="http://schemas.microsoft.com/office/drawing/2014/main" id="{E506D285-B465-46B1-9E49-64B283F554B0}"/>
              </a:ext>
            </a:extLst>
          </p:cNvPr>
          <p:cNvSpPr/>
          <p:nvPr/>
        </p:nvSpPr>
        <p:spPr>
          <a:xfrm>
            <a:off x="9900508" y="1059078"/>
            <a:ext cx="2291492"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0" name="Shape">
            <a:extLst>
              <a:ext uri="{FF2B5EF4-FFF2-40B4-BE49-F238E27FC236}">
                <a16:creationId xmlns:a16="http://schemas.microsoft.com/office/drawing/2014/main" id="{54FF2F2A-AD1C-4D67-B3C9-FB0AB38C7F61}"/>
              </a:ext>
            </a:extLst>
          </p:cNvPr>
          <p:cNvSpPr/>
          <p:nvPr/>
        </p:nvSpPr>
        <p:spPr>
          <a:xfrm>
            <a:off x="7946005"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1" name="Shape">
            <a:extLst>
              <a:ext uri="{FF2B5EF4-FFF2-40B4-BE49-F238E27FC236}">
                <a16:creationId xmlns:a16="http://schemas.microsoft.com/office/drawing/2014/main" id="{98781111-9A72-4931-9791-AB364053FABB}"/>
              </a:ext>
            </a:extLst>
          </p:cNvPr>
          <p:cNvSpPr/>
          <p:nvPr/>
        </p:nvSpPr>
        <p:spPr>
          <a:xfrm>
            <a:off x="7946007" y="2305914"/>
            <a:ext cx="2129732"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5"/>
              </a:gs>
              <a:gs pos="100000">
                <a:schemeClr val="accent5">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2" name="Shape">
            <a:extLst>
              <a:ext uri="{FF2B5EF4-FFF2-40B4-BE49-F238E27FC236}">
                <a16:creationId xmlns:a16="http://schemas.microsoft.com/office/drawing/2014/main" id="{328C8A00-17AC-4AFB-8E23-EE2C4B246CD5}"/>
              </a:ext>
            </a:extLst>
          </p:cNvPr>
          <p:cNvSpPr/>
          <p:nvPr/>
        </p:nvSpPr>
        <p:spPr>
          <a:xfrm>
            <a:off x="7946005" y="1059078"/>
            <a:ext cx="2291492"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4" name="Shape">
            <a:extLst>
              <a:ext uri="{FF2B5EF4-FFF2-40B4-BE49-F238E27FC236}">
                <a16:creationId xmlns:a16="http://schemas.microsoft.com/office/drawing/2014/main" id="{6819ACC9-5BFA-4542-9331-8372871BA850}"/>
              </a:ext>
            </a:extLst>
          </p:cNvPr>
          <p:cNvSpPr/>
          <p:nvPr/>
        </p:nvSpPr>
        <p:spPr>
          <a:xfrm>
            <a:off x="5957803"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5" name="Shape">
            <a:extLst>
              <a:ext uri="{FF2B5EF4-FFF2-40B4-BE49-F238E27FC236}">
                <a16:creationId xmlns:a16="http://schemas.microsoft.com/office/drawing/2014/main" id="{65A013EE-3993-4AB5-A913-35DEF6690E6E}"/>
              </a:ext>
            </a:extLst>
          </p:cNvPr>
          <p:cNvSpPr/>
          <p:nvPr/>
        </p:nvSpPr>
        <p:spPr>
          <a:xfrm>
            <a:off x="5957803" y="2305914"/>
            <a:ext cx="2129737"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6"/>
              </a:gs>
              <a:gs pos="100000">
                <a:schemeClr val="accent6">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6" name="Shape">
            <a:extLst>
              <a:ext uri="{FF2B5EF4-FFF2-40B4-BE49-F238E27FC236}">
                <a16:creationId xmlns:a16="http://schemas.microsoft.com/office/drawing/2014/main" id="{BF79F33E-13A9-40A9-8B8E-A91AA05EF625}"/>
              </a:ext>
            </a:extLst>
          </p:cNvPr>
          <p:cNvSpPr/>
          <p:nvPr/>
        </p:nvSpPr>
        <p:spPr>
          <a:xfrm>
            <a:off x="5957803" y="1059078"/>
            <a:ext cx="2291492"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8" name="Shape">
            <a:extLst>
              <a:ext uri="{FF2B5EF4-FFF2-40B4-BE49-F238E27FC236}">
                <a16:creationId xmlns:a16="http://schemas.microsoft.com/office/drawing/2014/main" id="{017C88FD-537C-4C5B-83FC-E0DC14507085}"/>
              </a:ext>
            </a:extLst>
          </p:cNvPr>
          <p:cNvSpPr/>
          <p:nvPr/>
        </p:nvSpPr>
        <p:spPr>
          <a:xfrm>
            <a:off x="3942705"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9" name="Shape">
            <a:extLst>
              <a:ext uri="{FF2B5EF4-FFF2-40B4-BE49-F238E27FC236}">
                <a16:creationId xmlns:a16="http://schemas.microsoft.com/office/drawing/2014/main" id="{9B5BE5FA-31F5-40C2-A952-DA327DA1830C}"/>
              </a:ext>
            </a:extLst>
          </p:cNvPr>
          <p:cNvSpPr/>
          <p:nvPr/>
        </p:nvSpPr>
        <p:spPr>
          <a:xfrm>
            <a:off x="3942705" y="2305914"/>
            <a:ext cx="2129737"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2"/>
              </a:gs>
              <a:gs pos="100000">
                <a:schemeClr val="accent2">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0" name="Shape">
            <a:extLst>
              <a:ext uri="{FF2B5EF4-FFF2-40B4-BE49-F238E27FC236}">
                <a16:creationId xmlns:a16="http://schemas.microsoft.com/office/drawing/2014/main" id="{A3C77D04-52BC-4B22-ABC1-31F224D28EAA}"/>
              </a:ext>
            </a:extLst>
          </p:cNvPr>
          <p:cNvSpPr/>
          <p:nvPr/>
        </p:nvSpPr>
        <p:spPr>
          <a:xfrm>
            <a:off x="3942705" y="1059078"/>
            <a:ext cx="2291492"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2" name="Shape">
            <a:extLst>
              <a:ext uri="{FF2B5EF4-FFF2-40B4-BE49-F238E27FC236}">
                <a16:creationId xmlns:a16="http://schemas.microsoft.com/office/drawing/2014/main" id="{B0AE72A4-938F-45CF-B1E8-FD6D2C68A1CD}"/>
              </a:ext>
            </a:extLst>
          </p:cNvPr>
          <p:cNvSpPr/>
          <p:nvPr/>
        </p:nvSpPr>
        <p:spPr>
          <a:xfrm>
            <a:off x="1988202"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3" name="Shape">
            <a:extLst>
              <a:ext uri="{FF2B5EF4-FFF2-40B4-BE49-F238E27FC236}">
                <a16:creationId xmlns:a16="http://schemas.microsoft.com/office/drawing/2014/main" id="{6A1EA54F-AE3E-4929-A2D3-162053BD7952}"/>
              </a:ext>
            </a:extLst>
          </p:cNvPr>
          <p:cNvSpPr/>
          <p:nvPr/>
        </p:nvSpPr>
        <p:spPr>
          <a:xfrm>
            <a:off x="1988204" y="2305914"/>
            <a:ext cx="2129732"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3"/>
              </a:gs>
              <a:gs pos="100000">
                <a:schemeClr val="accent3">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4" name="Shape">
            <a:extLst>
              <a:ext uri="{FF2B5EF4-FFF2-40B4-BE49-F238E27FC236}">
                <a16:creationId xmlns:a16="http://schemas.microsoft.com/office/drawing/2014/main" id="{BA110F6F-8D6C-438E-AE39-96D2FEC7685E}"/>
              </a:ext>
            </a:extLst>
          </p:cNvPr>
          <p:cNvSpPr/>
          <p:nvPr/>
        </p:nvSpPr>
        <p:spPr>
          <a:xfrm>
            <a:off x="1988202" y="1059078"/>
            <a:ext cx="2291492"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6" name="Shape">
            <a:extLst>
              <a:ext uri="{FF2B5EF4-FFF2-40B4-BE49-F238E27FC236}">
                <a16:creationId xmlns:a16="http://schemas.microsoft.com/office/drawing/2014/main" id="{29788CB9-72B2-4D3B-A0D0-57279B927376}"/>
              </a:ext>
            </a:extLst>
          </p:cNvPr>
          <p:cNvSpPr/>
          <p:nvPr/>
        </p:nvSpPr>
        <p:spPr>
          <a:xfrm>
            <a:off x="0"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7" name="Shape">
            <a:extLst>
              <a:ext uri="{FF2B5EF4-FFF2-40B4-BE49-F238E27FC236}">
                <a16:creationId xmlns:a16="http://schemas.microsoft.com/office/drawing/2014/main" id="{B5E37486-11EB-4DAC-8E4A-89768F647428}"/>
              </a:ext>
            </a:extLst>
          </p:cNvPr>
          <p:cNvSpPr/>
          <p:nvPr/>
        </p:nvSpPr>
        <p:spPr>
          <a:xfrm>
            <a:off x="0" y="2305914"/>
            <a:ext cx="2129737"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4"/>
              </a:gs>
              <a:gs pos="100000">
                <a:schemeClr val="accent4">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8" name="Shape">
            <a:extLst>
              <a:ext uri="{FF2B5EF4-FFF2-40B4-BE49-F238E27FC236}">
                <a16:creationId xmlns:a16="http://schemas.microsoft.com/office/drawing/2014/main" id="{8779E532-680E-4024-9D0D-958CB9B01DA8}"/>
              </a:ext>
            </a:extLst>
          </p:cNvPr>
          <p:cNvSpPr/>
          <p:nvPr/>
        </p:nvSpPr>
        <p:spPr>
          <a:xfrm>
            <a:off x="0" y="1059078"/>
            <a:ext cx="2291492"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grpSp>
        <p:nvGrpSpPr>
          <p:cNvPr id="157" name="Group 156">
            <a:extLst>
              <a:ext uri="{FF2B5EF4-FFF2-40B4-BE49-F238E27FC236}">
                <a16:creationId xmlns:a16="http://schemas.microsoft.com/office/drawing/2014/main" id="{26DABABF-4E61-4010-A7D3-15DD892AD6E6}"/>
              </a:ext>
            </a:extLst>
          </p:cNvPr>
          <p:cNvGrpSpPr/>
          <p:nvPr/>
        </p:nvGrpSpPr>
        <p:grpSpPr>
          <a:xfrm>
            <a:off x="2412862" y="1243646"/>
            <a:ext cx="1926509" cy="1567152"/>
            <a:chOff x="2542280" y="1318132"/>
            <a:chExt cx="1420119" cy="1567152"/>
          </a:xfrm>
        </p:grpSpPr>
        <p:sp>
          <p:nvSpPr>
            <p:cNvPr id="100" name="TextBox 60">
              <a:extLst>
                <a:ext uri="{FF2B5EF4-FFF2-40B4-BE49-F238E27FC236}">
                  <a16:creationId xmlns:a16="http://schemas.microsoft.com/office/drawing/2014/main" id="{9EE8D086-34CC-4315-8AED-9569F1253931}"/>
                </a:ext>
              </a:extLst>
            </p:cNvPr>
            <p:cNvSpPr txBox="1"/>
            <p:nvPr/>
          </p:nvSpPr>
          <p:spPr>
            <a:xfrm>
              <a:off x="2542281" y="1318132"/>
              <a:ext cx="1399032"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smtClean="0"/>
                <a:t>Master Starts</a:t>
              </a:r>
              <a:endParaRPr lang="en-US" b="1" noProof="1"/>
            </a:p>
          </p:txBody>
        </p:sp>
        <p:sp>
          <p:nvSpPr>
            <p:cNvPr id="101" name="TextBox 61">
              <a:extLst>
                <a:ext uri="{FF2B5EF4-FFF2-40B4-BE49-F238E27FC236}">
                  <a16:creationId xmlns:a16="http://schemas.microsoft.com/office/drawing/2014/main" id="{C539D3D8-CFB9-4005-B64A-35DABA535485}"/>
                </a:ext>
              </a:extLst>
            </p:cNvPr>
            <p:cNvSpPr txBox="1"/>
            <p:nvPr/>
          </p:nvSpPr>
          <p:spPr>
            <a:xfrm>
              <a:off x="2542280" y="1684955"/>
              <a:ext cx="1420119" cy="120032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a:solidFill>
                    <a:schemeClr val="accent6">
                      <a:lumMod val="50000"/>
                    </a:schemeClr>
                  </a:solidFill>
                </a:rPr>
                <a:t>•A master initiates </a:t>
              </a:r>
              <a:r>
                <a:rPr lang="en-US" noProof="1" smtClean="0">
                  <a:solidFill>
                    <a:schemeClr val="accent6">
                      <a:lumMod val="50000"/>
                    </a:schemeClr>
                  </a:solidFill>
                </a:rPr>
                <a:t>by </a:t>
              </a:r>
              <a:r>
                <a:rPr lang="en-US" noProof="1">
                  <a:solidFill>
                    <a:schemeClr val="accent6">
                      <a:lumMod val="50000"/>
                    </a:schemeClr>
                  </a:solidFill>
                </a:rPr>
                <a:t>pulling SDA LOW while SCL is still HIGH.</a:t>
              </a:r>
            </a:p>
          </p:txBody>
        </p:sp>
      </p:grpSp>
      <p:grpSp>
        <p:nvGrpSpPr>
          <p:cNvPr id="158" name="Group 157">
            <a:extLst>
              <a:ext uri="{FF2B5EF4-FFF2-40B4-BE49-F238E27FC236}">
                <a16:creationId xmlns:a16="http://schemas.microsoft.com/office/drawing/2014/main" id="{FB149364-4F66-4496-9065-E2CD4D7D18D5}"/>
              </a:ext>
            </a:extLst>
          </p:cNvPr>
          <p:cNvGrpSpPr/>
          <p:nvPr/>
        </p:nvGrpSpPr>
        <p:grpSpPr>
          <a:xfrm>
            <a:off x="4501129" y="1283943"/>
            <a:ext cx="1577139" cy="1567152"/>
            <a:chOff x="4527834" y="1041133"/>
            <a:chExt cx="1577139" cy="1567152"/>
          </a:xfrm>
        </p:grpSpPr>
        <p:sp>
          <p:nvSpPr>
            <p:cNvPr id="103" name="TextBox 63">
              <a:extLst>
                <a:ext uri="{FF2B5EF4-FFF2-40B4-BE49-F238E27FC236}">
                  <a16:creationId xmlns:a16="http://schemas.microsoft.com/office/drawing/2014/main" id="{9C4F173D-73BE-4897-9E5D-64ACC4DD22BD}"/>
                </a:ext>
              </a:extLst>
            </p:cNvPr>
            <p:cNvSpPr txBox="1"/>
            <p:nvPr/>
          </p:nvSpPr>
          <p:spPr>
            <a:xfrm>
              <a:off x="4527835" y="1041133"/>
              <a:ext cx="1399032" cy="6463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smtClean="0"/>
                <a:t>Clock Pulse Numbering</a:t>
              </a:r>
              <a:endParaRPr lang="en-US" b="1" noProof="1"/>
            </a:p>
          </p:txBody>
        </p:sp>
        <p:sp>
          <p:nvSpPr>
            <p:cNvPr id="104" name="TextBox 64">
              <a:extLst>
                <a:ext uri="{FF2B5EF4-FFF2-40B4-BE49-F238E27FC236}">
                  <a16:creationId xmlns:a16="http://schemas.microsoft.com/office/drawing/2014/main" id="{175C261A-6A92-4A77-9125-16774427EDA7}"/>
                </a:ext>
              </a:extLst>
            </p:cNvPr>
            <p:cNvSpPr txBox="1"/>
            <p:nvPr/>
          </p:nvSpPr>
          <p:spPr>
            <a:xfrm>
              <a:off x="4527834" y="1684955"/>
              <a:ext cx="1577139"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a:solidFill>
                    <a:schemeClr val="accent6">
                      <a:lumMod val="50000"/>
                    </a:schemeClr>
                  </a:solidFill>
                </a:rPr>
                <a:t>Both master and slave count clock pulse</a:t>
              </a:r>
            </a:p>
          </p:txBody>
        </p:sp>
      </p:grpSp>
      <p:grpSp>
        <p:nvGrpSpPr>
          <p:cNvPr id="159" name="Group 158">
            <a:extLst>
              <a:ext uri="{FF2B5EF4-FFF2-40B4-BE49-F238E27FC236}">
                <a16:creationId xmlns:a16="http://schemas.microsoft.com/office/drawing/2014/main" id="{EF260B1F-494D-46BA-9E39-F1579B73BEB9}"/>
              </a:ext>
            </a:extLst>
          </p:cNvPr>
          <p:cNvGrpSpPr/>
          <p:nvPr/>
        </p:nvGrpSpPr>
        <p:grpSpPr>
          <a:xfrm>
            <a:off x="6448075" y="1318132"/>
            <a:ext cx="1400424" cy="1013154"/>
            <a:chOff x="6448075" y="1318132"/>
            <a:chExt cx="1400424" cy="1013154"/>
          </a:xfrm>
        </p:grpSpPr>
        <p:sp>
          <p:nvSpPr>
            <p:cNvPr id="106" name="TextBox 66">
              <a:extLst>
                <a:ext uri="{FF2B5EF4-FFF2-40B4-BE49-F238E27FC236}">
                  <a16:creationId xmlns:a16="http://schemas.microsoft.com/office/drawing/2014/main" id="{11285750-24E5-4E87-B110-A3121A820851}"/>
                </a:ext>
              </a:extLst>
            </p:cNvPr>
            <p:cNvSpPr txBox="1"/>
            <p:nvPr/>
          </p:nvSpPr>
          <p:spPr>
            <a:xfrm>
              <a:off x="6448075" y="1318132"/>
              <a:ext cx="1399032"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smtClean="0"/>
                <a:t>Slave Address</a:t>
              </a:r>
              <a:endParaRPr lang="en-US" b="1" noProof="1"/>
            </a:p>
          </p:txBody>
        </p:sp>
        <p:sp>
          <p:nvSpPr>
            <p:cNvPr id="107" name="TextBox 67">
              <a:extLst>
                <a:ext uri="{FF2B5EF4-FFF2-40B4-BE49-F238E27FC236}">
                  <a16:creationId xmlns:a16="http://schemas.microsoft.com/office/drawing/2014/main" id="{791A81FD-C007-4184-8ADF-76005150B111}"/>
                </a:ext>
              </a:extLst>
            </p:cNvPr>
            <p:cNvSpPr txBox="1"/>
            <p:nvPr/>
          </p:nvSpPr>
          <p:spPr>
            <a:xfrm>
              <a:off x="6448075" y="1684955"/>
              <a:ext cx="1400424"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a:solidFill>
                    <a:schemeClr val="accent6">
                      <a:lumMod val="50000"/>
                    </a:schemeClr>
                  </a:solidFill>
                </a:rPr>
                <a:t>Master Sends</a:t>
              </a:r>
            </a:p>
            <a:p>
              <a:r>
                <a:rPr lang="en-US" noProof="1">
                  <a:solidFill>
                    <a:schemeClr val="accent6">
                      <a:lumMod val="50000"/>
                    </a:schemeClr>
                  </a:solidFill>
                </a:rPr>
                <a:t>7bit or 10bit</a:t>
              </a:r>
            </a:p>
          </p:txBody>
        </p:sp>
      </p:grpSp>
      <p:grpSp>
        <p:nvGrpSpPr>
          <p:cNvPr id="160" name="Group 159">
            <a:extLst>
              <a:ext uri="{FF2B5EF4-FFF2-40B4-BE49-F238E27FC236}">
                <a16:creationId xmlns:a16="http://schemas.microsoft.com/office/drawing/2014/main" id="{C112580E-8688-4D46-B614-E476DB5D536F}"/>
              </a:ext>
            </a:extLst>
          </p:cNvPr>
          <p:cNvGrpSpPr/>
          <p:nvPr/>
        </p:nvGrpSpPr>
        <p:grpSpPr>
          <a:xfrm>
            <a:off x="8485880" y="1041133"/>
            <a:ext cx="1758482" cy="1013154"/>
            <a:chOff x="8485880" y="1041133"/>
            <a:chExt cx="1400424" cy="1013154"/>
          </a:xfrm>
        </p:grpSpPr>
        <p:sp>
          <p:nvSpPr>
            <p:cNvPr id="109" name="TextBox 69">
              <a:extLst>
                <a:ext uri="{FF2B5EF4-FFF2-40B4-BE49-F238E27FC236}">
                  <a16:creationId xmlns:a16="http://schemas.microsoft.com/office/drawing/2014/main" id="{ED6CA1D7-518C-4EED-AA3C-8118AD2AABC8}"/>
                </a:ext>
              </a:extLst>
            </p:cNvPr>
            <p:cNvSpPr txBox="1"/>
            <p:nvPr/>
          </p:nvSpPr>
          <p:spPr>
            <a:xfrm>
              <a:off x="8485880" y="1041133"/>
              <a:ext cx="1399032" cy="6463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smtClean="0"/>
                <a:t>Read (HIGH)</a:t>
              </a:r>
            </a:p>
            <a:p>
              <a:r>
                <a:rPr lang="en-US" b="1" noProof="1" smtClean="0"/>
                <a:t>Write( LOW)</a:t>
              </a:r>
              <a:endParaRPr lang="en-US" b="1" noProof="1"/>
            </a:p>
          </p:txBody>
        </p:sp>
        <p:sp>
          <p:nvSpPr>
            <p:cNvPr id="110" name="TextBox 70">
              <a:extLst>
                <a:ext uri="{FF2B5EF4-FFF2-40B4-BE49-F238E27FC236}">
                  <a16:creationId xmlns:a16="http://schemas.microsoft.com/office/drawing/2014/main" id="{C2EDC02F-4E08-4C10-8D74-451D8655D6F1}"/>
                </a:ext>
              </a:extLst>
            </p:cNvPr>
            <p:cNvSpPr txBox="1"/>
            <p:nvPr/>
          </p:nvSpPr>
          <p:spPr>
            <a:xfrm>
              <a:off x="8485880" y="1684955"/>
              <a:ext cx="1400424" cy="369332"/>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a:solidFill>
                    <a:schemeClr val="accent6">
                      <a:lumMod val="50000"/>
                    </a:schemeClr>
                  </a:solidFill>
                </a:rPr>
                <a:t>For </a:t>
              </a:r>
              <a:r>
                <a:rPr lang="en-US" noProof="1" smtClean="0">
                  <a:solidFill>
                    <a:schemeClr val="accent6">
                      <a:lumMod val="50000"/>
                    </a:schemeClr>
                  </a:solidFill>
                </a:rPr>
                <a:t> the Slave</a:t>
              </a:r>
              <a:endParaRPr lang="en-US" noProof="1">
                <a:solidFill>
                  <a:schemeClr val="accent6">
                    <a:lumMod val="50000"/>
                  </a:schemeClr>
                </a:solidFill>
              </a:endParaRPr>
            </a:p>
          </p:txBody>
        </p:sp>
      </p:grpSp>
      <p:grpSp>
        <p:nvGrpSpPr>
          <p:cNvPr id="161" name="Group 160">
            <a:extLst>
              <a:ext uri="{FF2B5EF4-FFF2-40B4-BE49-F238E27FC236}">
                <a16:creationId xmlns:a16="http://schemas.microsoft.com/office/drawing/2014/main" id="{3135F594-2864-459E-A53D-A2A151E55D00}"/>
              </a:ext>
            </a:extLst>
          </p:cNvPr>
          <p:cNvGrpSpPr/>
          <p:nvPr/>
        </p:nvGrpSpPr>
        <p:grpSpPr>
          <a:xfrm>
            <a:off x="10406118" y="764134"/>
            <a:ext cx="1785881" cy="1844151"/>
            <a:chOff x="10406120" y="764134"/>
            <a:chExt cx="1400425" cy="1844151"/>
          </a:xfrm>
        </p:grpSpPr>
        <p:sp>
          <p:nvSpPr>
            <p:cNvPr id="112" name="TextBox 72">
              <a:extLst>
                <a:ext uri="{FF2B5EF4-FFF2-40B4-BE49-F238E27FC236}">
                  <a16:creationId xmlns:a16="http://schemas.microsoft.com/office/drawing/2014/main" id="{ACF8627E-BDF8-4261-967B-FF6F0DEC020E}"/>
                </a:ext>
              </a:extLst>
            </p:cNvPr>
            <p:cNvSpPr txBox="1"/>
            <p:nvPr/>
          </p:nvSpPr>
          <p:spPr>
            <a:xfrm>
              <a:off x="10406120" y="764134"/>
              <a:ext cx="1399032" cy="92333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a:t>Slave Acknowledgement</a:t>
              </a:r>
            </a:p>
          </p:txBody>
        </p:sp>
        <p:sp>
          <p:nvSpPr>
            <p:cNvPr id="113" name="TextBox 73">
              <a:extLst>
                <a:ext uri="{FF2B5EF4-FFF2-40B4-BE49-F238E27FC236}">
                  <a16:creationId xmlns:a16="http://schemas.microsoft.com/office/drawing/2014/main" id="{D585B850-0A14-4E37-99D6-A27013736F40}"/>
                </a:ext>
              </a:extLst>
            </p:cNvPr>
            <p:cNvSpPr txBox="1"/>
            <p:nvPr/>
          </p:nvSpPr>
          <p:spPr>
            <a:xfrm>
              <a:off x="10406121" y="1684955"/>
              <a:ext cx="1400424"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a:solidFill>
                    <a:schemeClr val="accent6">
                      <a:lumMod val="50000"/>
                    </a:schemeClr>
                  </a:solidFill>
                </a:rPr>
                <a:t>Each Slave check </a:t>
              </a:r>
              <a:r>
                <a:rPr lang="en-US" noProof="1" smtClean="0">
                  <a:solidFill>
                    <a:schemeClr val="accent6">
                      <a:lumMod val="50000"/>
                    </a:schemeClr>
                  </a:solidFill>
                </a:rPr>
                <a:t>.</a:t>
              </a:r>
            </a:p>
            <a:p>
              <a:r>
                <a:rPr lang="en-US" noProof="1" smtClean="0">
                  <a:solidFill>
                    <a:schemeClr val="accent6">
                      <a:lumMod val="50000"/>
                    </a:schemeClr>
                  </a:solidFill>
                </a:rPr>
                <a:t>If Addr. Found </a:t>
              </a:r>
            </a:p>
            <a:p>
              <a:r>
                <a:rPr lang="en-US" noProof="1" smtClean="0">
                  <a:solidFill>
                    <a:schemeClr val="accent6">
                      <a:lumMod val="50000"/>
                    </a:schemeClr>
                  </a:solidFill>
                </a:rPr>
                <a:t>Give Ack.</a:t>
              </a:r>
              <a:endParaRPr lang="en-US" noProof="1">
                <a:solidFill>
                  <a:schemeClr val="accent6">
                    <a:lumMod val="50000"/>
                  </a:schemeClr>
                </a:solidFill>
              </a:endParaRPr>
            </a:p>
          </p:txBody>
        </p:sp>
      </p:grpSp>
      <p:grpSp>
        <p:nvGrpSpPr>
          <p:cNvPr id="156" name="Group 155">
            <a:extLst>
              <a:ext uri="{FF2B5EF4-FFF2-40B4-BE49-F238E27FC236}">
                <a16:creationId xmlns:a16="http://schemas.microsoft.com/office/drawing/2014/main" id="{5FC6B728-5235-4E6D-BEE0-6D21E7B12E7B}"/>
              </a:ext>
            </a:extLst>
          </p:cNvPr>
          <p:cNvGrpSpPr/>
          <p:nvPr/>
        </p:nvGrpSpPr>
        <p:grpSpPr>
          <a:xfrm>
            <a:off x="316957" y="1022341"/>
            <a:ext cx="1718657" cy="1567152"/>
            <a:chOff x="508586" y="764134"/>
            <a:chExt cx="1400424" cy="1567152"/>
          </a:xfrm>
        </p:grpSpPr>
        <p:sp>
          <p:nvSpPr>
            <p:cNvPr id="115" name="TextBox 75">
              <a:extLst>
                <a:ext uri="{FF2B5EF4-FFF2-40B4-BE49-F238E27FC236}">
                  <a16:creationId xmlns:a16="http://schemas.microsoft.com/office/drawing/2014/main" id="{C35B2AED-C0FB-4AC9-872E-31052894803C}"/>
                </a:ext>
              </a:extLst>
            </p:cNvPr>
            <p:cNvSpPr txBox="1"/>
            <p:nvPr/>
          </p:nvSpPr>
          <p:spPr>
            <a:xfrm>
              <a:off x="508586" y="764134"/>
              <a:ext cx="1399032" cy="92333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smtClean="0"/>
                <a:t>No Communication</a:t>
              </a:r>
              <a:endParaRPr lang="en-US" b="1" noProof="1"/>
            </a:p>
          </p:txBody>
        </p:sp>
        <p:sp>
          <p:nvSpPr>
            <p:cNvPr id="116" name="TextBox 76">
              <a:extLst>
                <a:ext uri="{FF2B5EF4-FFF2-40B4-BE49-F238E27FC236}">
                  <a16:creationId xmlns:a16="http://schemas.microsoft.com/office/drawing/2014/main" id="{28EB1E17-7B1E-4B5D-9299-44AD22F28289}"/>
                </a:ext>
              </a:extLst>
            </p:cNvPr>
            <p:cNvSpPr txBox="1"/>
            <p:nvPr/>
          </p:nvSpPr>
          <p:spPr>
            <a:xfrm>
              <a:off x="508586" y="1684955"/>
              <a:ext cx="1400424" cy="646331"/>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smtClean="0">
                  <a:solidFill>
                    <a:schemeClr val="accent6">
                      <a:lumMod val="50000"/>
                    </a:schemeClr>
                  </a:solidFill>
                </a:rPr>
                <a:t>•SCL </a:t>
              </a:r>
              <a:r>
                <a:rPr lang="en-US" noProof="1">
                  <a:solidFill>
                    <a:schemeClr val="accent6">
                      <a:lumMod val="50000"/>
                    </a:schemeClr>
                  </a:solidFill>
                </a:rPr>
                <a:t>and SDA both are in </a:t>
              </a:r>
              <a:r>
                <a:rPr lang="en-US" noProof="1" smtClean="0">
                  <a:solidFill>
                    <a:schemeClr val="accent6">
                      <a:lumMod val="50000"/>
                    </a:schemeClr>
                  </a:solidFill>
                </a:rPr>
                <a:t>Idle</a:t>
              </a:r>
              <a:endParaRPr lang="en-US" noProof="1">
                <a:solidFill>
                  <a:schemeClr val="accent6">
                    <a:lumMod val="50000"/>
                  </a:schemeClr>
                </a:solidFill>
              </a:endParaRPr>
            </a:p>
          </p:txBody>
        </p:sp>
      </p:grpSp>
      <p:pic>
        <p:nvPicPr>
          <p:cNvPr id="117" name="Graphic 77" descr="Bar graph with upward trend with solid fill">
            <a:extLst>
              <a:ext uri="{FF2B5EF4-FFF2-40B4-BE49-F238E27FC236}">
                <a16:creationId xmlns:a16="http://schemas.microsoft.com/office/drawing/2014/main" id="{3774929C-7DE1-4199-8C17-F583019945CF}"/>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282640" y="2999872"/>
            <a:ext cx="553020" cy="553020"/>
          </a:xfrm>
          <a:prstGeom prst="rect">
            <a:avLst/>
          </a:prstGeom>
          <a:effectLst>
            <a:outerShdw blurRad="50800" dist="38100" dir="2700000" algn="tl" rotWithShape="0">
              <a:prstClr val="black">
                <a:alpha val="40000"/>
              </a:prstClr>
            </a:outerShdw>
          </a:effectLst>
        </p:spPr>
      </p:pic>
      <p:pic>
        <p:nvPicPr>
          <p:cNvPr id="118" name="Graphic 78" descr="Bullseye with solid fill">
            <a:extLst>
              <a:ext uri="{FF2B5EF4-FFF2-40B4-BE49-F238E27FC236}">
                <a16:creationId xmlns:a16="http://schemas.microsoft.com/office/drawing/2014/main" id="{95969DCE-DDE6-41A5-8B5B-6BE442B1337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307943" y="2999872"/>
            <a:ext cx="553020" cy="553020"/>
          </a:xfrm>
          <a:prstGeom prst="rect">
            <a:avLst/>
          </a:prstGeom>
          <a:effectLst>
            <a:outerShdw blurRad="50800" dist="38100" dir="2700000" algn="tl" rotWithShape="0">
              <a:prstClr val="black">
                <a:alpha val="40000"/>
              </a:prstClr>
            </a:outerShdw>
          </a:effectLst>
        </p:spPr>
      </p:pic>
      <p:pic>
        <p:nvPicPr>
          <p:cNvPr id="119" name="Graphic 79" descr="Database with solid fill">
            <a:extLst>
              <a:ext uri="{FF2B5EF4-FFF2-40B4-BE49-F238E27FC236}">
                <a16:creationId xmlns:a16="http://schemas.microsoft.com/office/drawing/2014/main" id="{B1735A05-4625-4EC6-8073-30A12A8380FA}"/>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409163" y="2999872"/>
            <a:ext cx="553020" cy="553020"/>
          </a:xfrm>
          <a:prstGeom prst="rect">
            <a:avLst/>
          </a:prstGeom>
          <a:effectLst>
            <a:outerShdw blurRad="50800" dist="38100" dir="2700000" algn="tl" rotWithShape="0">
              <a:prstClr val="black">
                <a:alpha val="40000"/>
              </a:prstClr>
            </a:outerShdw>
          </a:effectLst>
        </p:spPr>
      </p:pic>
      <p:pic>
        <p:nvPicPr>
          <p:cNvPr id="120" name="Graphic 80" descr="Gears with solid fill">
            <a:extLst>
              <a:ext uri="{FF2B5EF4-FFF2-40B4-BE49-F238E27FC236}">
                <a16:creationId xmlns:a16="http://schemas.microsoft.com/office/drawing/2014/main" id="{7B7FA374-B506-4F3C-B6B0-455507EB4369}"/>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333248" y="2999872"/>
            <a:ext cx="553020" cy="553020"/>
          </a:xfrm>
          <a:prstGeom prst="rect">
            <a:avLst/>
          </a:prstGeom>
          <a:effectLst>
            <a:outerShdw blurRad="50800" dist="38100" dir="2700000" algn="tl" rotWithShape="0">
              <a:prstClr val="black">
                <a:alpha val="40000"/>
              </a:prstClr>
            </a:outerShdw>
          </a:effectLst>
        </p:spPr>
      </p:pic>
      <p:pic>
        <p:nvPicPr>
          <p:cNvPr id="121" name="Graphic 81" descr="Lights On with solid fill">
            <a:extLst>
              <a:ext uri="{FF2B5EF4-FFF2-40B4-BE49-F238E27FC236}">
                <a16:creationId xmlns:a16="http://schemas.microsoft.com/office/drawing/2014/main" id="{A4DEAA55-C625-4DA3-9685-B3012990C7E6}"/>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358553" y="2999872"/>
            <a:ext cx="553020" cy="553020"/>
          </a:xfrm>
          <a:prstGeom prst="rect">
            <a:avLst/>
          </a:prstGeom>
          <a:effectLst>
            <a:outerShdw blurRad="50800" dist="38100" dir="2700000" algn="tl" rotWithShape="0">
              <a:prstClr val="black">
                <a:alpha val="40000"/>
              </a:prstClr>
            </a:outerShdw>
          </a:effectLst>
        </p:spPr>
      </p:pic>
      <p:pic>
        <p:nvPicPr>
          <p:cNvPr id="122" name="Graphic 82" descr="Stopwatch 66% with solid fill">
            <a:extLst>
              <a:ext uri="{FF2B5EF4-FFF2-40B4-BE49-F238E27FC236}">
                <a16:creationId xmlns:a16="http://schemas.microsoft.com/office/drawing/2014/main" id="{BDAF23AA-80FF-4184-8F78-ABC09019BC76}"/>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3383858" y="2999872"/>
            <a:ext cx="553020" cy="553020"/>
          </a:xfrm>
          <a:prstGeom prst="rect">
            <a:avLst/>
          </a:prstGeom>
          <a:effectLst>
            <a:outerShdw blurRad="50800" dist="38100" dir="2700000" algn="tl" rotWithShape="0">
              <a:prstClr val="black">
                <a:alpha val="40000"/>
              </a:prstClr>
            </a:outerShdw>
          </a:effectLst>
        </p:spPr>
      </p:pic>
      <p:sp>
        <p:nvSpPr>
          <p:cNvPr id="123" name="TextBox 2">
            <a:extLst>
              <a:ext uri="{FF2B5EF4-FFF2-40B4-BE49-F238E27FC236}">
                <a16:creationId xmlns:a16="http://schemas.microsoft.com/office/drawing/2014/main" id="{6894183F-5116-468D-9C0F-5410FE60563A}"/>
              </a:ext>
            </a:extLst>
          </p:cNvPr>
          <p:cNvSpPr txBox="1"/>
          <p:nvPr/>
        </p:nvSpPr>
        <p:spPr>
          <a:xfrm>
            <a:off x="508586" y="3121406"/>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t>01</a:t>
            </a:r>
          </a:p>
        </p:txBody>
      </p:sp>
      <p:sp>
        <p:nvSpPr>
          <p:cNvPr id="124" name="TextBox 83">
            <a:extLst>
              <a:ext uri="{FF2B5EF4-FFF2-40B4-BE49-F238E27FC236}">
                <a16:creationId xmlns:a16="http://schemas.microsoft.com/office/drawing/2014/main" id="{AB013CB8-3EA8-4F56-B8B1-9FAC108F9696}"/>
              </a:ext>
            </a:extLst>
          </p:cNvPr>
          <p:cNvSpPr txBox="1"/>
          <p:nvPr/>
        </p:nvSpPr>
        <p:spPr>
          <a:xfrm>
            <a:off x="2488688" y="3121406"/>
            <a:ext cx="601447" cy="584775"/>
          </a:xfrm>
          <a:prstGeom prst="rect">
            <a:avLst/>
          </a:prstGeom>
          <a:noFill/>
        </p:spPr>
        <p:txBody>
          <a:bodyPr wrap="none" rtlCol="0" anchor="ctr">
            <a:spAutoFit/>
          </a:bodyPr>
          <a:lstStyle>
            <a:defPPr>
              <a:defRPr lang="en-US"/>
            </a:defPPr>
            <a:lvl1pPr>
              <a:defRPr sz="3200" b="1"/>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02</a:t>
            </a:r>
          </a:p>
        </p:txBody>
      </p:sp>
      <p:sp>
        <p:nvSpPr>
          <p:cNvPr id="125" name="TextBox 84">
            <a:extLst>
              <a:ext uri="{FF2B5EF4-FFF2-40B4-BE49-F238E27FC236}">
                <a16:creationId xmlns:a16="http://schemas.microsoft.com/office/drawing/2014/main" id="{390CC2E6-384C-437D-B89B-379AE939480E}"/>
              </a:ext>
            </a:extLst>
          </p:cNvPr>
          <p:cNvSpPr txBox="1"/>
          <p:nvPr/>
        </p:nvSpPr>
        <p:spPr>
          <a:xfrm>
            <a:off x="4468790" y="3121406"/>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t>03</a:t>
            </a:r>
          </a:p>
        </p:txBody>
      </p:sp>
      <p:sp>
        <p:nvSpPr>
          <p:cNvPr id="126" name="TextBox 85">
            <a:extLst>
              <a:ext uri="{FF2B5EF4-FFF2-40B4-BE49-F238E27FC236}">
                <a16:creationId xmlns:a16="http://schemas.microsoft.com/office/drawing/2014/main" id="{422B8E4B-E174-40B6-872D-6852236330B8}"/>
              </a:ext>
            </a:extLst>
          </p:cNvPr>
          <p:cNvSpPr txBox="1"/>
          <p:nvPr/>
        </p:nvSpPr>
        <p:spPr>
          <a:xfrm>
            <a:off x="6448892" y="3121406"/>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t>04</a:t>
            </a:r>
          </a:p>
        </p:txBody>
      </p:sp>
      <p:sp>
        <p:nvSpPr>
          <p:cNvPr id="127" name="TextBox 86">
            <a:extLst>
              <a:ext uri="{FF2B5EF4-FFF2-40B4-BE49-F238E27FC236}">
                <a16:creationId xmlns:a16="http://schemas.microsoft.com/office/drawing/2014/main" id="{2069C404-967F-472D-8DD6-BF2B4F71CC96}"/>
              </a:ext>
            </a:extLst>
          </p:cNvPr>
          <p:cNvSpPr txBox="1"/>
          <p:nvPr/>
        </p:nvSpPr>
        <p:spPr>
          <a:xfrm>
            <a:off x="8428994" y="3121406"/>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bg1"/>
                </a:solidFill>
              </a:rPr>
              <a:t>05</a:t>
            </a:r>
          </a:p>
        </p:txBody>
      </p:sp>
      <p:sp>
        <p:nvSpPr>
          <p:cNvPr id="128" name="TextBox 87">
            <a:extLst>
              <a:ext uri="{FF2B5EF4-FFF2-40B4-BE49-F238E27FC236}">
                <a16:creationId xmlns:a16="http://schemas.microsoft.com/office/drawing/2014/main" id="{17DD9D73-36C7-44E5-9249-7EF913792A57}"/>
              </a:ext>
            </a:extLst>
          </p:cNvPr>
          <p:cNvSpPr txBox="1"/>
          <p:nvPr/>
        </p:nvSpPr>
        <p:spPr>
          <a:xfrm>
            <a:off x="10409094" y="3121406"/>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chemeClr val="bg1"/>
                </a:solidFill>
              </a:rPr>
              <a:t>06</a:t>
            </a:r>
          </a:p>
        </p:txBody>
      </p:sp>
      <p:pic>
        <p:nvPicPr>
          <p:cNvPr id="10" name="Picture 9"/>
          <p:cNvPicPr>
            <a:picLocks noChangeAspect="1"/>
          </p:cNvPicPr>
          <p:nvPr/>
        </p:nvPicPr>
        <p:blipFill rotWithShape="1">
          <a:blip r:embed="rId15"/>
          <a:srcRect r="47723"/>
          <a:stretch/>
        </p:blipFill>
        <p:spPr>
          <a:xfrm>
            <a:off x="181262" y="4345170"/>
            <a:ext cx="10784114" cy="2129820"/>
          </a:xfrm>
          <a:prstGeom prst="rect">
            <a:avLst/>
          </a:prstGeom>
        </p:spPr>
      </p:pic>
      <p:sp>
        <p:nvSpPr>
          <p:cNvPr id="11" name="Oval 10"/>
          <p:cNvSpPr/>
          <p:nvPr/>
        </p:nvSpPr>
        <p:spPr>
          <a:xfrm>
            <a:off x="1393698" y="4557008"/>
            <a:ext cx="1019164" cy="952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1</a:t>
            </a:r>
            <a:endParaRPr lang="en-IN" sz="3600" b="1" dirty="0">
              <a:solidFill>
                <a:schemeClr val="tx1"/>
              </a:solidFill>
            </a:endParaRPr>
          </a:p>
        </p:txBody>
      </p:sp>
      <p:sp>
        <p:nvSpPr>
          <p:cNvPr id="99" name="Oval 98"/>
          <p:cNvSpPr/>
          <p:nvPr/>
        </p:nvSpPr>
        <p:spPr>
          <a:xfrm>
            <a:off x="2589892" y="4871638"/>
            <a:ext cx="1019164" cy="952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2</a:t>
            </a:r>
            <a:endParaRPr lang="en-IN" sz="3600" b="1" dirty="0">
              <a:solidFill>
                <a:schemeClr val="tx1"/>
              </a:solidFill>
            </a:endParaRPr>
          </a:p>
        </p:txBody>
      </p:sp>
      <p:sp>
        <p:nvSpPr>
          <p:cNvPr id="102" name="Oval 101"/>
          <p:cNvSpPr/>
          <p:nvPr/>
        </p:nvSpPr>
        <p:spPr>
          <a:xfrm>
            <a:off x="4609166" y="3950542"/>
            <a:ext cx="1019164" cy="952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3</a:t>
            </a:r>
            <a:endParaRPr lang="en-IN" sz="3600" b="1" dirty="0">
              <a:solidFill>
                <a:schemeClr val="tx1"/>
              </a:solidFill>
            </a:endParaRPr>
          </a:p>
        </p:txBody>
      </p:sp>
      <p:sp>
        <p:nvSpPr>
          <p:cNvPr id="105" name="Oval 104"/>
          <p:cNvSpPr/>
          <p:nvPr/>
        </p:nvSpPr>
        <p:spPr>
          <a:xfrm>
            <a:off x="5900162" y="5443229"/>
            <a:ext cx="1019164" cy="952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4</a:t>
            </a:r>
            <a:endParaRPr lang="en-IN" sz="3600" b="1" dirty="0">
              <a:solidFill>
                <a:schemeClr val="tx1"/>
              </a:solidFill>
            </a:endParaRPr>
          </a:p>
        </p:txBody>
      </p:sp>
      <p:sp>
        <p:nvSpPr>
          <p:cNvPr id="108" name="Oval 107"/>
          <p:cNvSpPr/>
          <p:nvPr/>
        </p:nvSpPr>
        <p:spPr>
          <a:xfrm>
            <a:off x="9155571" y="4933808"/>
            <a:ext cx="1019164" cy="952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5</a:t>
            </a:r>
            <a:endParaRPr lang="en-IN" sz="3600" b="1" dirty="0">
              <a:solidFill>
                <a:schemeClr val="tx1"/>
              </a:solidFill>
            </a:endParaRPr>
          </a:p>
        </p:txBody>
      </p:sp>
      <p:sp>
        <p:nvSpPr>
          <p:cNvPr id="111" name="Oval 110"/>
          <p:cNvSpPr/>
          <p:nvPr/>
        </p:nvSpPr>
        <p:spPr>
          <a:xfrm>
            <a:off x="10844650" y="5033280"/>
            <a:ext cx="1032094" cy="952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6</a:t>
            </a:r>
            <a:endParaRPr lang="en-IN" sz="3600" b="1" dirty="0">
              <a:solidFill>
                <a:schemeClr val="tx1"/>
              </a:solidFill>
            </a:endParaRPr>
          </a:p>
        </p:txBody>
      </p:sp>
    </p:spTree>
    <p:extLst>
      <p:ext uri="{BB962C8B-B14F-4D97-AF65-F5344CB8AC3E}">
        <p14:creationId xmlns:p14="http://schemas.microsoft.com/office/powerpoint/2010/main" val="26440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81" grpId="0" animBg="1"/>
      <p:bldP spid="82" grpId="0" animBg="1"/>
      <p:bldP spid="85" grpId="0" animBg="1"/>
      <p:bldP spid="86" grpId="0" animBg="1"/>
      <p:bldP spid="89" grpId="0" animBg="1"/>
      <p:bldP spid="90" grpId="0" animBg="1"/>
      <p:bldP spid="93" grpId="0" animBg="1"/>
      <p:bldP spid="94" grpId="0" animBg="1"/>
      <p:bldP spid="97" grpId="0" animBg="1"/>
      <p:bldP spid="98" grpId="0" animBg="1"/>
      <p:bldP spid="123" grpId="0"/>
      <p:bldP spid="124" grpId="0"/>
      <p:bldP spid="125" grpId="0"/>
      <p:bldP spid="126" grpId="0"/>
      <p:bldP spid="127" grpId="0"/>
      <p:bldP spid="128" grpId="0"/>
      <p:bldP spid="11" grpId="0" animBg="1"/>
      <p:bldP spid="99" grpId="0" animBg="1"/>
      <p:bldP spid="102" grpId="0" animBg="1"/>
      <p:bldP spid="105" grpId="0" animBg="1"/>
      <p:bldP spid="108" grpId="0" animBg="1"/>
      <p:bldP spid="1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US" dirty="0"/>
              <a:t>Operation Steps in I2C  </a:t>
            </a:r>
            <a:r>
              <a:rPr lang="en-US" dirty="0" smtClean="0"/>
              <a:t>- 7 to 09</a:t>
            </a:r>
            <a:endParaRPr lang="en-US" dirty="0"/>
          </a:p>
        </p:txBody>
      </p:sp>
      <p:sp>
        <p:nvSpPr>
          <p:cNvPr id="89" name="Shape">
            <a:extLst>
              <a:ext uri="{FF2B5EF4-FFF2-40B4-BE49-F238E27FC236}">
                <a16:creationId xmlns:a16="http://schemas.microsoft.com/office/drawing/2014/main" id="{9B5BE5FA-31F5-40C2-A952-DA327DA1830C}"/>
              </a:ext>
            </a:extLst>
          </p:cNvPr>
          <p:cNvSpPr/>
          <p:nvPr/>
        </p:nvSpPr>
        <p:spPr>
          <a:xfrm>
            <a:off x="3942705" y="2305914"/>
            <a:ext cx="2642346"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2"/>
              </a:gs>
              <a:gs pos="100000">
                <a:schemeClr val="accent2">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0" name="Shape">
            <a:extLst>
              <a:ext uri="{FF2B5EF4-FFF2-40B4-BE49-F238E27FC236}">
                <a16:creationId xmlns:a16="http://schemas.microsoft.com/office/drawing/2014/main" id="{A3C77D04-52BC-4B22-ABC1-31F224D28EAA}"/>
              </a:ext>
            </a:extLst>
          </p:cNvPr>
          <p:cNvSpPr/>
          <p:nvPr/>
        </p:nvSpPr>
        <p:spPr>
          <a:xfrm>
            <a:off x="3942705" y="1059078"/>
            <a:ext cx="2642346"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2" name="Shape">
            <a:extLst>
              <a:ext uri="{FF2B5EF4-FFF2-40B4-BE49-F238E27FC236}">
                <a16:creationId xmlns:a16="http://schemas.microsoft.com/office/drawing/2014/main" id="{B0AE72A4-938F-45CF-B1E8-FD6D2C68A1CD}"/>
              </a:ext>
            </a:extLst>
          </p:cNvPr>
          <p:cNvSpPr/>
          <p:nvPr/>
        </p:nvSpPr>
        <p:spPr>
          <a:xfrm>
            <a:off x="1988202"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3" name="Shape">
            <a:extLst>
              <a:ext uri="{FF2B5EF4-FFF2-40B4-BE49-F238E27FC236}">
                <a16:creationId xmlns:a16="http://schemas.microsoft.com/office/drawing/2014/main" id="{6A1EA54F-AE3E-4929-A2D3-162053BD7952}"/>
              </a:ext>
            </a:extLst>
          </p:cNvPr>
          <p:cNvSpPr/>
          <p:nvPr/>
        </p:nvSpPr>
        <p:spPr>
          <a:xfrm>
            <a:off x="1988204" y="2305914"/>
            <a:ext cx="2129732"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3"/>
              </a:gs>
              <a:gs pos="100000">
                <a:schemeClr val="accent3">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4" name="Shape">
            <a:extLst>
              <a:ext uri="{FF2B5EF4-FFF2-40B4-BE49-F238E27FC236}">
                <a16:creationId xmlns:a16="http://schemas.microsoft.com/office/drawing/2014/main" id="{BA110F6F-8D6C-438E-AE39-96D2FEC7685E}"/>
              </a:ext>
            </a:extLst>
          </p:cNvPr>
          <p:cNvSpPr/>
          <p:nvPr/>
        </p:nvSpPr>
        <p:spPr>
          <a:xfrm>
            <a:off x="1988202" y="1059078"/>
            <a:ext cx="2291492"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6" name="Shape">
            <a:extLst>
              <a:ext uri="{FF2B5EF4-FFF2-40B4-BE49-F238E27FC236}">
                <a16:creationId xmlns:a16="http://schemas.microsoft.com/office/drawing/2014/main" id="{29788CB9-72B2-4D3B-A0D0-57279B927376}"/>
              </a:ext>
            </a:extLst>
          </p:cNvPr>
          <p:cNvSpPr/>
          <p:nvPr/>
        </p:nvSpPr>
        <p:spPr>
          <a:xfrm>
            <a:off x="0"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7" name="Shape">
            <a:extLst>
              <a:ext uri="{FF2B5EF4-FFF2-40B4-BE49-F238E27FC236}">
                <a16:creationId xmlns:a16="http://schemas.microsoft.com/office/drawing/2014/main" id="{B5E37486-11EB-4DAC-8E4A-89768F647428}"/>
              </a:ext>
            </a:extLst>
          </p:cNvPr>
          <p:cNvSpPr/>
          <p:nvPr/>
        </p:nvSpPr>
        <p:spPr>
          <a:xfrm>
            <a:off x="0" y="2305914"/>
            <a:ext cx="2129737"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4"/>
              </a:gs>
              <a:gs pos="100000">
                <a:schemeClr val="accent4">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8" name="Shape">
            <a:extLst>
              <a:ext uri="{FF2B5EF4-FFF2-40B4-BE49-F238E27FC236}">
                <a16:creationId xmlns:a16="http://schemas.microsoft.com/office/drawing/2014/main" id="{8779E532-680E-4024-9D0D-958CB9B01DA8}"/>
              </a:ext>
            </a:extLst>
          </p:cNvPr>
          <p:cNvSpPr/>
          <p:nvPr/>
        </p:nvSpPr>
        <p:spPr>
          <a:xfrm>
            <a:off x="0" y="1059078"/>
            <a:ext cx="2291492"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grpSp>
        <p:nvGrpSpPr>
          <p:cNvPr id="157" name="Group 156">
            <a:extLst>
              <a:ext uri="{FF2B5EF4-FFF2-40B4-BE49-F238E27FC236}">
                <a16:creationId xmlns:a16="http://schemas.microsoft.com/office/drawing/2014/main" id="{26DABABF-4E61-4010-A7D3-15DD892AD6E6}"/>
              </a:ext>
            </a:extLst>
          </p:cNvPr>
          <p:cNvGrpSpPr/>
          <p:nvPr/>
        </p:nvGrpSpPr>
        <p:grpSpPr>
          <a:xfrm>
            <a:off x="2412862" y="1243646"/>
            <a:ext cx="1926509" cy="1290153"/>
            <a:chOff x="2542280" y="1318132"/>
            <a:chExt cx="1420119" cy="1290153"/>
          </a:xfrm>
        </p:grpSpPr>
        <p:sp>
          <p:nvSpPr>
            <p:cNvPr id="100" name="TextBox 60">
              <a:extLst>
                <a:ext uri="{FF2B5EF4-FFF2-40B4-BE49-F238E27FC236}">
                  <a16:creationId xmlns:a16="http://schemas.microsoft.com/office/drawing/2014/main" id="{9EE8D086-34CC-4315-8AED-9569F1253931}"/>
                </a:ext>
              </a:extLst>
            </p:cNvPr>
            <p:cNvSpPr txBox="1"/>
            <p:nvPr/>
          </p:nvSpPr>
          <p:spPr>
            <a:xfrm>
              <a:off x="2542281" y="1318132"/>
              <a:ext cx="1399032"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smtClean="0"/>
                <a:t>Data Ack.</a:t>
              </a:r>
              <a:endParaRPr lang="en-US" b="1" noProof="1"/>
            </a:p>
          </p:txBody>
        </p:sp>
        <p:sp>
          <p:nvSpPr>
            <p:cNvPr id="101" name="TextBox 61">
              <a:extLst>
                <a:ext uri="{FF2B5EF4-FFF2-40B4-BE49-F238E27FC236}">
                  <a16:creationId xmlns:a16="http://schemas.microsoft.com/office/drawing/2014/main" id="{C539D3D8-CFB9-4005-B64A-35DABA535485}"/>
                </a:ext>
              </a:extLst>
            </p:cNvPr>
            <p:cNvSpPr txBox="1"/>
            <p:nvPr/>
          </p:nvSpPr>
          <p:spPr>
            <a:xfrm>
              <a:off x="2542280" y="1684955"/>
              <a:ext cx="1420119"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smtClean="0">
                  <a:solidFill>
                    <a:schemeClr val="accent6">
                      <a:lumMod val="50000"/>
                    </a:schemeClr>
                  </a:solidFill>
                </a:rPr>
                <a:t>•Receiver sends ACK after getting each byte.</a:t>
              </a:r>
              <a:endParaRPr lang="en-US" noProof="1">
                <a:solidFill>
                  <a:schemeClr val="accent6">
                    <a:lumMod val="50000"/>
                  </a:schemeClr>
                </a:solidFill>
              </a:endParaRPr>
            </a:p>
          </p:txBody>
        </p:sp>
      </p:grpSp>
      <p:grpSp>
        <p:nvGrpSpPr>
          <p:cNvPr id="158" name="Group 157">
            <a:extLst>
              <a:ext uri="{FF2B5EF4-FFF2-40B4-BE49-F238E27FC236}">
                <a16:creationId xmlns:a16="http://schemas.microsoft.com/office/drawing/2014/main" id="{FB149364-4F66-4496-9065-E2CD4D7D18D5}"/>
              </a:ext>
            </a:extLst>
          </p:cNvPr>
          <p:cNvGrpSpPr/>
          <p:nvPr/>
        </p:nvGrpSpPr>
        <p:grpSpPr>
          <a:xfrm>
            <a:off x="4501129" y="1006944"/>
            <a:ext cx="2083922" cy="2121150"/>
            <a:chOff x="4527834" y="764134"/>
            <a:chExt cx="1577139" cy="2121150"/>
          </a:xfrm>
        </p:grpSpPr>
        <p:sp>
          <p:nvSpPr>
            <p:cNvPr id="103" name="TextBox 63">
              <a:extLst>
                <a:ext uri="{FF2B5EF4-FFF2-40B4-BE49-F238E27FC236}">
                  <a16:creationId xmlns:a16="http://schemas.microsoft.com/office/drawing/2014/main" id="{9C4F173D-73BE-4897-9E5D-64ACC4DD22BD}"/>
                </a:ext>
              </a:extLst>
            </p:cNvPr>
            <p:cNvSpPr txBox="1"/>
            <p:nvPr/>
          </p:nvSpPr>
          <p:spPr>
            <a:xfrm>
              <a:off x="4527835" y="764134"/>
              <a:ext cx="1399032" cy="923330"/>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smtClean="0"/>
                <a:t>STOP Condition occurs</a:t>
              </a:r>
              <a:endParaRPr lang="en-US" b="1" noProof="1"/>
            </a:p>
          </p:txBody>
        </p:sp>
        <p:sp>
          <p:nvSpPr>
            <p:cNvPr id="104" name="TextBox 64">
              <a:extLst>
                <a:ext uri="{FF2B5EF4-FFF2-40B4-BE49-F238E27FC236}">
                  <a16:creationId xmlns:a16="http://schemas.microsoft.com/office/drawing/2014/main" id="{175C261A-6A92-4A77-9125-16774427EDA7}"/>
                </a:ext>
              </a:extLst>
            </p:cNvPr>
            <p:cNvSpPr txBox="1"/>
            <p:nvPr/>
          </p:nvSpPr>
          <p:spPr>
            <a:xfrm>
              <a:off x="4527834" y="1684955"/>
              <a:ext cx="1577139" cy="1200329"/>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smtClean="0">
                  <a:solidFill>
                    <a:schemeClr val="accent6">
                      <a:lumMod val="50000"/>
                    </a:schemeClr>
                  </a:solidFill>
                </a:rPr>
                <a:t>SDA: LOW to HIGH</a:t>
              </a:r>
            </a:p>
            <a:p>
              <a:r>
                <a:rPr lang="en-US" noProof="1" smtClean="0">
                  <a:solidFill>
                    <a:schemeClr val="accent6">
                      <a:lumMod val="50000"/>
                    </a:schemeClr>
                  </a:solidFill>
                </a:rPr>
                <a:t>SCL : Remains HIGH</a:t>
              </a:r>
              <a:endParaRPr lang="en-US" noProof="1">
                <a:solidFill>
                  <a:schemeClr val="accent6">
                    <a:lumMod val="50000"/>
                  </a:schemeClr>
                </a:solidFill>
              </a:endParaRPr>
            </a:p>
          </p:txBody>
        </p:sp>
      </p:grpSp>
      <p:grpSp>
        <p:nvGrpSpPr>
          <p:cNvPr id="156" name="Group 155">
            <a:extLst>
              <a:ext uri="{FF2B5EF4-FFF2-40B4-BE49-F238E27FC236}">
                <a16:creationId xmlns:a16="http://schemas.microsoft.com/office/drawing/2014/main" id="{5FC6B728-5235-4E6D-BEE0-6D21E7B12E7B}"/>
              </a:ext>
            </a:extLst>
          </p:cNvPr>
          <p:cNvGrpSpPr/>
          <p:nvPr/>
        </p:nvGrpSpPr>
        <p:grpSpPr>
          <a:xfrm>
            <a:off x="316957" y="1299340"/>
            <a:ext cx="1718657" cy="1567152"/>
            <a:chOff x="508586" y="1041133"/>
            <a:chExt cx="1400424" cy="1567152"/>
          </a:xfrm>
        </p:grpSpPr>
        <p:sp>
          <p:nvSpPr>
            <p:cNvPr id="115" name="TextBox 75">
              <a:extLst>
                <a:ext uri="{FF2B5EF4-FFF2-40B4-BE49-F238E27FC236}">
                  <a16:creationId xmlns:a16="http://schemas.microsoft.com/office/drawing/2014/main" id="{C35B2AED-C0FB-4AC9-872E-31052894803C}"/>
                </a:ext>
              </a:extLst>
            </p:cNvPr>
            <p:cNvSpPr txBox="1"/>
            <p:nvPr/>
          </p:nvSpPr>
          <p:spPr>
            <a:xfrm>
              <a:off x="508586" y="1041133"/>
              <a:ext cx="1399032" cy="646331"/>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smtClean="0"/>
                <a:t>Master Proceeds with Data</a:t>
              </a:r>
              <a:endParaRPr lang="en-US" b="1" noProof="1"/>
            </a:p>
          </p:txBody>
        </p:sp>
        <p:sp>
          <p:nvSpPr>
            <p:cNvPr id="116" name="TextBox 76">
              <a:extLst>
                <a:ext uri="{FF2B5EF4-FFF2-40B4-BE49-F238E27FC236}">
                  <a16:creationId xmlns:a16="http://schemas.microsoft.com/office/drawing/2014/main" id="{28EB1E17-7B1E-4B5D-9299-44AD22F28289}"/>
                </a:ext>
              </a:extLst>
            </p:cNvPr>
            <p:cNvSpPr txBox="1"/>
            <p:nvPr/>
          </p:nvSpPr>
          <p:spPr>
            <a:xfrm>
              <a:off x="508586" y="1684955"/>
              <a:ext cx="1400424"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smtClean="0">
                  <a:solidFill>
                    <a:schemeClr val="accent6">
                      <a:lumMod val="50000"/>
                    </a:schemeClr>
                  </a:solidFill>
                </a:rPr>
                <a:t>•Master checks for Ack. And Proceeds  Data</a:t>
              </a:r>
              <a:endParaRPr lang="en-US" noProof="1">
                <a:solidFill>
                  <a:schemeClr val="accent6">
                    <a:lumMod val="50000"/>
                  </a:schemeClr>
                </a:solidFill>
              </a:endParaRPr>
            </a:p>
          </p:txBody>
        </p:sp>
      </p:grpSp>
      <p:pic>
        <p:nvPicPr>
          <p:cNvPr id="119" name="Graphic 79" descr="Database with solid fill">
            <a:extLst>
              <a:ext uri="{FF2B5EF4-FFF2-40B4-BE49-F238E27FC236}">
                <a16:creationId xmlns:a16="http://schemas.microsoft.com/office/drawing/2014/main" id="{B1735A05-4625-4EC6-8073-30A12A8380F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1409163" y="2999872"/>
            <a:ext cx="553020" cy="553020"/>
          </a:xfrm>
          <a:prstGeom prst="rect">
            <a:avLst/>
          </a:prstGeom>
          <a:effectLst>
            <a:outerShdw blurRad="50800" dist="38100" dir="2700000" algn="tl" rotWithShape="0">
              <a:prstClr val="black">
                <a:alpha val="40000"/>
              </a:prstClr>
            </a:outerShdw>
          </a:effectLst>
        </p:spPr>
      </p:pic>
      <p:pic>
        <p:nvPicPr>
          <p:cNvPr id="121" name="Graphic 81" descr="Lights On with solid fill">
            <a:extLst>
              <a:ext uri="{FF2B5EF4-FFF2-40B4-BE49-F238E27FC236}">
                <a16:creationId xmlns:a16="http://schemas.microsoft.com/office/drawing/2014/main" id="{A4DEAA55-C625-4DA3-9685-B3012990C7E6}"/>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5358553" y="2999872"/>
            <a:ext cx="553020" cy="553020"/>
          </a:xfrm>
          <a:prstGeom prst="rect">
            <a:avLst/>
          </a:prstGeom>
          <a:effectLst>
            <a:outerShdw blurRad="50800" dist="38100" dir="2700000" algn="tl" rotWithShape="0">
              <a:prstClr val="black">
                <a:alpha val="40000"/>
              </a:prstClr>
            </a:outerShdw>
          </a:effectLst>
        </p:spPr>
      </p:pic>
      <p:pic>
        <p:nvPicPr>
          <p:cNvPr id="122" name="Graphic 82" descr="Stopwatch 66% with solid fill">
            <a:extLst>
              <a:ext uri="{FF2B5EF4-FFF2-40B4-BE49-F238E27FC236}">
                <a16:creationId xmlns:a16="http://schemas.microsoft.com/office/drawing/2014/main" id="{BDAF23AA-80FF-4184-8F78-ABC09019BC76}"/>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3383858" y="2999872"/>
            <a:ext cx="553020" cy="553020"/>
          </a:xfrm>
          <a:prstGeom prst="rect">
            <a:avLst/>
          </a:prstGeom>
          <a:effectLst>
            <a:outerShdw blurRad="50800" dist="38100" dir="2700000" algn="tl" rotWithShape="0">
              <a:prstClr val="black">
                <a:alpha val="40000"/>
              </a:prstClr>
            </a:outerShdw>
          </a:effectLst>
        </p:spPr>
      </p:pic>
      <p:sp>
        <p:nvSpPr>
          <p:cNvPr id="123" name="TextBox 2">
            <a:extLst>
              <a:ext uri="{FF2B5EF4-FFF2-40B4-BE49-F238E27FC236}">
                <a16:creationId xmlns:a16="http://schemas.microsoft.com/office/drawing/2014/main" id="{6894183F-5116-468D-9C0F-5410FE60563A}"/>
              </a:ext>
            </a:extLst>
          </p:cNvPr>
          <p:cNvSpPr txBox="1"/>
          <p:nvPr/>
        </p:nvSpPr>
        <p:spPr>
          <a:xfrm>
            <a:off x="508586" y="3121406"/>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t>07</a:t>
            </a:r>
            <a:endParaRPr lang="en-US" sz="3200" b="1" dirty="0"/>
          </a:p>
        </p:txBody>
      </p:sp>
      <p:sp>
        <p:nvSpPr>
          <p:cNvPr id="124" name="TextBox 83">
            <a:extLst>
              <a:ext uri="{FF2B5EF4-FFF2-40B4-BE49-F238E27FC236}">
                <a16:creationId xmlns:a16="http://schemas.microsoft.com/office/drawing/2014/main" id="{AB013CB8-3EA8-4F56-B8B1-9FAC108F9696}"/>
              </a:ext>
            </a:extLst>
          </p:cNvPr>
          <p:cNvSpPr txBox="1"/>
          <p:nvPr/>
        </p:nvSpPr>
        <p:spPr>
          <a:xfrm>
            <a:off x="2488688" y="3121406"/>
            <a:ext cx="601447" cy="584775"/>
          </a:xfrm>
          <a:prstGeom prst="rect">
            <a:avLst/>
          </a:prstGeom>
          <a:noFill/>
        </p:spPr>
        <p:txBody>
          <a:bodyPr wrap="none" rtlCol="0" anchor="ctr">
            <a:spAutoFit/>
          </a:bodyPr>
          <a:lstStyle>
            <a:defPPr>
              <a:defRPr lang="en-US"/>
            </a:defPPr>
            <a:lvl1pPr>
              <a:defRPr sz="3200" b="1"/>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08</a:t>
            </a:r>
            <a:endParaRPr lang="en-US" dirty="0"/>
          </a:p>
        </p:txBody>
      </p:sp>
      <p:sp>
        <p:nvSpPr>
          <p:cNvPr id="125" name="TextBox 84">
            <a:extLst>
              <a:ext uri="{FF2B5EF4-FFF2-40B4-BE49-F238E27FC236}">
                <a16:creationId xmlns:a16="http://schemas.microsoft.com/office/drawing/2014/main" id="{390CC2E6-384C-437D-B89B-379AE939480E}"/>
              </a:ext>
            </a:extLst>
          </p:cNvPr>
          <p:cNvSpPr txBox="1"/>
          <p:nvPr/>
        </p:nvSpPr>
        <p:spPr>
          <a:xfrm>
            <a:off x="4468790" y="3121406"/>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t>09</a:t>
            </a:r>
            <a:endParaRPr lang="en-US" sz="3200" b="1" dirty="0"/>
          </a:p>
        </p:txBody>
      </p:sp>
      <p:pic>
        <p:nvPicPr>
          <p:cNvPr id="10" name="Picture 9"/>
          <p:cNvPicPr>
            <a:picLocks noChangeAspect="1"/>
          </p:cNvPicPr>
          <p:nvPr/>
        </p:nvPicPr>
        <p:blipFill rotWithShape="1">
          <a:blip r:embed="rId15"/>
          <a:srcRect l="52305" t="-2862" r="3940" b="2862"/>
          <a:stretch/>
        </p:blipFill>
        <p:spPr>
          <a:xfrm>
            <a:off x="163483" y="4355058"/>
            <a:ext cx="9026237" cy="2129820"/>
          </a:xfrm>
          <a:prstGeom prst="rect">
            <a:avLst/>
          </a:prstGeom>
        </p:spPr>
      </p:pic>
      <p:sp>
        <p:nvSpPr>
          <p:cNvPr id="99" name="Oval 98"/>
          <p:cNvSpPr/>
          <p:nvPr/>
        </p:nvSpPr>
        <p:spPr>
          <a:xfrm>
            <a:off x="1962183" y="5405053"/>
            <a:ext cx="1019164" cy="952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7</a:t>
            </a:r>
            <a:endParaRPr lang="en-IN" sz="3600" b="1" dirty="0">
              <a:solidFill>
                <a:schemeClr val="tx1"/>
              </a:solidFill>
            </a:endParaRPr>
          </a:p>
        </p:txBody>
      </p:sp>
      <p:sp>
        <p:nvSpPr>
          <p:cNvPr id="108" name="Oval 107"/>
          <p:cNvSpPr/>
          <p:nvPr/>
        </p:nvSpPr>
        <p:spPr>
          <a:xfrm>
            <a:off x="6697312" y="5405053"/>
            <a:ext cx="1019164" cy="9525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8</a:t>
            </a:r>
            <a:endParaRPr lang="en-IN" sz="3600" b="1" dirty="0">
              <a:solidFill>
                <a:schemeClr val="tx1"/>
              </a:solidFill>
            </a:endParaRPr>
          </a:p>
        </p:txBody>
      </p:sp>
      <p:sp>
        <p:nvSpPr>
          <p:cNvPr id="111" name="Oval 110"/>
          <p:cNvSpPr/>
          <p:nvPr/>
        </p:nvSpPr>
        <p:spPr>
          <a:xfrm>
            <a:off x="7609758" y="4685018"/>
            <a:ext cx="769404" cy="7582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9</a:t>
            </a:r>
            <a:endParaRPr lang="en-IN" sz="3600" b="1" dirty="0">
              <a:solidFill>
                <a:schemeClr val="tx1"/>
              </a:solidFill>
            </a:endParaRPr>
          </a:p>
        </p:txBody>
      </p:sp>
    </p:spTree>
    <p:extLst>
      <p:ext uri="{BB962C8B-B14F-4D97-AF65-F5344CB8AC3E}">
        <p14:creationId xmlns:p14="http://schemas.microsoft.com/office/powerpoint/2010/main" val="295202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3" grpId="0" animBg="1"/>
      <p:bldP spid="94" grpId="0" animBg="1"/>
      <p:bldP spid="97" grpId="0" animBg="1"/>
      <p:bldP spid="98" grpId="0" animBg="1"/>
      <p:bldP spid="123" grpId="0"/>
      <p:bldP spid="124" grpId="0"/>
      <p:bldP spid="125" grpId="0"/>
      <p:bldP spid="99" grpId="0" animBg="1"/>
      <p:bldP spid="108" grpId="0" animBg="1"/>
      <p:bldP spid="11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FAE1-45D3-4B3B-81D2-0BF25FA84FB8}"/>
              </a:ext>
            </a:extLst>
          </p:cNvPr>
          <p:cNvSpPr>
            <a:spLocks noGrp="1"/>
          </p:cNvSpPr>
          <p:nvPr>
            <p:ph type="title"/>
          </p:nvPr>
        </p:nvSpPr>
        <p:spPr/>
        <p:txBody>
          <a:bodyPr/>
          <a:lstStyle/>
          <a:p>
            <a:r>
              <a:rPr lang="en-US" dirty="0"/>
              <a:t>Operation Steps in I2C  </a:t>
            </a:r>
            <a:r>
              <a:rPr lang="en-US" dirty="0" smtClean="0"/>
              <a:t>- 10 </a:t>
            </a:r>
            <a:endParaRPr lang="en-US" dirty="0"/>
          </a:p>
        </p:txBody>
      </p:sp>
      <p:sp>
        <p:nvSpPr>
          <p:cNvPr id="80" name="Shape">
            <a:extLst>
              <a:ext uri="{FF2B5EF4-FFF2-40B4-BE49-F238E27FC236}">
                <a16:creationId xmlns:a16="http://schemas.microsoft.com/office/drawing/2014/main" id="{54FF2F2A-AD1C-4D67-B3C9-FB0AB38C7F61}"/>
              </a:ext>
            </a:extLst>
          </p:cNvPr>
          <p:cNvSpPr/>
          <p:nvPr/>
        </p:nvSpPr>
        <p:spPr>
          <a:xfrm>
            <a:off x="7946005"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4" name="Shape">
            <a:extLst>
              <a:ext uri="{FF2B5EF4-FFF2-40B4-BE49-F238E27FC236}">
                <a16:creationId xmlns:a16="http://schemas.microsoft.com/office/drawing/2014/main" id="{6819ACC9-5BFA-4542-9331-8372871BA850}"/>
              </a:ext>
            </a:extLst>
          </p:cNvPr>
          <p:cNvSpPr/>
          <p:nvPr/>
        </p:nvSpPr>
        <p:spPr>
          <a:xfrm>
            <a:off x="5957803"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5" name="Shape">
            <a:extLst>
              <a:ext uri="{FF2B5EF4-FFF2-40B4-BE49-F238E27FC236}">
                <a16:creationId xmlns:a16="http://schemas.microsoft.com/office/drawing/2014/main" id="{65A013EE-3993-4AB5-A913-35DEF6690E6E}"/>
              </a:ext>
            </a:extLst>
          </p:cNvPr>
          <p:cNvSpPr/>
          <p:nvPr/>
        </p:nvSpPr>
        <p:spPr>
          <a:xfrm>
            <a:off x="5957803" y="2305914"/>
            <a:ext cx="2129737" cy="1890479"/>
          </a:xfrm>
          <a:custGeom>
            <a:avLst/>
            <a:gdLst/>
            <a:ahLst/>
            <a:cxnLst>
              <a:cxn ang="0">
                <a:pos x="wd2" y="hd2"/>
              </a:cxn>
              <a:cxn ang="5400000">
                <a:pos x="wd2" y="hd2"/>
              </a:cxn>
              <a:cxn ang="10800000">
                <a:pos x="wd2" y="hd2"/>
              </a:cxn>
              <a:cxn ang="16200000">
                <a:pos x="wd2" y="hd2"/>
              </a:cxn>
            </a:cxnLst>
            <a:rect l="0" t="0" r="r" b="b"/>
            <a:pathLst>
              <a:path w="21600" h="21600" extrusionOk="0">
                <a:moveTo>
                  <a:pt x="21600" y="16287"/>
                </a:moveTo>
                <a:lnTo>
                  <a:pt x="0" y="21600"/>
                </a:lnTo>
                <a:lnTo>
                  <a:pt x="0" y="0"/>
                </a:lnTo>
                <a:lnTo>
                  <a:pt x="21600" y="0"/>
                </a:lnTo>
                <a:close/>
              </a:path>
            </a:pathLst>
          </a:custGeom>
          <a:gradFill>
            <a:gsLst>
              <a:gs pos="69000">
                <a:schemeClr val="accent6"/>
              </a:gs>
              <a:gs pos="100000">
                <a:schemeClr val="accent6">
                  <a:lumMod val="50000"/>
                </a:schemeClr>
              </a:gs>
            </a:gsLst>
            <a:lin ang="10800000" scaled="1"/>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86" name="Shape">
            <a:extLst>
              <a:ext uri="{FF2B5EF4-FFF2-40B4-BE49-F238E27FC236}">
                <a16:creationId xmlns:a16="http://schemas.microsoft.com/office/drawing/2014/main" id="{BF79F33E-13A9-40A9-8B8E-A91AA05EF625}"/>
              </a:ext>
            </a:extLst>
          </p:cNvPr>
          <p:cNvSpPr/>
          <p:nvPr/>
        </p:nvSpPr>
        <p:spPr>
          <a:xfrm>
            <a:off x="5957803" y="1059078"/>
            <a:ext cx="2291492" cy="2045491"/>
          </a:xfrm>
          <a:custGeom>
            <a:avLst/>
            <a:gdLst/>
            <a:ahLst/>
            <a:cxnLst>
              <a:cxn ang="0">
                <a:pos x="wd2" y="hd2"/>
              </a:cxn>
              <a:cxn ang="5400000">
                <a:pos x="wd2" y="hd2"/>
              </a:cxn>
              <a:cxn ang="10800000">
                <a:pos x="wd2" y="hd2"/>
              </a:cxn>
              <a:cxn ang="16200000">
                <a:pos x="wd2" y="hd2"/>
              </a:cxn>
            </a:cxnLst>
            <a:rect l="0" t="0" r="r" b="b"/>
            <a:pathLst>
              <a:path w="21600" h="21600" extrusionOk="0">
                <a:moveTo>
                  <a:pt x="21600" y="16191"/>
                </a:moveTo>
                <a:lnTo>
                  <a:pt x="0" y="21600"/>
                </a:lnTo>
                <a:lnTo>
                  <a:pt x="0" y="0"/>
                </a:lnTo>
                <a:lnTo>
                  <a:pt x="21600" y="0"/>
                </a:lnTo>
                <a:close/>
              </a:path>
            </a:pathLst>
          </a:custGeom>
          <a:gradFill flip="none" rotWithShape="1">
            <a:gsLst>
              <a:gs pos="69000">
                <a:schemeClr val="bg1">
                  <a:lumMod val="85000"/>
                </a:schemeClr>
              </a:gs>
              <a:gs pos="100000">
                <a:schemeClr val="bg2">
                  <a:lumMod val="75000"/>
                </a:schemeClr>
              </a:gs>
            </a:gsLst>
            <a:lin ang="10800000" scaled="1"/>
            <a:tileRect/>
          </a:gra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2" name="Shape">
            <a:extLst>
              <a:ext uri="{FF2B5EF4-FFF2-40B4-BE49-F238E27FC236}">
                <a16:creationId xmlns:a16="http://schemas.microsoft.com/office/drawing/2014/main" id="{B0AE72A4-938F-45CF-B1E8-FD6D2C68A1CD}"/>
              </a:ext>
            </a:extLst>
          </p:cNvPr>
          <p:cNvSpPr/>
          <p:nvPr/>
        </p:nvSpPr>
        <p:spPr>
          <a:xfrm>
            <a:off x="1988202"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sp>
        <p:nvSpPr>
          <p:cNvPr id="96" name="Shape">
            <a:extLst>
              <a:ext uri="{FF2B5EF4-FFF2-40B4-BE49-F238E27FC236}">
                <a16:creationId xmlns:a16="http://schemas.microsoft.com/office/drawing/2014/main" id="{29788CB9-72B2-4D3B-A0D0-57279B927376}"/>
              </a:ext>
            </a:extLst>
          </p:cNvPr>
          <p:cNvSpPr/>
          <p:nvPr/>
        </p:nvSpPr>
        <p:spPr>
          <a:xfrm>
            <a:off x="0" y="3519056"/>
            <a:ext cx="2291492" cy="751475"/>
          </a:xfrm>
          <a:custGeom>
            <a:avLst/>
            <a:gdLst/>
            <a:ahLst/>
            <a:cxnLst>
              <a:cxn ang="0">
                <a:pos x="wd2" y="hd2"/>
              </a:cxn>
              <a:cxn ang="5400000">
                <a:pos x="wd2" y="hd2"/>
              </a:cxn>
              <a:cxn ang="10800000">
                <a:pos x="wd2" y="hd2"/>
              </a:cxn>
              <a:cxn ang="16200000">
                <a:pos x="wd2" y="hd2"/>
              </a:cxn>
            </a:cxnLst>
            <a:rect l="0" t="0" r="r" b="b"/>
            <a:pathLst>
              <a:path w="21600" h="21600" extrusionOk="0">
                <a:moveTo>
                  <a:pt x="21600" y="6683"/>
                </a:moveTo>
                <a:lnTo>
                  <a:pt x="19408" y="0"/>
                </a:lnTo>
                <a:lnTo>
                  <a:pt x="0" y="11333"/>
                </a:lnTo>
                <a:lnTo>
                  <a:pt x="0" y="21309"/>
                </a:lnTo>
                <a:lnTo>
                  <a:pt x="0" y="21600"/>
                </a:lnTo>
                <a:lnTo>
                  <a:pt x="21600" y="7168"/>
                </a:lnTo>
                <a:close/>
              </a:path>
            </a:pathLst>
          </a:custGeom>
          <a:solidFill>
            <a:schemeClr val="bg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a:p>
        </p:txBody>
      </p:sp>
      <p:grpSp>
        <p:nvGrpSpPr>
          <p:cNvPr id="159" name="Group 158">
            <a:extLst>
              <a:ext uri="{FF2B5EF4-FFF2-40B4-BE49-F238E27FC236}">
                <a16:creationId xmlns:a16="http://schemas.microsoft.com/office/drawing/2014/main" id="{EF260B1F-494D-46BA-9E39-F1579B73BEB9}"/>
              </a:ext>
            </a:extLst>
          </p:cNvPr>
          <p:cNvGrpSpPr/>
          <p:nvPr/>
        </p:nvGrpSpPr>
        <p:grpSpPr>
          <a:xfrm>
            <a:off x="6448075" y="1318132"/>
            <a:ext cx="1400424" cy="1290153"/>
            <a:chOff x="6448075" y="1318132"/>
            <a:chExt cx="1400424" cy="1290153"/>
          </a:xfrm>
        </p:grpSpPr>
        <p:sp>
          <p:nvSpPr>
            <p:cNvPr id="106" name="TextBox 66">
              <a:extLst>
                <a:ext uri="{FF2B5EF4-FFF2-40B4-BE49-F238E27FC236}">
                  <a16:creationId xmlns:a16="http://schemas.microsoft.com/office/drawing/2014/main" id="{11285750-24E5-4E87-B110-A3121A820851}"/>
                </a:ext>
              </a:extLst>
            </p:cNvPr>
            <p:cNvSpPr txBox="1"/>
            <p:nvPr/>
          </p:nvSpPr>
          <p:spPr>
            <a:xfrm>
              <a:off x="6448075" y="1318132"/>
              <a:ext cx="1399032" cy="369332"/>
            </a:xfrm>
            <a:prstGeom prst="rect">
              <a:avLst/>
            </a:prstGeom>
            <a:noFill/>
          </p:spPr>
          <p:txBody>
            <a:bodyPr wrap="square" lIns="0" r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noProof="1" smtClean="0"/>
                <a:t>NACK</a:t>
              </a:r>
              <a:endParaRPr lang="en-US" b="1" noProof="1"/>
            </a:p>
          </p:txBody>
        </p:sp>
        <p:sp>
          <p:nvSpPr>
            <p:cNvPr id="107" name="TextBox 67">
              <a:extLst>
                <a:ext uri="{FF2B5EF4-FFF2-40B4-BE49-F238E27FC236}">
                  <a16:creationId xmlns:a16="http://schemas.microsoft.com/office/drawing/2014/main" id="{791A81FD-C007-4184-8ADF-76005150B111}"/>
                </a:ext>
              </a:extLst>
            </p:cNvPr>
            <p:cNvSpPr txBox="1"/>
            <p:nvPr/>
          </p:nvSpPr>
          <p:spPr>
            <a:xfrm>
              <a:off x="6448075" y="1684955"/>
              <a:ext cx="1400424" cy="923330"/>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noProof="1" smtClean="0">
                  <a:solidFill>
                    <a:schemeClr val="accent6">
                      <a:lumMod val="50000"/>
                    </a:schemeClr>
                  </a:solidFill>
                </a:rPr>
                <a:t>When No slave found with Addr.</a:t>
              </a:r>
              <a:endParaRPr lang="en-US" noProof="1">
                <a:solidFill>
                  <a:schemeClr val="accent6">
                    <a:lumMod val="50000"/>
                  </a:schemeClr>
                </a:solidFill>
              </a:endParaRPr>
            </a:p>
          </p:txBody>
        </p:sp>
      </p:grpSp>
      <p:pic>
        <p:nvPicPr>
          <p:cNvPr id="120" name="Graphic 80" descr="Gears with solid fill">
            <a:extLst>
              <a:ext uri="{FF2B5EF4-FFF2-40B4-BE49-F238E27FC236}">
                <a16:creationId xmlns:a16="http://schemas.microsoft.com/office/drawing/2014/main" id="{7B7FA374-B506-4F3C-B6B0-455507EB4369}"/>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7333248" y="2999872"/>
            <a:ext cx="553020" cy="553020"/>
          </a:xfrm>
          <a:prstGeom prst="rect">
            <a:avLst/>
          </a:prstGeom>
          <a:effectLst>
            <a:outerShdw blurRad="50800" dist="38100" dir="2700000" algn="tl" rotWithShape="0">
              <a:prstClr val="black">
                <a:alpha val="40000"/>
              </a:prstClr>
            </a:outerShdw>
          </a:effectLst>
        </p:spPr>
      </p:pic>
      <p:sp>
        <p:nvSpPr>
          <p:cNvPr id="126" name="TextBox 85">
            <a:extLst>
              <a:ext uri="{FF2B5EF4-FFF2-40B4-BE49-F238E27FC236}">
                <a16:creationId xmlns:a16="http://schemas.microsoft.com/office/drawing/2014/main" id="{422B8E4B-E174-40B6-872D-6852236330B8}"/>
              </a:ext>
            </a:extLst>
          </p:cNvPr>
          <p:cNvSpPr txBox="1"/>
          <p:nvPr/>
        </p:nvSpPr>
        <p:spPr>
          <a:xfrm>
            <a:off x="6448892" y="3121406"/>
            <a:ext cx="601447" cy="584775"/>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t>10</a:t>
            </a:r>
            <a:endParaRPr lang="en-US" sz="3200" b="1" dirty="0"/>
          </a:p>
        </p:txBody>
      </p:sp>
      <p:pic>
        <p:nvPicPr>
          <p:cNvPr id="3" name="Picture 2"/>
          <p:cNvPicPr>
            <a:picLocks noChangeAspect="1"/>
          </p:cNvPicPr>
          <p:nvPr/>
        </p:nvPicPr>
        <p:blipFill rotWithShape="1">
          <a:blip r:embed="rId11"/>
          <a:srcRect t="15429"/>
          <a:stretch/>
        </p:blipFill>
        <p:spPr>
          <a:xfrm>
            <a:off x="39244" y="4255624"/>
            <a:ext cx="10609706" cy="2277262"/>
          </a:xfrm>
          <a:prstGeom prst="rect">
            <a:avLst/>
          </a:prstGeom>
        </p:spPr>
      </p:pic>
      <p:sp>
        <p:nvSpPr>
          <p:cNvPr id="56" name="Oval 55"/>
          <p:cNvSpPr/>
          <p:nvPr/>
        </p:nvSpPr>
        <p:spPr>
          <a:xfrm>
            <a:off x="8249295" y="5822349"/>
            <a:ext cx="928592" cy="7052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10</a:t>
            </a:r>
            <a:endParaRPr lang="en-IN" sz="3600" b="1" dirty="0">
              <a:solidFill>
                <a:schemeClr val="tx1"/>
              </a:solidFill>
            </a:endParaRPr>
          </a:p>
        </p:txBody>
      </p:sp>
    </p:spTree>
    <p:extLst>
      <p:ext uri="{BB962C8B-B14F-4D97-AF65-F5344CB8AC3E}">
        <p14:creationId xmlns:p14="http://schemas.microsoft.com/office/powerpoint/2010/main" val="2227793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Transfer Structure</a:t>
            </a:r>
            <a:endParaRPr lang="en-IN" dirty="0"/>
          </a:p>
        </p:txBody>
      </p:sp>
      <p:pic>
        <p:nvPicPr>
          <p:cNvPr id="1027" name="Picture 9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061" y="1599540"/>
            <a:ext cx="11185678" cy="7107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9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2" y="3256720"/>
            <a:ext cx="12142376" cy="75805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9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498" y="5025114"/>
            <a:ext cx="11643003" cy="7138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3291576" y="1129887"/>
            <a:ext cx="5608849" cy="484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348" tIns="45720" rIns="177744" bIns="68241"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C00000"/>
                </a:solidFill>
                <a:effectLst/>
                <a:latin typeface="Arial" panose="020B0604020202020204" pitchFamily="34" charset="0"/>
                <a:ea typeface="Arial" panose="020B0604020202020204" pitchFamily="34" charset="0"/>
              </a:rPr>
              <a:t>General structure of a 2-byte transfer</a:t>
            </a:r>
            <a:endParaRPr kumimoji="0" lang="en-US" altLang="en-US" sz="3200" b="0" i="0" u="none" strike="noStrike" cap="none" normalizeH="0" baseline="0" dirty="0" smtClean="0">
              <a:ln>
                <a:noFill/>
              </a:ln>
              <a:solidFill>
                <a:srgbClr val="C00000"/>
              </a:solidFill>
              <a:effectLst/>
              <a:latin typeface="Arial" panose="020B0604020202020204" pitchFamily="34" charset="0"/>
            </a:endParaRPr>
          </a:p>
        </p:txBody>
      </p:sp>
      <p:sp>
        <p:nvSpPr>
          <p:cNvPr id="5" name="Rectangle 5"/>
          <p:cNvSpPr>
            <a:spLocks noChangeArrowheads="1"/>
          </p:cNvSpPr>
          <p:nvPr/>
        </p:nvSpPr>
        <p:spPr bwMode="auto">
          <a:xfrm>
            <a:off x="1070792" y="2859010"/>
            <a:ext cx="100504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en-US" sz="2400" b="1" dirty="0">
                <a:solidFill>
                  <a:srgbClr val="C00000"/>
                </a:solidFill>
                <a:latin typeface="Arial" panose="020B0604020202020204" pitchFamily="34" charset="0"/>
                <a:ea typeface="Arial" panose="020B0604020202020204" pitchFamily="34" charset="0"/>
              </a:rPr>
              <a:t>Writing 2-bytes (shaded bits are put on the bus by the master</a:t>
            </a:r>
            <a:r>
              <a:rPr lang="en-US" altLang="en-US" sz="2400" b="1" dirty="0" smtClean="0">
                <a:solidFill>
                  <a:srgbClr val="C00000"/>
                </a:solidFill>
                <a:latin typeface="Arial" panose="020B0604020202020204" pitchFamily="34" charset="0"/>
                <a:ea typeface="Arial" panose="020B0604020202020204" pitchFamily="34" charset="0"/>
              </a:rPr>
              <a:t>)</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6"/>
          <p:cNvSpPr>
            <a:spLocks noChangeArrowheads="1"/>
          </p:cNvSpPr>
          <p:nvPr/>
        </p:nvSpPr>
        <p:spPr bwMode="auto">
          <a:xfrm>
            <a:off x="1375592" y="4563449"/>
            <a:ext cx="99328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en-US" sz="2400" b="1" dirty="0">
                <a:solidFill>
                  <a:srgbClr val="C00000"/>
                </a:solidFill>
                <a:latin typeface="Arial" panose="020B0604020202020204" pitchFamily="34" charset="0"/>
                <a:ea typeface="Arial" panose="020B0604020202020204" pitchFamily="34" charset="0"/>
              </a:rPr>
              <a:t>Reading 2-bytes (shaded bits are put on the bus by the master</a:t>
            </a:r>
            <a:r>
              <a:rPr lang="en-US" altLang="en-US" sz="2400" b="1" dirty="0" smtClean="0">
                <a:solidFill>
                  <a:srgbClr val="C00000"/>
                </a:solidFill>
                <a:latin typeface="Arial" panose="020B0604020202020204" pitchFamily="34" charset="0"/>
                <a:ea typeface="Arial" panose="020B0604020202020204" pitchFamily="34" charset="0"/>
              </a:rPr>
              <a:t>)</a:t>
            </a:r>
            <a:endParaRPr lang="en-US" altLang="en-US" sz="2400" b="1" dirty="0">
              <a:solidFill>
                <a:srgbClr val="C00000"/>
              </a:solidFill>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9740392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Wire Library</a:t>
            </a:r>
            <a:endParaRPr lang="en-IN" dirty="0"/>
          </a:p>
        </p:txBody>
      </p:sp>
      <p:sp>
        <p:nvSpPr>
          <p:cNvPr id="3" name="Content Placeholder 2"/>
          <p:cNvSpPr>
            <a:spLocks noGrp="1"/>
          </p:cNvSpPr>
          <p:nvPr>
            <p:ph idx="1"/>
          </p:nvPr>
        </p:nvSpPr>
        <p:spPr/>
        <p:txBody>
          <a:bodyPr/>
          <a:lstStyle/>
          <a:p>
            <a:r>
              <a:rPr lang="en-US" dirty="0"/>
              <a:t>This Wire library allows you to communicate with I2C/TWI </a:t>
            </a:r>
            <a:r>
              <a:rPr lang="en-US" dirty="0" smtClean="0"/>
              <a:t>devices</a:t>
            </a:r>
            <a:endParaRPr lang="en-IN" dirty="0" smtClean="0"/>
          </a:p>
          <a:p>
            <a:r>
              <a:rPr lang="en-US" dirty="0"/>
              <a:t>There are both 7 or 8-bit versions of I2C addresses. 7 bits identify the device, and the 8 </a:t>
            </a:r>
            <a:r>
              <a:rPr lang="en-US" dirty="0" err="1"/>
              <a:t>th</a:t>
            </a:r>
            <a:r>
              <a:rPr lang="en-US" dirty="0"/>
              <a:t> bit determines if it’s being written to or read from</a:t>
            </a:r>
            <a:r>
              <a:rPr lang="en-US" dirty="0" smtClean="0"/>
              <a:t>.</a:t>
            </a:r>
          </a:p>
          <a:p>
            <a:r>
              <a:rPr lang="en-US" dirty="0"/>
              <a:t>The Wire library uses 7 bit addresses throughout. However, the addresses from 0 to 7 are not used because are reserved so the first address that can be used is 8</a:t>
            </a:r>
            <a:r>
              <a:rPr lang="en-US" dirty="0" smtClean="0"/>
              <a:t>.</a:t>
            </a:r>
          </a:p>
          <a:p>
            <a:r>
              <a:rPr lang="en-IN" dirty="0" smtClean="0"/>
              <a:t>Functions </a:t>
            </a:r>
            <a:r>
              <a:rPr lang="en-IN" dirty="0"/>
              <a:t>in </a:t>
            </a:r>
            <a:r>
              <a:rPr lang="en-IN" dirty="0" err="1"/>
              <a:t>Wire.h</a:t>
            </a:r>
            <a:r>
              <a:rPr lang="en-IN" dirty="0"/>
              <a:t> </a:t>
            </a:r>
            <a:r>
              <a:rPr lang="en-IN" dirty="0" smtClean="0"/>
              <a:t>:</a:t>
            </a:r>
          </a:p>
          <a:p>
            <a:endParaRPr lang="en-US" dirty="0"/>
          </a:p>
        </p:txBody>
      </p:sp>
      <p:graphicFrame>
        <p:nvGraphicFramePr>
          <p:cNvPr id="5" name="Table 4"/>
          <p:cNvGraphicFramePr>
            <a:graphicFrameLocks noGrp="1"/>
          </p:cNvGraphicFramePr>
          <p:nvPr>
            <p:extLst/>
          </p:nvPr>
        </p:nvGraphicFramePr>
        <p:xfrm>
          <a:off x="1085850" y="3270754"/>
          <a:ext cx="9467849" cy="3195955"/>
        </p:xfrm>
        <a:graphic>
          <a:graphicData uri="http://schemas.openxmlformats.org/drawingml/2006/table">
            <a:tbl>
              <a:tblPr firstRow="1" firstCol="1" bandRow="1"/>
              <a:tblGrid>
                <a:gridCol w="5508706">
                  <a:extLst>
                    <a:ext uri="{9D8B030D-6E8A-4147-A177-3AD203B41FA5}">
                      <a16:colId xmlns:a16="http://schemas.microsoft.com/office/drawing/2014/main" val="317747036"/>
                    </a:ext>
                  </a:extLst>
                </a:gridCol>
                <a:gridCol w="3959143">
                  <a:extLst>
                    <a:ext uri="{9D8B030D-6E8A-4147-A177-3AD203B41FA5}">
                      <a16:colId xmlns:a16="http://schemas.microsoft.com/office/drawing/2014/main" val="3255605464"/>
                    </a:ext>
                  </a:extLst>
                </a:gridCol>
              </a:tblGrid>
              <a:tr h="248285">
                <a:tc>
                  <a:txBody>
                    <a:bodyPr/>
                    <a:lstStyle/>
                    <a:p>
                      <a:pPr>
                        <a:lnSpc>
                          <a:spcPct val="107000"/>
                        </a:lnSpc>
                        <a:spcAft>
                          <a:spcPts val="0"/>
                        </a:spcAft>
                      </a:pPr>
                      <a:r>
                        <a:rPr lang="en-IN" sz="2800" u="sng"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2"/>
                        </a:rPr>
                        <a:t>begin()</a:t>
                      </a:r>
                      <a:endParaRPr lang="en-IN"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3"/>
                        </a:rPr>
                        <a:t>end()</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208512758"/>
                  </a:ext>
                </a:extLst>
              </a:tr>
              <a:tr h="254000">
                <a:tc>
                  <a:txBody>
                    <a:bodyPr/>
                    <a:lstStyle/>
                    <a:p>
                      <a:pPr>
                        <a:lnSpc>
                          <a:spcPct val="107000"/>
                        </a:lnSpc>
                        <a:spcAft>
                          <a:spcPts val="0"/>
                        </a:spcAft>
                      </a:pPr>
                      <a:r>
                        <a:rPr lang="en-IN" sz="2800" u="sng" dirty="0" err="1">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4"/>
                        </a:rPr>
                        <a:t>requestFrom</a:t>
                      </a:r>
                      <a:r>
                        <a:rPr lang="en-IN" sz="2800" u="sng"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4"/>
                        </a:rPr>
                        <a:t>()</a:t>
                      </a:r>
                      <a:endParaRPr lang="en-IN"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5"/>
                        </a:rPr>
                        <a:t>beginTransmission()</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2679943056"/>
                  </a:ext>
                </a:extLst>
              </a:tr>
              <a:tr h="254000">
                <a:tc>
                  <a:txBody>
                    <a:bodyPr/>
                    <a:lstStyle/>
                    <a:p>
                      <a:pPr>
                        <a:lnSpc>
                          <a:spcPct val="107000"/>
                        </a:lnSpc>
                        <a:spcAft>
                          <a:spcPts val="0"/>
                        </a:spcAft>
                      </a:pPr>
                      <a:r>
                        <a:rPr lang="en-IN" sz="2800" u="sng" dirty="0" err="1">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6"/>
                        </a:rPr>
                        <a:t>endTransmission</a:t>
                      </a:r>
                      <a:r>
                        <a:rPr lang="en-IN" sz="2800" u="sng"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6"/>
                        </a:rPr>
                        <a:t>()</a:t>
                      </a:r>
                      <a:endParaRPr lang="en-IN"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7"/>
                        </a:rPr>
                        <a:t>write()</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984090053"/>
                  </a:ext>
                </a:extLst>
              </a:tr>
              <a:tr h="254635">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8"/>
                        </a:rPr>
                        <a:t>available()</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9"/>
                        </a:rPr>
                        <a:t>read()</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692244904"/>
                  </a:ext>
                </a:extLst>
              </a:tr>
              <a:tr h="254000">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10"/>
                        </a:rPr>
                        <a:t>setClock()</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11"/>
                        </a:rPr>
                        <a:t>onReceive()</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740984895"/>
                  </a:ext>
                </a:extLst>
              </a:tr>
              <a:tr h="254635">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12"/>
                        </a:rPr>
                        <a:t>onRequest()</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13"/>
                        </a:rPr>
                        <a:t>setWireTimeout()</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3974334606"/>
                  </a:ext>
                </a:extLst>
              </a:tr>
              <a:tr h="248920">
                <a:tc>
                  <a:txBody>
                    <a:bodyPr/>
                    <a:lstStyle/>
                    <a:p>
                      <a:pPr>
                        <a:lnSpc>
                          <a:spcPct val="107000"/>
                        </a:lnSpc>
                        <a:spcAft>
                          <a:spcPts val="0"/>
                        </a:spcAft>
                      </a:pPr>
                      <a:r>
                        <a:rPr lang="en-IN" sz="2800" u="sng">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14"/>
                        </a:rPr>
                        <a:t>clearWireTimeoutFlag()</a:t>
                      </a:r>
                      <a:endParaRPr lang="en-IN" sz="16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tc>
                  <a:txBody>
                    <a:bodyPr/>
                    <a:lstStyle/>
                    <a:p>
                      <a:pPr algn="just">
                        <a:lnSpc>
                          <a:spcPct val="107000"/>
                        </a:lnSpc>
                        <a:spcAft>
                          <a:spcPts val="0"/>
                        </a:spcAft>
                      </a:pPr>
                      <a:r>
                        <a:rPr lang="en-IN" sz="2800" u="sng" dirty="0" err="1">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15"/>
                        </a:rPr>
                        <a:t>getWireTimeoutFlag</a:t>
                      </a:r>
                      <a:r>
                        <a:rPr lang="en-IN" sz="2800" u="sng"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hlinkClick r:id="rId15"/>
                        </a:rPr>
                        <a:t>()</a:t>
                      </a:r>
                      <a:endParaRPr lang="en-IN" sz="16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a:noFill/>
                    </a:lnL>
                    <a:lnR>
                      <a:noFill/>
                    </a:lnR>
                    <a:lnT>
                      <a:noFill/>
                    </a:lnT>
                    <a:lnB>
                      <a:noFill/>
                    </a:lnB>
                  </a:tcPr>
                </a:tc>
                <a:extLst>
                  <a:ext uri="{0D108BD9-81ED-4DB2-BD59-A6C34878D82A}">
                    <a16:rowId xmlns:a16="http://schemas.microsoft.com/office/drawing/2014/main" val="1551700360"/>
                  </a:ext>
                </a:extLst>
              </a:tr>
            </a:tbl>
          </a:graphicData>
        </a:graphic>
      </p:graphicFrame>
    </p:spTree>
    <p:extLst>
      <p:ext uri="{BB962C8B-B14F-4D97-AF65-F5344CB8AC3E}">
        <p14:creationId xmlns:p14="http://schemas.microsoft.com/office/powerpoint/2010/main" val="29807672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Serial Communication Protocols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34245249"/>
              </p:ext>
            </p:extLst>
          </p:nvPr>
        </p:nvGraphicFramePr>
        <p:xfrm>
          <a:off x="1897792" y="1669403"/>
          <a:ext cx="9037686" cy="378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36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5F64EAD-603A-4E32-B94E-0C910456237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522FFAE-84B1-456D-8035-1B4CD02A368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B891F615-B05F-4888-A1AD-494CBCDC48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431BFC68-C56C-4CE7-9F0B-7C284313FA2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3B04AF37-9FE3-4E7F-8F1E-4E3B91F4ABC4}"/>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DE6FEF85-CFEA-4EC2-B32A-69A5539EEB8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2DA43570-7524-47BD-A67B-19CA5A20E5C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NodeMCU</a:t>
            </a:r>
            <a:r>
              <a:rPr lang="en-IN" dirty="0"/>
              <a:t> </a:t>
            </a:r>
            <a:r>
              <a:rPr lang="en-IN" dirty="0" smtClean="0"/>
              <a:t>(Master Device </a:t>
            </a:r>
            <a:r>
              <a:rPr lang="en-IN" dirty="0"/>
              <a:t>Code)</a:t>
            </a:r>
          </a:p>
        </p:txBody>
      </p:sp>
      <p:sp>
        <p:nvSpPr>
          <p:cNvPr id="8" name="CustomShape 3"/>
          <p:cNvSpPr/>
          <p:nvPr/>
        </p:nvSpPr>
        <p:spPr>
          <a:xfrm>
            <a:off x="1076660" y="1226234"/>
            <a:ext cx="8907095" cy="4605399"/>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include </a:t>
            </a:r>
            <a:r>
              <a:rPr lang="en-IN" sz="2000" b="1" dirty="0">
                <a:solidFill>
                  <a:srgbClr val="000080"/>
                </a:solidFill>
                <a:latin typeface="Courier New" panose="02070309020205020404" pitchFamily="49" charset="0"/>
              </a:rPr>
              <a:t>&lt;</a:t>
            </a:r>
            <a:r>
              <a:rPr lang="en-IN" sz="2000" dirty="0" err="1">
                <a:solidFill>
                  <a:srgbClr val="000000"/>
                </a:solidFill>
                <a:latin typeface="Courier New" panose="02070309020205020404" pitchFamily="49" charset="0"/>
              </a:rPr>
              <a:t>Wire.h</a:t>
            </a:r>
            <a:r>
              <a:rPr lang="en-IN" sz="2000" b="1" dirty="0">
                <a:solidFill>
                  <a:srgbClr val="000080"/>
                </a:solidFill>
                <a:latin typeface="Courier New" panose="02070309020205020404" pitchFamily="49" charset="0"/>
              </a:rPr>
              <a:t>&gt;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setup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1"/>
            <a:r>
              <a:rPr lang="en-IN" sz="2000" dirty="0" err="1" smtClean="0">
                <a:solidFill>
                  <a:srgbClr val="000000"/>
                </a:solidFill>
                <a:latin typeface="Courier New" panose="02070309020205020404" pitchFamily="49" charset="0"/>
              </a:rPr>
              <a:t>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1"/>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begin serial for debug */</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1"/>
            <a:r>
              <a:rPr lang="en-IN" sz="2000" dirty="0" err="1" smtClean="0">
                <a:solidFill>
                  <a:srgbClr val="000000"/>
                </a:solidFill>
                <a:latin typeface="Courier New" panose="02070309020205020404" pitchFamily="49" charset="0"/>
              </a:rPr>
              <a:t>Wire.begin</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D1</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D2</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1"/>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join i2c bus with SDA=D1 and SCL=D2 of NodeMCU */</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1"/>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endParaRPr lang="en-IN" sz="2000" dirty="0">
              <a:solidFill>
                <a:srgbClr val="000000"/>
              </a:solidFill>
              <a:latin typeface="Courier New" panose="02070309020205020404" pitchFamily="49" charset="0"/>
            </a:endParaRP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loop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Wire.beginTransmission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8</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 </a:t>
            </a:r>
            <a:r>
              <a:rPr lang="en-IN" sz="2000" dirty="0">
                <a:solidFill>
                  <a:srgbClr val="008000"/>
                </a:solidFill>
                <a:latin typeface="Courier New" panose="02070309020205020404" pitchFamily="49" charset="0"/>
              </a:rPr>
              <a:t>begin with device address 8 </a:t>
            </a:r>
            <a:r>
              <a:rPr lang="en-IN" sz="2000" dirty="0" smtClean="0">
                <a:solidFill>
                  <a:srgbClr val="008000"/>
                </a:solidFill>
                <a:latin typeface="Courier New" panose="02070309020205020404" pitchFamily="49" charset="0"/>
              </a:rPr>
              <a:t>*/</a:t>
            </a:r>
            <a:endParaRPr lang="en-IN" sz="2000" dirty="0">
              <a:effectLst/>
            </a:endParaRPr>
          </a:p>
        </p:txBody>
      </p:sp>
      <p:sp>
        <p:nvSpPr>
          <p:cNvPr id="9" name="CustomShape 4"/>
          <p:cNvSpPr/>
          <p:nvPr/>
        </p:nvSpPr>
        <p:spPr>
          <a:xfrm>
            <a:off x="575540" y="1210636"/>
            <a:ext cx="501120" cy="462099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12</a:t>
            </a:r>
            <a:r>
              <a:rPr lang="en-US" sz="2000" b="1" spc="-1" dirty="0">
                <a:solidFill>
                  <a:srgbClr val="585858"/>
                </a:solidFill>
                <a:latin typeface="Consolas"/>
                <a:ea typeface="DejaVu Sans"/>
              </a:rPr>
              <a:t>13</a:t>
            </a:r>
            <a:endParaRPr lang="en-IN" sz="2000" spc="-1" dirty="0">
              <a:latin typeface="Arial"/>
            </a:endParaRPr>
          </a:p>
          <a:p>
            <a:pPr algn="r">
              <a:lnSpc>
                <a:spcPct val="100000"/>
              </a:lnSpc>
            </a:pPr>
            <a:r>
              <a:rPr lang="en-US" sz="2000" b="1" spc="-1" dirty="0">
                <a:solidFill>
                  <a:srgbClr val="585858"/>
                </a:solidFill>
                <a:latin typeface="Consolas"/>
                <a:ea typeface="DejaVu Sans"/>
              </a:rPr>
              <a:t>14</a:t>
            </a:r>
            <a:endParaRPr lang="en-IN" sz="2000" spc="-1" dirty="0">
              <a:latin typeface="Arial"/>
            </a:endParaRPr>
          </a:p>
          <a:p>
            <a:pPr algn="r">
              <a:lnSpc>
                <a:spcPct val="100000"/>
              </a:lnSpc>
            </a:pPr>
            <a:r>
              <a:rPr lang="en-US" sz="2000" b="1" spc="-1" dirty="0">
                <a:solidFill>
                  <a:srgbClr val="585858"/>
                </a:solidFill>
                <a:latin typeface="Consolas"/>
                <a:ea typeface="DejaVu Sans"/>
              </a:rPr>
              <a:t>15</a:t>
            </a:r>
            <a:endParaRPr lang="en-IN" sz="2000" spc="-1" dirty="0">
              <a:latin typeface="Arial"/>
            </a:endParaRPr>
          </a:p>
          <a:p>
            <a:pPr algn="r">
              <a:lnSpc>
                <a:spcPct val="100000"/>
              </a:lnSpc>
            </a:pPr>
            <a:endParaRPr lang="en-IN" sz="2000" b="1" strike="noStrike" spc="-1" dirty="0">
              <a:solidFill>
                <a:srgbClr val="585858"/>
              </a:solidFill>
              <a:latin typeface="Consolas"/>
              <a:ea typeface="DejaVu Sans"/>
            </a:endParaRPr>
          </a:p>
        </p:txBody>
      </p:sp>
      <p:sp>
        <p:nvSpPr>
          <p:cNvPr id="10" name="CustomShape 5"/>
          <p:cNvSpPr/>
          <p:nvPr/>
        </p:nvSpPr>
        <p:spPr>
          <a:xfrm>
            <a:off x="575540" y="88159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smtClean="0">
                <a:solidFill>
                  <a:srgbClr val="FFFFFF"/>
                </a:solidFill>
                <a:latin typeface="Roboto Condensed"/>
                <a:ea typeface="DejaVu Sans"/>
              </a:rPr>
              <a:t>Master-I2C.ino</a:t>
            </a:r>
            <a:endParaRPr lang="en-IN" sz="1600" b="0" strike="noStrike" spc="-1" dirty="0">
              <a:latin typeface="Arial"/>
            </a:endParaRPr>
          </a:p>
        </p:txBody>
      </p:sp>
    </p:spTree>
    <p:extLst>
      <p:ext uri="{BB962C8B-B14F-4D97-AF65-F5344CB8AC3E}">
        <p14:creationId xmlns:p14="http://schemas.microsoft.com/office/powerpoint/2010/main" val="376190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NodeMCU</a:t>
            </a:r>
            <a:r>
              <a:rPr lang="en-IN" dirty="0"/>
              <a:t> (Master Device Code)</a:t>
            </a:r>
          </a:p>
        </p:txBody>
      </p:sp>
      <p:sp>
        <p:nvSpPr>
          <p:cNvPr id="8" name="CustomShape 3"/>
          <p:cNvSpPr/>
          <p:nvPr/>
        </p:nvSpPr>
        <p:spPr>
          <a:xfrm>
            <a:off x="1075580" y="1210636"/>
            <a:ext cx="11116420" cy="48169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Wire.write</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Hello Arduino</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r>
              <a:rPr lang="en-IN" sz="2000" dirty="0" smtClean="0">
                <a:solidFill>
                  <a:srgbClr val="008000"/>
                </a:solidFill>
                <a:latin typeface="Courier New" panose="02070309020205020404" pitchFamily="49" charset="0"/>
              </a:rPr>
              <a:t>	/* sends hello string */</a:t>
            </a:r>
            <a:r>
              <a:rPr lang="en-IN" sz="2000" dirty="0" smtClean="0">
                <a:solidFill>
                  <a:srgbClr val="000000"/>
                </a:solidFill>
                <a:latin typeface="Courier New" panose="02070309020205020404" pitchFamily="49" charset="0"/>
              </a:rPr>
              <a:t> </a:t>
            </a:r>
          </a:p>
          <a:p>
            <a:r>
              <a:rPr lang="en-IN" sz="2000" dirty="0" smtClean="0">
                <a:solidFill>
                  <a:srgbClr val="000000"/>
                </a:solidFill>
                <a:latin typeface="Courier New" panose="02070309020205020404" pitchFamily="49" charset="0"/>
              </a:rPr>
              <a:t>	</a:t>
            </a:r>
          </a:p>
          <a:p>
            <a:r>
              <a:rPr lang="en-IN" sz="2000" dirty="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Wire.endTransmission</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r>
              <a:rPr lang="en-IN" sz="2000" dirty="0" smtClean="0">
                <a:solidFill>
                  <a:srgbClr val="000000"/>
                </a:solidFill>
                <a:latin typeface="Courier New" panose="02070309020205020404" pitchFamily="49" charset="0"/>
              </a:rPr>
              <a:t> 	</a:t>
            </a:r>
            <a:r>
              <a:rPr lang="en-IN" sz="2000" dirty="0" smtClean="0">
                <a:solidFill>
                  <a:srgbClr val="008000"/>
                </a:solidFill>
                <a:latin typeface="Courier New" panose="02070309020205020404" pitchFamily="49" charset="0"/>
              </a:rPr>
              <a:t>/* stop transmitting */</a:t>
            </a:r>
          </a:p>
          <a:p>
            <a:endParaRPr lang="en-IN" sz="2000" dirty="0">
              <a:solidFill>
                <a:srgbClr val="000000"/>
              </a:solidFill>
              <a:latin typeface="Courier New" panose="02070309020205020404" pitchFamily="49" charset="0"/>
            </a:endParaRP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Wire.requestFrom</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8</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r>
              <a:rPr lang="en-IN" sz="2000" dirty="0" smtClean="0">
                <a:solidFill>
                  <a:srgbClr val="FF8000"/>
                </a:solidFill>
                <a:latin typeface="Courier New" panose="02070309020205020404" pitchFamily="49" charset="0"/>
              </a:rPr>
              <a:t>13</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008000"/>
                </a:solidFill>
                <a:latin typeface="Courier New" panose="02070309020205020404" pitchFamily="49" charset="0"/>
              </a:rPr>
              <a:t>	/*</a:t>
            </a:r>
            <a:r>
              <a:rPr lang="en-IN" sz="2000" dirty="0" err="1" smtClean="0">
                <a:solidFill>
                  <a:srgbClr val="008000"/>
                </a:solidFill>
                <a:latin typeface="Courier New" panose="02070309020205020404" pitchFamily="49" charset="0"/>
              </a:rPr>
              <a:t>request&amp;read</a:t>
            </a:r>
            <a:r>
              <a:rPr lang="en-IN" sz="2000" dirty="0" smtClean="0">
                <a:solidFill>
                  <a:srgbClr val="008000"/>
                </a:solidFill>
                <a:latin typeface="Courier New" panose="02070309020205020404" pitchFamily="49" charset="0"/>
              </a:rPr>
              <a:t> 13 byte data from slave device #8*/</a:t>
            </a:r>
          </a:p>
          <a:p>
            <a:endParaRPr lang="en-IN" sz="2000" dirty="0">
              <a:solidFill>
                <a:srgbClr val="008000"/>
              </a:solidFill>
              <a:latin typeface="Courier New" panose="02070309020205020404" pitchFamily="49" charset="0"/>
            </a:endParaRPr>
          </a:p>
          <a:p>
            <a:r>
              <a:rPr lang="en-IN" sz="2000" dirty="0" smtClean="0">
                <a:solidFill>
                  <a:srgbClr val="8000FF"/>
                </a:solidFill>
                <a:latin typeface="Courier New" panose="02070309020205020404" pitchFamily="49" charset="0"/>
              </a:rPr>
              <a:t>	while</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Wire.available</a:t>
            </a:r>
            <a:r>
              <a:rPr lang="en-IN" sz="2000" b="1" dirty="0" smtClean="0">
                <a:solidFill>
                  <a:srgbClr val="000080"/>
                </a:solidFill>
                <a:latin typeface="Courier New" panose="02070309020205020404" pitchFamily="49" charset="0"/>
              </a:rPr>
              <a:t>())</a:t>
            </a:r>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b="1" dirty="0" smtClean="0">
                <a:solidFill>
                  <a:srgbClr val="0000FF"/>
                </a:solidFill>
                <a:latin typeface="Courier New" panose="02070309020205020404" pitchFamily="49" charset="0"/>
              </a:rPr>
              <a:t>		char</a:t>
            </a:r>
            <a:r>
              <a:rPr lang="en-IN" sz="2000" dirty="0" smtClean="0">
                <a:solidFill>
                  <a:srgbClr val="000000"/>
                </a:solidFill>
                <a:latin typeface="Courier New" panose="02070309020205020404" pitchFamily="49" charset="0"/>
              </a:rPr>
              <a:t> c </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Wire.read</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Serial.print</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c</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Serial.println</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b="1" dirty="0" smtClean="0">
                <a:solidFill>
                  <a:srgbClr val="0000FF"/>
                </a:solidFill>
                <a:latin typeface="Courier New" panose="02070309020205020404" pitchFamily="49" charset="0"/>
              </a:rPr>
              <a:t>		delay</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1000</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endParaRPr lang="en-IN" sz="2000" dirty="0">
              <a:effectLst/>
            </a:endParaRPr>
          </a:p>
        </p:txBody>
      </p:sp>
      <p:sp>
        <p:nvSpPr>
          <p:cNvPr id="9" name="CustomShape 4"/>
          <p:cNvSpPr/>
          <p:nvPr/>
        </p:nvSpPr>
        <p:spPr>
          <a:xfrm>
            <a:off x="575540" y="1210636"/>
            <a:ext cx="501120" cy="481694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2000" b="1" spc="-1" dirty="0" smtClean="0">
                <a:solidFill>
                  <a:srgbClr val="585858"/>
                </a:solidFill>
                <a:latin typeface="Consolas"/>
                <a:ea typeface="DejaVu Sans"/>
              </a:rPr>
              <a:t>16</a:t>
            </a:r>
            <a:endParaRPr lang="en-IN" sz="2000" b="0" strike="noStrike" spc="-1" dirty="0" smtClean="0">
              <a:latin typeface="Arial"/>
            </a:endParaRPr>
          </a:p>
          <a:p>
            <a:pPr algn="r">
              <a:lnSpc>
                <a:spcPct val="100000"/>
              </a:lnSpc>
            </a:pPr>
            <a:r>
              <a:rPr lang="en-US" sz="2000" b="1" spc="-1" dirty="0" smtClean="0">
                <a:solidFill>
                  <a:srgbClr val="585858"/>
                </a:solidFill>
                <a:latin typeface="Consolas"/>
                <a:ea typeface="DejaVu Sans"/>
              </a:rPr>
              <a:t>17</a:t>
            </a:r>
            <a:endParaRPr lang="en-IN" sz="2000" b="0" strike="noStrike" spc="-1" dirty="0" smtClean="0">
              <a:latin typeface="Arial"/>
            </a:endParaRPr>
          </a:p>
          <a:p>
            <a:pPr algn="r">
              <a:lnSpc>
                <a:spcPct val="100000"/>
              </a:lnSpc>
            </a:pPr>
            <a:r>
              <a:rPr lang="en-US" sz="2000" b="1" spc="-1" dirty="0" smtClean="0">
                <a:solidFill>
                  <a:srgbClr val="585858"/>
                </a:solidFill>
                <a:latin typeface="Consolas"/>
                <a:ea typeface="DejaVu Sans"/>
              </a:rPr>
              <a:t>18</a:t>
            </a:r>
            <a:endParaRPr lang="en-IN" sz="2000" b="0" strike="noStrike" spc="-1" dirty="0" smtClean="0">
              <a:latin typeface="Arial"/>
            </a:endParaRPr>
          </a:p>
          <a:p>
            <a:pPr algn="r">
              <a:lnSpc>
                <a:spcPct val="100000"/>
              </a:lnSpc>
            </a:pPr>
            <a:r>
              <a:rPr lang="en-US" sz="2000" b="1" spc="-1" dirty="0" smtClean="0">
                <a:solidFill>
                  <a:srgbClr val="585858"/>
                </a:solidFill>
                <a:latin typeface="Consolas"/>
                <a:ea typeface="DejaVu Sans"/>
              </a:rPr>
              <a:t>19</a:t>
            </a:r>
            <a:endParaRPr lang="en-IN" sz="2000" b="0" strike="noStrike" spc="-1" dirty="0">
              <a:latin typeface="Arial"/>
            </a:endParaRPr>
          </a:p>
          <a:p>
            <a:pPr algn="r">
              <a:lnSpc>
                <a:spcPct val="100000"/>
              </a:lnSpc>
            </a:pPr>
            <a:r>
              <a:rPr lang="en-US" sz="2000" b="1" spc="-1" dirty="0" smtClean="0">
                <a:solidFill>
                  <a:srgbClr val="585858"/>
                </a:solidFill>
                <a:latin typeface="Consolas"/>
                <a:ea typeface="DejaVu Sans"/>
              </a:rPr>
              <a:t>20</a:t>
            </a:r>
            <a:endParaRPr lang="en-IN" sz="2000" b="0" strike="noStrike" spc="-1" dirty="0">
              <a:latin typeface="Arial"/>
            </a:endParaRPr>
          </a:p>
          <a:p>
            <a:pPr algn="r">
              <a:lnSpc>
                <a:spcPct val="100000"/>
              </a:lnSpc>
            </a:pPr>
            <a:r>
              <a:rPr lang="en-US" sz="2000" b="1" spc="-1" dirty="0" smtClean="0">
                <a:solidFill>
                  <a:srgbClr val="585858"/>
                </a:solidFill>
                <a:latin typeface="Consolas"/>
                <a:ea typeface="DejaVu Sans"/>
              </a:rPr>
              <a:t>21</a:t>
            </a:r>
            <a:endParaRPr lang="en-IN" sz="2000" b="0" strike="noStrike" spc="-1" dirty="0">
              <a:latin typeface="Arial"/>
            </a:endParaRPr>
          </a:p>
          <a:p>
            <a:pPr algn="r">
              <a:lnSpc>
                <a:spcPct val="100000"/>
              </a:lnSpc>
            </a:pPr>
            <a:r>
              <a:rPr lang="en-US" sz="2000" b="1" spc="-1" dirty="0" smtClean="0">
                <a:solidFill>
                  <a:srgbClr val="585858"/>
                </a:solidFill>
                <a:latin typeface="Consolas"/>
                <a:ea typeface="DejaVu Sans"/>
              </a:rPr>
              <a:t>22</a:t>
            </a:r>
            <a:endParaRPr lang="en-IN" sz="2000" b="0" strike="noStrike" spc="-1" dirty="0">
              <a:latin typeface="Arial"/>
            </a:endParaRPr>
          </a:p>
          <a:p>
            <a:pPr algn="r">
              <a:lnSpc>
                <a:spcPct val="100000"/>
              </a:lnSpc>
            </a:pPr>
            <a:r>
              <a:rPr lang="en-US" sz="2000" b="1" spc="-1" dirty="0" smtClean="0">
                <a:solidFill>
                  <a:srgbClr val="585858"/>
                </a:solidFill>
                <a:latin typeface="Consolas"/>
                <a:ea typeface="DejaVu Sans"/>
              </a:rPr>
              <a:t>23</a:t>
            </a:r>
            <a:endParaRPr lang="en-IN" sz="2000" b="0" strike="noStrike" spc="-1" dirty="0">
              <a:latin typeface="Arial"/>
            </a:endParaRPr>
          </a:p>
          <a:p>
            <a:pPr algn="r">
              <a:lnSpc>
                <a:spcPct val="100000"/>
              </a:lnSpc>
            </a:pPr>
            <a:r>
              <a:rPr lang="en-US" sz="2000" b="1" spc="-1" dirty="0" smtClean="0">
                <a:solidFill>
                  <a:srgbClr val="585858"/>
                </a:solidFill>
                <a:latin typeface="Consolas"/>
                <a:ea typeface="DejaVu Sans"/>
              </a:rPr>
              <a:t>24</a:t>
            </a:r>
          </a:p>
          <a:p>
            <a:pPr algn="r">
              <a:lnSpc>
                <a:spcPct val="100000"/>
              </a:lnSpc>
            </a:pPr>
            <a:r>
              <a:rPr lang="en-US" sz="2000" b="1" strike="noStrike" spc="-1" dirty="0" smtClean="0">
                <a:solidFill>
                  <a:srgbClr val="585858"/>
                </a:solidFill>
                <a:latin typeface="Consolas"/>
                <a:ea typeface="DejaVu Sans"/>
              </a:rPr>
              <a:t>25</a:t>
            </a:r>
          </a:p>
          <a:p>
            <a:pPr algn="r">
              <a:lnSpc>
                <a:spcPct val="100000"/>
              </a:lnSpc>
            </a:pPr>
            <a:r>
              <a:rPr lang="en-US" sz="2000" b="1" spc="-1" dirty="0" smtClean="0">
                <a:solidFill>
                  <a:srgbClr val="585858"/>
                </a:solidFill>
                <a:latin typeface="Consolas"/>
                <a:ea typeface="DejaVu Sans"/>
              </a:rPr>
              <a:t>26</a:t>
            </a:r>
          </a:p>
          <a:p>
            <a:pPr algn="r">
              <a:lnSpc>
                <a:spcPct val="100000"/>
              </a:lnSpc>
            </a:pPr>
            <a:r>
              <a:rPr lang="en-US" sz="2000" b="1" strike="noStrike" spc="-1" dirty="0" smtClean="0">
                <a:solidFill>
                  <a:srgbClr val="585858"/>
                </a:solidFill>
                <a:latin typeface="Consolas"/>
                <a:ea typeface="DejaVu Sans"/>
              </a:rPr>
              <a:t>27</a:t>
            </a:r>
          </a:p>
          <a:p>
            <a:pPr algn="r">
              <a:lnSpc>
                <a:spcPct val="100000"/>
              </a:lnSpc>
            </a:pPr>
            <a:r>
              <a:rPr lang="en-US" sz="2000" b="1" spc="-1" dirty="0" smtClean="0">
                <a:solidFill>
                  <a:srgbClr val="585858"/>
                </a:solidFill>
                <a:latin typeface="Consolas"/>
                <a:ea typeface="DejaVu Sans"/>
              </a:rPr>
              <a:t>28</a:t>
            </a:r>
          </a:p>
          <a:p>
            <a:pPr algn="r">
              <a:lnSpc>
                <a:spcPct val="100000"/>
              </a:lnSpc>
            </a:pPr>
            <a:r>
              <a:rPr lang="en-US" sz="2000" b="1" strike="noStrike" spc="-1" dirty="0" smtClean="0">
                <a:solidFill>
                  <a:srgbClr val="585858"/>
                </a:solidFill>
                <a:latin typeface="Consolas"/>
                <a:ea typeface="DejaVu Sans"/>
              </a:rPr>
              <a:t>29</a:t>
            </a:r>
          </a:p>
          <a:p>
            <a:pPr algn="r">
              <a:lnSpc>
                <a:spcPct val="100000"/>
              </a:lnSpc>
            </a:pPr>
            <a:r>
              <a:rPr lang="en-US" sz="2000" b="1" spc="-1" dirty="0" smtClean="0">
                <a:solidFill>
                  <a:srgbClr val="585858"/>
                </a:solidFill>
                <a:latin typeface="Consolas"/>
                <a:ea typeface="DejaVu Sans"/>
              </a:rPr>
              <a:t>30</a:t>
            </a:r>
          </a:p>
          <a:p>
            <a:pPr algn="r">
              <a:lnSpc>
                <a:spcPct val="100000"/>
              </a:lnSpc>
            </a:pPr>
            <a:endParaRPr lang="en-IN" sz="2000" b="1" strike="noStrike" spc="-1" dirty="0">
              <a:solidFill>
                <a:srgbClr val="585858"/>
              </a:solidFill>
              <a:latin typeface="Consolas"/>
              <a:ea typeface="DejaVu Sans"/>
            </a:endParaRPr>
          </a:p>
        </p:txBody>
      </p:sp>
      <p:sp>
        <p:nvSpPr>
          <p:cNvPr id="10" name="CustomShape 5"/>
          <p:cNvSpPr/>
          <p:nvPr/>
        </p:nvSpPr>
        <p:spPr>
          <a:xfrm>
            <a:off x="575540" y="88159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smtClean="0">
                <a:solidFill>
                  <a:srgbClr val="FFFFFF"/>
                </a:solidFill>
                <a:latin typeface="Roboto Condensed"/>
                <a:ea typeface="DejaVu Sans"/>
              </a:rPr>
              <a:t>Master-I2C.ino</a:t>
            </a:r>
            <a:endParaRPr lang="en-IN" sz="1600" b="0" strike="noStrike" spc="-1" dirty="0">
              <a:latin typeface="Arial"/>
            </a:endParaRPr>
          </a:p>
        </p:txBody>
      </p:sp>
    </p:spTree>
    <p:extLst>
      <p:ext uri="{BB962C8B-B14F-4D97-AF65-F5344CB8AC3E}">
        <p14:creationId xmlns:p14="http://schemas.microsoft.com/office/powerpoint/2010/main" val="393595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Arduino Uno (Slave Device Code)</a:t>
            </a:r>
            <a:endParaRPr lang="en-IN" dirty="0"/>
          </a:p>
        </p:txBody>
      </p:sp>
      <p:sp>
        <p:nvSpPr>
          <p:cNvPr id="8" name="CustomShape 3"/>
          <p:cNvSpPr/>
          <p:nvPr/>
        </p:nvSpPr>
        <p:spPr>
          <a:xfrm>
            <a:off x="1075580" y="1210636"/>
            <a:ext cx="8898844" cy="397718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include </a:t>
            </a:r>
            <a:r>
              <a:rPr lang="en-IN" sz="2000" b="1" dirty="0">
                <a:solidFill>
                  <a:srgbClr val="000080"/>
                </a:solidFill>
                <a:latin typeface="Courier New" panose="02070309020205020404" pitchFamily="49" charset="0"/>
              </a:rPr>
              <a:t>&lt;</a:t>
            </a:r>
            <a:r>
              <a:rPr lang="en-IN" sz="2000" dirty="0" err="1">
                <a:solidFill>
                  <a:srgbClr val="000000"/>
                </a:solidFill>
                <a:latin typeface="Courier New" panose="02070309020205020404" pitchFamily="49" charset="0"/>
              </a:rPr>
              <a:t>Wire.h</a:t>
            </a:r>
            <a:r>
              <a:rPr lang="en-IN" sz="2000" b="1" dirty="0">
                <a:solidFill>
                  <a:srgbClr val="000080"/>
                </a:solidFill>
                <a:latin typeface="Courier New" panose="02070309020205020404" pitchFamily="49" charset="0"/>
              </a:rPr>
              <a:t>&gt;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setup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Wire.begin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8</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 </a:t>
            </a:r>
            <a:r>
              <a:rPr lang="en-IN" sz="2000" dirty="0">
                <a:solidFill>
                  <a:srgbClr val="008000"/>
                </a:solidFill>
                <a:latin typeface="Courier New" panose="02070309020205020404" pitchFamily="49" charset="0"/>
              </a:rPr>
              <a:t>join i2c bus with address 8 </a:t>
            </a:r>
            <a:r>
              <a:rPr lang="en-IN" sz="2000" dirty="0" smtClean="0">
                <a:solidFill>
                  <a:srgbClr val="008000"/>
                </a:solidFill>
                <a:latin typeface="Courier New" panose="02070309020205020404" pitchFamily="49" charset="0"/>
              </a:rPr>
              <a:t>*/</a:t>
            </a:r>
            <a:endParaRPr lang="en-IN" sz="2000" dirty="0" smtClean="0">
              <a:solidFill>
                <a:srgbClr val="000000"/>
              </a:solidFill>
              <a:latin typeface="Courier New" panose="02070309020205020404" pitchFamily="49" charset="0"/>
            </a:endParaRPr>
          </a:p>
          <a:p>
            <a:endParaRPr lang="en-IN" sz="2000" dirty="0" smtClean="0">
              <a:solidFill>
                <a:srgbClr val="000000"/>
              </a:solidFill>
              <a:latin typeface="Courier New" panose="02070309020205020404" pitchFamily="49" charset="0"/>
            </a:endParaRP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Wire.onReceive</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receiveEvent</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 </a:t>
            </a:r>
            <a:r>
              <a:rPr lang="en-IN" sz="2000" dirty="0">
                <a:solidFill>
                  <a:srgbClr val="008000"/>
                </a:solidFill>
                <a:latin typeface="Courier New" panose="02070309020205020404" pitchFamily="49" charset="0"/>
              </a:rPr>
              <a:t>register receive event </a:t>
            </a:r>
            <a:r>
              <a:rPr lang="en-IN" sz="2000" dirty="0" smtClean="0">
                <a:solidFill>
                  <a:srgbClr val="008000"/>
                </a:solidFill>
                <a:latin typeface="Courier New" panose="02070309020205020404" pitchFamily="49" charset="0"/>
              </a:rPr>
              <a:t>*/</a:t>
            </a:r>
          </a:p>
          <a:p>
            <a:endParaRPr lang="en-IN" sz="2000" dirty="0">
              <a:solidFill>
                <a:srgbClr val="008000"/>
              </a:solidFill>
              <a:latin typeface="Courier New" panose="02070309020205020404" pitchFamily="49" charset="0"/>
            </a:endParaRP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Wire.onRequest</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requestEvent</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 </a:t>
            </a:r>
            <a:r>
              <a:rPr lang="en-IN" sz="2000" dirty="0">
                <a:solidFill>
                  <a:srgbClr val="008000"/>
                </a:solidFill>
                <a:latin typeface="Courier New" panose="02070309020205020404" pitchFamily="49" charset="0"/>
              </a:rPr>
              <a:t>register request event </a:t>
            </a:r>
            <a:r>
              <a:rPr lang="en-IN" sz="2000" dirty="0" smtClean="0">
                <a:solidFill>
                  <a:srgbClr val="008000"/>
                </a:solidFill>
                <a:latin typeface="Courier New" panose="02070309020205020404" pitchFamily="49" charset="0"/>
              </a:rPr>
              <a:t>*/</a:t>
            </a:r>
          </a:p>
          <a:p>
            <a:r>
              <a:rPr lang="en-IN" sz="2000" dirty="0" smtClean="0">
                <a:solidFill>
                  <a:srgbClr val="000000"/>
                </a:solidFill>
                <a:latin typeface="Courier New" panose="02070309020205020404" pitchFamily="49" charset="0"/>
              </a:rPr>
              <a:t> </a:t>
            </a: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008000"/>
                </a:solidFill>
                <a:latin typeface="Courier New" panose="02070309020205020404" pitchFamily="49" charset="0"/>
              </a:rPr>
              <a:t>/* start serial for debug */</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p:txBody>
      </p:sp>
      <p:sp>
        <p:nvSpPr>
          <p:cNvPr id="9" name="CustomShape 4"/>
          <p:cNvSpPr/>
          <p:nvPr/>
        </p:nvSpPr>
        <p:spPr>
          <a:xfrm>
            <a:off x="575540" y="1210636"/>
            <a:ext cx="501120" cy="3977184"/>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12</a:t>
            </a:r>
            <a:endParaRPr lang="en-IN" sz="2000" b="1" strike="noStrike" spc="-1" dirty="0">
              <a:solidFill>
                <a:srgbClr val="585858"/>
              </a:solidFill>
              <a:latin typeface="Consolas"/>
              <a:ea typeface="DejaVu Sans"/>
            </a:endParaRPr>
          </a:p>
        </p:txBody>
      </p:sp>
      <p:sp>
        <p:nvSpPr>
          <p:cNvPr id="10" name="CustomShape 5"/>
          <p:cNvSpPr/>
          <p:nvPr/>
        </p:nvSpPr>
        <p:spPr>
          <a:xfrm>
            <a:off x="575540" y="88159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2000" spc="-1" dirty="0" smtClean="0">
                <a:solidFill>
                  <a:srgbClr val="FFFFFF"/>
                </a:solidFill>
                <a:latin typeface="Roboto Condensed"/>
                <a:ea typeface="DejaVu Sans"/>
              </a:rPr>
              <a:t>Slave-I2C</a:t>
            </a:r>
            <a:r>
              <a:rPr lang="en-IN" sz="2000" b="0" strike="noStrike" spc="-1" dirty="0" smtClean="0">
                <a:solidFill>
                  <a:srgbClr val="FFFFFF"/>
                </a:solidFill>
                <a:latin typeface="Roboto Condensed"/>
                <a:ea typeface="DejaVu Sans"/>
              </a:rPr>
              <a:t>.ino</a:t>
            </a:r>
            <a:endParaRPr lang="en-IN" sz="2000" b="0" strike="noStrike" spc="-1" dirty="0">
              <a:latin typeface="Arial"/>
            </a:endParaRPr>
          </a:p>
        </p:txBody>
      </p:sp>
    </p:spTree>
    <p:extLst>
      <p:ext uri="{BB962C8B-B14F-4D97-AF65-F5344CB8AC3E}">
        <p14:creationId xmlns:p14="http://schemas.microsoft.com/office/powerpoint/2010/main" val="291592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Arduino Uno (Slave Device Code)</a:t>
            </a:r>
            <a:endParaRPr lang="en-IN" dirty="0"/>
          </a:p>
        </p:txBody>
      </p:sp>
      <p:sp>
        <p:nvSpPr>
          <p:cNvPr id="8" name="CustomShape 3"/>
          <p:cNvSpPr/>
          <p:nvPr/>
        </p:nvSpPr>
        <p:spPr>
          <a:xfrm>
            <a:off x="1075580" y="1210636"/>
            <a:ext cx="10251783" cy="445304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loop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b="1" dirty="0" smtClean="0">
                <a:solidFill>
                  <a:srgbClr val="0000FF"/>
                </a:solidFill>
                <a:latin typeface="Courier New" panose="02070309020205020404" pitchFamily="49" charset="0"/>
              </a:rPr>
              <a:t>delay</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100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function that executes whenever data is received from master </a:t>
            </a:r>
            <a:r>
              <a:rPr lang="en-IN" sz="2000" dirty="0" smtClean="0">
                <a:solidFill>
                  <a:srgbClr val="008000"/>
                </a:solidFill>
                <a:latin typeface="Courier New" panose="02070309020205020404" pitchFamily="49" charset="0"/>
              </a:rPr>
              <a:t>*/</a:t>
            </a: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receiveEvent</a:t>
            </a:r>
            <a:r>
              <a:rPr lang="en-IN" sz="2000" b="1" dirty="0">
                <a:solidFill>
                  <a:srgbClr val="000080"/>
                </a:solidFill>
                <a:latin typeface="Courier New" panose="02070309020205020404" pitchFamily="49" charset="0"/>
              </a:rPr>
              <a:t>(</a:t>
            </a:r>
            <a:r>
              <a:rPr lang="en-IN" sz="2000" dirty="0" err="1">
                <a:solidFill>
                  <a:srgbClr val="8000FF"/>
                </a:solidFill>
                <a:latin typeface="Courier New" panose="02070309020205020404" pitchFamily="49" charset="0"/>
              </a:rPr>
              <a:t>int</a:t>
            </a:r>
            <a:r>
              <a:rPr lang="en-IN" sz="2000" dirty="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howMany</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a:solidFill>
                  <a:srgbClr val="000000"/>
                </a:solidFill>
                <a:latin typeface="Courier New" panose="02070309020205020404" pitchFamily="49" charset="0"/>
              </a:rPr>
              <a:t>	</a:t>
            </a:r>
            <a:r>
              <a:rPr lang="en-IN" sz="2000" dirty="0" smtClean="0">
                <a:solidFill>
                  <a:srgbClr val="8000FF"/>
                </a:solidFill>
                <a:latin typeface="Courier New" panose="02070309020205020404" pitchFamily="49" charset="0"/>
              </a:rPr>
              <a:t>while</a:t>
            </a:r>
            <a:r>
              <a:rPr lang="en-IN" sz="2000" dirty="0" smtClean="0">
                <a:solidFill>
                  <a:srgbClr val="000000"/>
                </a:solidFill>
                <a:latin typeface="Courier New" panose="02070309020205020404" pitchFamily="49" charset="0"/>
              </a:rPr>
              <a:t> </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Wire.available</a:t>
            </a:r>
            <a:r>
              <a:rPr lang="en-IN" sz="2000" b="1" dirty="0" smtClean="0">
                <a:solidFill>
                  <a:srgbClr val="000080"/>
                </a:solidFill>
                <a:latin typeface="Courier New" panose="02070309020205020404" pitchFamily="49" charset="0"/>
              </a:rPr>
              <a:t>()&gt;</a:t>
            </a:r>
            <a:r>
              <a:rPr lang="en-IN" sz="2000" dirty="0" smtClean="0">
                <a:solidFill>
                  <a:srgbClr val="FF8000"/>
                </a:solidFill>
                <a:latin typeface="Courier New" panose="02070309020205020404" pitchFamily="49" charset="0"/>
              </a:rPr>
              <a:t>0</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808080"/>
                </a:solidFill>
                <a:latin typeface="Courier New" panose="02070309020205020404" pitchFamily="49" charset="0"/>
              </a:rPr>
              <a:t>	{	</a:t>
            </a:r>
          </a:p>
          <a:p>
            <a:r>
              <a:rPr lang="en-IN" sz="2000" b="1" dirty="0">
                <a:solidFill>
                  <a:srgbClr val="808080"/>
                </a:solidFill>
                <a:latin typeface="Courier New" panose="02070309020205020404" pitchFamily="49" charset="0"/>
              </a:rPr>
              <a:t>	</a:t>
            </a:r>
            <a:r>
              <a:rPr lang="en-IN" sz="2000" b="1" dirty="0" smtClean="0">
                <a:solidFill>
                  <a:srgbClr val="808080"/>
                </a:solidFill>
                <a:latin typeface="Courier New" panose="02070309020205020404" pitchFamily="49" charset="0"/>
              </a:rPr>
              <a:t>	</a:t>
            </a:r>
            <a:r>
              <a:rPr lang="en-IN" sz="2000" b="1" dirty="0" smtClean="0">
                <a:solidFill>
                  <a:srgbClr val="0000FF"/>
                </a:solidFill>
                <a:latin typeface="Courier New" panose="02070309020205020404" pitchFamily="49" charset="0"/>
              </a:rPr>
              <a:t>char</a:t>
            </a:r>
            <a:r>
              <a:rPr lang="en-IN" sz="2000" dirty="0" smtClean="0">
                <a:solidFill>
                  <a:srgbClr val="000000"/>
                </a:solidFill>
                <a:latin typeface="Courier New" panose="02070309020205020404" pitchFamily="49" charset="0"/>
              </a:rPr>
              <a:t> </a:t>
            </a:r>
            <a:r>
              <a:rPr lang="en-IN" sz="2000" dirty="0">
                <a:solidFill>
                  <a:srgbClr val="000000"/>
                </a:solidFill>
                <a:latin typeface="Courier New" panose="02070309020205020404" pitchFamily="49" charset="0"/>
              </a:rPr>
              <a:t>c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Wire.read</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 </a:t>
            </a:r>
            <a:r>
              <a:rPr lang="en-IN" sz="2000" dirty="0">
                <a:solidFill>
                  <a:srgbClr val="008000"/>
                </a:solidFill>
                <a:latin typeface="Courier New" panose="02070309020205020404" pitchFamily="49" charset="0"/>
              </a:rPr>
              <a:t>receive byte as a character </a:t>
            </a:r>
            <a:r>
              <a:rPr lang="en-IN" sz="2000" dirty="0" smtClean="0">
                <a:solidFill>
                  <a:srgbClr val="008000"/>
                </a:solidFill>
                <a:latin typeface="Courier New" panose="02070309020205020404" pitchFamily="49" charset="0"/>
              </a:rPr>
              <a:t>*/</a:t>
            </a: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Serial.print</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c</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p>
          <a:p>
            <a:r>
              <a:rPr lang="en-IN" sz="2000" dirty="0" smtClean="0">
                <a:solidFill>
                  <a:srgbClr val="008000"/>
                </a:solidFill>
                <a:latin typeface="Courier New" panose="02070309020205020404" pitchFamily="49" charset="0"/>
              </a:rPr>
              <a:t>		/* </a:t>
            </a:r>
            <a:r>
              <a:rPr lang="en-IN" sz="2000" dirty="0">
                <a:solidFill>
                  <a:srgbClr val="008000"/>
                </a:solidFill>
                <a:latin typeface="Courier New" panose="02070309020205020404" pitchFamily="49" charset="0"/>
              </a:rPr>
              <a:t>print the character */</a:t>
            </a:r>
            <a:r>
              <a:rPr lang="en-IN" sz="2000" dirty="0">
                <a:solidFill>
                  <a:srgbClr val="000000"/>
                </a:solidFill>
                <a:latin typeface="Courier New" panose="02070309020205020404" pitchFamily="49" charset="0"/>
              </a:rPr>
              <a:t> 	</a:t>
            </a:r>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Serial.println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		/* </a:t>
            </a:r>
            <a:r>
              <a:rPr lang="en-IN" sz="2000" dirty="0">
                <a:solidFill>
                  <a:srgbClr val="008000"/>
                </a:solidFill>
                <a:latin typeface="Courier New" panose="02070309020205020404" pitchFamily="49" charset="0"/>
              </a:rPr>
              <a:t>to newline */</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smtClean="0">
                <a:solidFill>
                  <a:srgbClr val="808080"/>
                </a:solidFill>
                <a:latin typeface="Courier New" panose="02070309020205020404" pitchFamily="49" charset="0"/>
              </a:rPr>
              <a:t>}</a:t>
            </a:r>
            <a:r>
              <a:rPr lang="en-IN" sz="2000" smtClean="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endParaRPr lang="en-IN" sz="2000" dirty="0">
              <a:effectLst/>
            </a:endParaRPr>
          </a:p>
        </p:txBody>
      </p:sp>
      <p:sp>
        <p:nvSpPr>
          <p:cNvPr id="9" name="CustomShape 4"/>
          <p:cNvSpPr/>
          <p:nvPr/>
        </p:nvSpPr>
        <p:spPr>
          <a:xfrm>
            <a:off x="575540" y="1210636"/>
            <a:ext cx="501120" cy="4453046"/>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2000" b="1" spc="-1" dirty="0" smtClean="0">
                <a:solidFill>
                  <a:srgbClr val="585858"/>
                </a:solidFill>
                <a:latin typeface="Consolas"/>
                <a:ea typeface="DejaVu Sans"/>
              </a:rPr>
              <a:t>13</a:t>
            </a:r>
          </a:p>
          <a:p>
            <a:pPr algn="r">
              <a:lnSpc>
                <a:spcPct val="100000"/>
              </a:lnSpc>
            </a:pPr>
            <a:r>
              <a:rPr lang="en-US" sz="2000" b="1" strike="noStrike" spc="-1" dirty="0" smtClean="0">
                <a:solidFill>
                  <a:srgbClr val="585858"/>
                </a:solidFill>
                <a:latin typeface="Consolas"/>
                <a:ea typeface="DejaVu Sans"/>
              </a:rPr>
              <a:t>14</a:t>
            </a:r>
          </a:p>
          <a:p>
            <a:pPr algn="r">
              <a:lnSpc>
                <a:spcPct val="100000"/>
              </a:lnSpc>
            </a:pPr>
            <a:r>
              <a:rPr lang="en-US" sz="2000" b="1" spc="-1" dirty="0" smtClean="0">
                <a:solidFill>
                  <a:srgbClr val="585858"/>
                </a:solidFill>
                <a:latin typeface="Consolas"/>
                <a:ea typeface="DejaVu Sans"/>
              </a:rPr>
              <a:t>15</a:t>
            </a:r>
          </a:p>
          <a:p>
            <a:pPr algn="r">
              <a:lnSpc>
                <a:spcPct val="100000"/>
              </a:lnSpc>
            </a:pPr>
            <a:r>
              <a:rPr lang="en-US" sz="2000" b="1" strike="noStrike" spc="-1" dirty="0" smtClean="0">
                <a:solidFill>
                  <a:srgbClr val="585858"/>
                </a:solidFill>
                <a:latin typeface="Consolas"/>
                <a:ea typeface="DejaVu Sans"/>
              </a:rPr>
              <a:t>16</a:t>
            </a:r>
          </a:p>
          <a:p>
            <a:pPr algn="r">
              <a:lnSpc>
                <a:spcPct val="100000"/>
              </a:lnSpc>
            </a:pPr>
            <a:r>
              <a:rPr lang="en-US" sz="2000" b="1" spc="-1" dirty="0" smtClean="0">
                <a:solidFill>
                  <a:srgbClr val="585858"/>
                </a:solidFill>
                <a:latin typeface="Consolas"/>
                <a:ea typeface="DejaVu Sans"/>
              </a:rPr>
              <a:t>17</a:t>
            </a:r>
          </a:p>
          <a:p>
            <a:pPr algn="r">
              <a:lnSpc>
                <a:spcPct val="100000"/>
              </a:lnSpc>
            </a:pPr>
            <a:r>
              <a:rPr lang="en-US" sz="2000" b="1" strike="noStrike" spc="-1" dirty="0" smtClean="0">
                <a:solidFill>
                  <a:srgbClr val="585858"/>
                </a:solidFill>
                <a:latin typeface="Consolas"/>
                <a:ea typeface="DejaVu Sans"/>
              </a:rPr>
              <a:t>18</a:t>
            </a:r>
          </a:p>
          <a:p>
            <a:pPr algn="r">
              <a:lnSpc>
                <a:spcPct val="100000"/>
              </a:lnSpc>
            </a:pPr>
            <a:r>
              <a:rPr lang="en-US" sz="2000" b="1" spc="-1" dirty="0" smtClean="0">
                <a:solidFill>
                  <a:srgbClr val="585858"/>
                </a:solidFill>
                <a:latin typeface="Consolas"/>
                <a:ea typeface="DejaVu Sans"/>
              </a:rPr>
              <a:t>19</a:t>
            </a:r>
          </a:p>
          <a:p>
            <a:pPr algn="r">
              <a:lnSpc>
                <a:spcPct val="100000"/>
              </a:lnSpc>
            </a:pPr>
            <a:r>
              <a:rPr lang="en-US" sz="2000" b="1" strike="noStrike" spc="-1" dirty="0" smtClean="0">
                <a:solidFill>
                  <a:srgbClr val="585858"/>
                </a:solidFill>
                <a:latin typeface="Consolas"/>
                <a:ea typeface="DejaVu Sans"/>
              </a:rPr>
              <a:t>20</a:t>
            </a:r>
          </a:p>
          <a:p>
            <a:pPr algn="r">
              <a:lnSpc>
                <a:spcPct val="100000"/>
              </a:lnSpc>
            </a:pPr>
            <a:r>
              <a:rPr lang="en-US" sz="2000" b="1" spc="-1" dirty="0" smtClean="0">
                <a:solidFill>
                  <a:srgbClr val="585858"/>
                </a:solidFill>
                <a:latin typeface="Consolas"/>
                <a:ea typeface="DejaVu Sans"/>
              </a:rPr>
              <a:t>21</a:t>
            </a:r>
          </a:p>
          <a:p>
            <a:pPr algn="r">
              <a:lnSpc>
                <a:spcPct val="100000"/>
              </a:lnSpc>
            </a:pPr>
            <a:r>
              <a:rPr lang="en-US" sz="2000" b="1" strike="noStrike" spc="-1" dirty="0" smtClean="0">
                <a:solidFill>
                  <a:srgbClr val="585858"/>
                </a:solidFill>
                <a:latin typeface="Consolas"/>
                <a:ea typeface="DejaVu Sans"/>
              </a:rPr>
              <a:t>22</a:t>
            </a:r>
          </a:p>
          <a:p>
            <a:pPr algn="r">
              <a:lnSpc>
                <a:spcPct val="100000"/>
              </a:lnSpc>
            </a:pPr>
            <a:r>
              <a:rPr lang="en-US" sz="2000" b="1" spc="-1" dirty="0" smtClean="0">
                <a:solidFill>
                  <a:srgbClr val="585858"/>
                </a:solidFill>
                <a:latin typeface="Consolas"/>
                <a:ea typeface="DejaVu Sans"/>
              </a:rPr>
              <a:t>23</a:t>
            </a:r>
          </a:p>
          <a:p>
            <a:pPr algn="r">
              <a:lnSpc>
                <a:spcPct val="100000"/>
              </a:lnSpc>
            </a:pPr>
            <a:r>
              <a:rPr lang="en-US" sz="2000" b="1" spc="-1" dirty="0" smtClean="0">
                <a:solidFill>
                  <a:srgbClr val="585858"/>
                </a:solidFill>
                <a:latin typeface="Consolas"/>
                <a:ea typeface="DejaVu Sans"/>
              </a:rPr>
              <a:t>24</a:t>
            </a:r>
          </a:p>
          <a:p>
            <a:pPr algn="r">
              <a:lnSpc>
                <a:spcPct val="100000"/>
              </a:lnSpc>
            </a:pPr>
            <a:r>
              <a:rPr lang="en-US" sz="2000" b="1" spc="-1" dirty="0" smtClean="0">
                <a:solidFill>
                  <a:srgbClr val="585858"/>
                </a:solidFill>
                <a:latin typeface="Consolas"/>
                <a:ea typeface="DejaVu Sans"/>
              </a:rPr>
              <a:t>25</a:t>
            </a:r>
          </a:p>
          <a:p>
            <a:pPr algn="r">
              <a:lnSpc>
                <a:spcPct val="100000"/>
              </a:lnSpc>
            </a:pPr>
            <a:r>
              <a:rPr lang="en-US" sz="2000" b="1" spc="-1" dirty="0" smtClean="0">
                <a:solidFill>
                  <a:srgbClr val="585858"/>
                </a:solidFill>
                <a:latin typeface="Consolas"/>
                <a:ea typeface="DejaVu Sans"/>
              </a:rPr>
              <a:t>26</a:t>
            </a:r>
          </a:p>
          <a:p>
            <a:pPr algn="r">
              <a:lnSpc>
                <a:spcPct val="100000"/>
              </a:lnSpc>
            </a:pPr>
            <a:endParaRPr lang="en-US" sz="2000" b="1" spc="-1" dirty="0" smtClean="0">
              <a:solidFill>
                <a:srgbClr val="585858"/>
              </a:solidFill>
              <a:latin typeface="Consolas"/>
              <a:ea typeface="DejaVu Sans"/>
            </a:endParaRPr>
          </a:p>
          <a:p>
            <a:pPr algn="r">
              <a:lnSpc>
                <a:spcPct val="100000"/>
              </a:lnSpc>
            </a:pPr>
            <a:endParaRPr lang="en-IN" sz="2000" b="1" strike="noStrike" spc="-1" dirty="0">
              <a:solidFill>
                <a:srgbClr val="585858"/>
              </a:solidFill>
              <a:latin typeface="Consolas"/>
              <a:ea typeface="DejaVu Sans"/>
            </a:endParaRPr>
          </a:p>
        </p:txBody>
      </p:sp>
      <p:sp>
        <p:nvSpPr>
          <p:cNvPr id="10" name="CustomShape 5"/>
          <p:cNvSpPr/>
          <p:nvPr/>
        </p:nvSpPr>
        <p:spPr>
          <a:xfrm>
            <a:off x="575540" y="88159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2000" spc="-1" dirty="0" smtClean="0">
                <a:solidFill>
                  <a:srgbClr val="FFFFFF"/>
                </a:solidFill>
                <a:latin typeface="Roboto Condensed"/>
                <a:ea typeface="DejaVu Sans"/>
              </a:rPr>
              <a:t>Slave-I2C</a:t>
            </a:r>
            <a:r>
              <a:rPr lang="en-IN" sz="2000" b="0" strike="noStrike" spc="-1" dirty="0" smtClean="0">
                <a:solidFill>
                  <a:srgbClr val="FFFFFF"/>
                </a:solidFill>
                <a:latin typeface="Roboto Condensed"/>
                <a:ea typeface="DejaVu Sans"/>
              </a:rPr>
              <a:t>.ino</a:t>
            </a:r>
            <a:endParaRPr lang="en-IN" sz="2000" b="0" strike="noStrike" spc="-1" dirty="0">
              <a:latin typeface="Arial"/>
            </a:endParaRPr>
          </a:p>
        </p:txBody>
      </p:sp>
    </p:spTree>
    <p:extLst>
      <p:ext uri="{BB962C8B-B14F-4D97-AF65-F5344CB8AC3E}">
        <p14:creationId xmlns:p14="http://schemas.microsoft.com/office/powerpoint/2010/main" val="170542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Arduino Uno (Slave Device Code)</a:t>
            </a:r>
            <a:endParaRPr lang="en-IN" dirty="0"/>
          </a:p>
        </p:txBody>
      </p:sp>
      <p:sp>
        <p:nvSpPr>
          <p:cNvPr id="8" name="CustomShape 3"/>
          <p:cNvSpPr/>
          <p:nvPr/>
        </p:nvSpPr>
        <p:spPr>
          <a:xfrm>
            <a:off x="1075580" y="1210636"/>
            <a:ext cx="8087470" cy="254960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smtClean="0">
                <a:solidFill>
                  <a:srgbClr val="008000"/>
                </a:solidFill>
                <a:latin typeface="Courier New" panose="02070309020205020404" pitchFamily="49" charset="0"/>
              </a:rPr>
              <a:t>/* function that executes whenever data is requested from master */ </a:t>
            </a:r>
          </a:p>
          <a:p>
            <a:endParaRPr lang="en-IN" sz="2000" dirty="0" smtClean="0">
              <a:solidFill>
                <a:srgbClr val="8000FF"/>
              </a:solidFill>
              <a:latin typeface="Courier New" panose="02070309020205020404" pitchFamily="49" charset="0"/>
            </a:endParaRP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requestEvent</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Wire.write</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Hello NodeMCU</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008000"/>
                </a:solidFill>
                <a:latin typeface="Courier New" panose="02070309020205020404" pitchFamily="49" charset="0"/>
              </a:rPr>
              <a:t>	/*send string on request */</a:t>
            </a:r>
            <a:r>
              <a:rPr lang="en-IN" sz="2000" dirty="0" smtClean="0">
                <a:solidFill>
                  <a:srgbClr val="000000"/>
                </a:solidFill>
                <a:latin typeface="Courier New" panose="02070309020205020404" pitchFamily="49" charset="0"/>
              </a:rPr>
              <a:t> </a:t>
            </a:r>
          </a:p>
          <a:p>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endParaRPr lang="en-IN" sz="2000" dirty="0">
              <a:effectLst/>
            </a:endParaRPr>
          </a:p>
        </p:txBody>
      </p:sp>
      <p:sp>
        <p:nvSpPr>
          <p:cNvPr id="9" name="CustomShape 4"/>
          <p:cNvSpPr/>
          <p:nvPr/>
        </p:nvSpPr>
        <p:spPr>
          <a:xfrm>
            <a:off x="575540" y="1210636"/>
            <a:ext cx="501120" cy="254960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2000" b="1" strike="noStrike" spc="-1" dirty="0" smtClean="0">
                <a:solidFill>
                  <a:srgbClr val="585858"/>
                </a:solidFill>
                <a:latin typeface="Consolas"/>
                <a:ea typeface="DejaVu Sans"/>
              </a:rPr>
              <a:t>27</a:t>
            </a:r>
          </a:p>
          <a:p>
            <a:pPr algn="r">
              <a:lnSpc>
                <a:spcPct val="100000"/>
              </a:lnSpc>
            </a:pPr>
            <a:r>
              <a:rPr lang="en-US" sz="2000" b="1" spc="-1" dirty="0" smtClean="0">
                <a:solidFill>
                  <a:srgbClr val="585858"/>
                </a:solidFill>
                <a:latin typeface="Consolas"/>
                <a:ea typeface="DejaVu Sans"/>
              </a:rPr>
              <a:t>28</a:t>
            </a:r>
          </a:p>
          <a:p>
            <a:pPr algn="r">
              <a:lnSpc>
                <a:spcPct val="100000"/>
              </a:lnSpc>
            </a:pPr>
            <a:r>
              <a:rPr lang="en-US" sz="2000" b="1" strike="noStrike" spc="-1" dirty="0" smtClean="0">
                <a:solidFill>
                  <a:srgbClr val="585858"/>
                </a:solidFill>
                <a:latin typeface="Consolas"/>
                <a:ea typeface="DejaVu Sans"/>
              </a:rPr>
              <a:t>29</a:t>
            </a:r>
          </a:p>
          <a:p>
            <a:pPr algn="r">
              <a:lnSpc>
                <a:spcPct val="100000"/>
              </a:lnSpc>
            </a:pPr>
            <a:r>
              <a:rPr lang="en-US" sz="2000" b="1" spc="-1" dirty="0" smtClean="0">
                <a:solidFill>
                  <a:srgbClr val="585858"/>
                </a:solidFill>
                <a:latin typeface="Consolas"/>
                <a:ea typeface="DejaVu Sans"/>
              </a:rPr>
              <a:t>30</a:t>
            </a:r>
          </a:p>
          <a:p>
            <a:pPr algn="r">
              <a:lnSpc>
                <a:spcPct val="100000"/>
              </a:lnSpc>
            </a:pPr>
            <a:r>
              <a:rPr lang="en-US" sz="2000" b="1" strike="noStrike" spc="-1" dirty="0" smtClean="0">
                <a:solidFill>
                  <a:srgbClr val="585858"/>
                </a:solidFill>
                <a:latin typeface="Consolas"/>
                <a:ea typeface="DejaVu Sans"/>
              </a:rPr>
              <a:t>31</a:t>
            </a:r>
          </a:p>
          <a:p>
            <a:pPr algn="r">
              <a:lnSpc>
                <a:spcPct val="100000"/>
              </a:lnSpc>
            </a:pPr>
            <a:r>
              <a:rPr lang="en-US" sz="2000" b="1" spc="-1" dirty="0" smtClean="0">
                <a:solidFill>
                  <a:srgbClr val="585858"/>
                </a:solidFill>
                <a:latin typeface="Consolas"/>
                <a:ea typeface="DejaVu Sans"/>
              </a:rPr>
              <a:t>32</a:t>
            </a:r>
          </a:p>
          <a:p>
            <a:pPr algn="r">
              <a:lnSpc>
                <a:spcPct val="100000"/>
              </a:lnSpc>
            </a:pPr>
            <a:r>
              <a:rPr lang="en-US" sz="2000" b="1" strike="noStrike" spc="-1" dirty="0" smtClean="0">
                <a:solidFill>
                  <a:srgbClr val="585858"/>
                </a:solidFill>
                <a:latin typeface="Consolas"/>
                <a:ea typeface="DejaVu Sans"/>
              </a:rPr>
              <a:t>33</a:t>
            </a:r>
          </a:p>
          <a:p>
            <a:pPr algn="r">
              <a:lnSpc>
                <a:spcPct val="100000"/>
              </a:lnSpc>
            </a:pPr>
            <a:r>
              <a:rPr lang="en-US" sz="2000" b="1" spc="-1" dirty="0" smtClean="0">
                <a:solidFill>
                  <a:srgbClr val="585858"/>
                </a:solidFill>
                <a:latin typeface="Consolas"/>
                <a:ea typeface="DejaVu Sans"/>
              </a:rPr>
              <a:t>34</a:t>
            </a:r>
          </a:p>
          <a:p>
            <a:pPr algn="r">
              <a:lnSpc>
                <a:spcPct val="100000"/>
              </a:lnSpc>
            </a:pPr>
            <a:endParaRPr lang="en-IN" sz="2000" b="1" strike="noStrike" spc="-1" dirty="0">
              <a:solidFill>
                <a:srgbClr val="585858"/>
              </a:solidFill>
              <a:latin typeface="Consolas"/>
              <a:ea typeface="DejaVu Sans"/>
            </a:endParaRPr>
          </a:p>
        </p:txBody>
      </p:sp>
      <p:sp>
        <p:nvSpPr>
          <p:cNvPr id="10" name="CustomShape 5"/>
          <p:cNvSpPr/>
          <p:nvPr/>
        </p:nvSpPr>
        <p:spPr>
          <a:xfrm>
            <a:off x="575540" y="881596"/>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smtClean="0">
                <a:solidFill>
                  <a:srgbClr val="FFFFFF"/>
                </a:solidFill>
                <a:latin typeface="Roboto Condensed"/>
                <a:ea typeface="DejaVu Sans"/>
              </a:rPr>
              <a:t>Slave-I2C</a:t>
            </a:r>
            <a:r>
              <a:rPr lang="en-IN" sz="1600" b="0" strike="noStrike" spc="-1" dirty="0" smtClean="0">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208632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additive="repl">
                                        <p:cTn id="7" dur="500"/>
                                        <p:tgtEl>
                                          <p:spTgt spid="10"/>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IoT Messaging Protocols</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8433314"/>
              </p:ext>
            </p:extLst>
          </p:nvPr>
        </p:nvGraphicFramePr>
        <p:xfrm>
          <a:off x="1991099" y="1315227"/>
          <a:ext cx="8617808" cy="3872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359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5F64EAD-603A-4E32-B94E-0C910456237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12A9611B-1B8B-4071-A570-49A7A28D48B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68ACD371-2AE4-45E8-8386-95344199871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EC33777-8DE3-4BB8-8AF1-C17D92D94FD9}"/>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EB6E77C-893C-4805-BF37-AF254D135812}"/>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CB56F256-FE97-4F0F-B976-B20CF5AD8D2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6AC836A4-3694-402F-AF7F-02439AED4B8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Messaging Protocols in IoT</a:t>
            </a:r>
            <a:endParaRPr lang="en-IN" dirty="0"/>
          </a:p>
        </p:txBody>
      </p:sp>
      <p:sp>
        <p:nvSpPr>
          <p:cNvPr id="3" name="Content Placeholder 2"/>
          <p:cNvSpPr>
            <a:spLocks noGrp="1"/>
          </p:cNvSpPr>
          <p:nvPr>
            <p:ph idx="1"/>
          </p:nvPr>
        </p:nvSpPr>
        <p:spPr/>
        <p:txBody>
          <a:bodyPr/>
          <a:lstStyle/>
          <a:p>
            <a:r>
              <a:rPr lang="en-US" dirty="0" smtClean="0"/>
              <a:t>Messaging Protocols are very important for the transfer of data in terms of messages.</a:t>
            </a:r>
          </a:p>
          <a:p>
            <a:r>
              <a:rPr lang="en-US" dirty="0" smtClean="0"/>
              <a:t>They are useful for send/receive of a message to/from the cloud in IoT applications.</a:t>
            </a:r>
          </a:p>
          <a:p>
            <a:r>
              <a:rPr lang="en-US" dirty="0" smtClean="0"/>
              <a:t>In the section, two messaging protocols are discussed.</a:t>
            </a:r>
          </a:p>
          <a:p>
            <a:pPr marL="1001712" lvl="1" indent="-457200">
              <a:buFont typeface="+mj-lt"/>
              <a:buAutoNum type="arabicPeriod"/>
            </a:pPr>
            <a:r>
              <a:rPr lang="en-US" dirty="0" smtClean="0"/>
              <a:t>Message Queuing Telemetry Transport (</a:t>
            </a:r>
            <a:r>
              <a:rPr lang="en-US" dirty="0" smtClean="0">
                <a:solidFill>
                  <a:srgbClr val="C00000"/>
                </a:solidFill>
              </a:rPr>
              <a:t>MQTT</a:t>
            </a:r>
            <a:r>
              <a:rPr lang="en-US" dirty="0" smtClean="0"/>
              <a:t>)</a:t>
            </a:r>
          </a:p>
          <a:p>
            <a:pPr marL="1001712" lvl="1" indent="-457200">
              <a:buFont typeface="+mj-lt"/>
              <a:buAutoNum type="arabicPeriod"/>
            </a:pPr>
            <a:r>
              <a:rPr lang="en-US" dirty="0" smtClean="0"/>
              <a:t>Constrained Application Protocol (</a:t>
            </a:r>
            <a:r>
              <a:rPr lang="en-US" dirty="0" err="1" smtClean="0">
                <a:solidFill>
                  <a:srgbClr val="C00000"/>
                </a:solidFill>
              </a:rPr>
              <a:t>CoAP</a:t>
            </a:r>
            <a:r>
              <a:rPr lang="en-US" dirty="0" smtClean="0"/>
              <a:t>)</a:t>
            </a:r>
            <a:endParaRPr lang="en-IN" dirty="0"/>
          </a:p>
        </p:txBody>
      </p:sp>
      <p:pic>
        <p:nvPicPr>
          <p:cNvPr id="6" name="Picture 2"/>
          <p:cNvPicPr/>
          <p:nvPr/>
        </p:nvPicPr>
        <p:blipFill>
          <a:blip r:embed="rId2"/>
          <a:stretch/>
        </p:blipFill>
        <p:spPr>
          <a:xfrm>
            <a:off x="6681960" y="3326040"/>
            <a:ext cx="5378400" cy="2285640"/>
          </a:xfrm>
          <a:prstGeom prst="rect">
            <a:avLst/>
          </a:prstGeom>
          <a:ln>
            <a:noFill/>
          </a:ln>
        </p:spPr>
      </p:pic>
      <p:pic>
        <p:nvPicPr>
          <p:cNvPr id="7" name="Picture 7"/>
          <p:cNvPicPr/>
          <p:nvPr/>
        </p:nvPicPr>
        <p:blipFill>
          <a:blip r:embed="rId3"/>
          <a:stretch/>
        </p:blipFill>
        <p:spPr>
          <a:xfrm>
            <a:off x="344880" y="3326040"/>
            <a:ext cx="3287880" cy="2285640"/>
          </a:xfrm>
          <a:prstGeom prst="rect">
            <a:avLst/>
          </a:prstGeom>
          <a:ln>
            <a:noFill/>
          </a:ln>
        </p:spPr>
      </p:pic>
      <p:pic>
        <p:nvPicPr>
          <p:cNvPr id="8" name="Picture 6"/>
          <p:cNvPicPr/>
          <p:nvPr/>
        </p:nvPicPr>
        <p:blipFill>
          <a:blip r:embed="rId4"/>
          <a:stretch/>
        </p:blipFill>
        <p:spPr>
          <a:xfrm>
            <a:off x="4014720" y="3326040"/>
            <a:ext cx="2285640" cy="2285640"/>
          </a:xfrm>
          <a:prstGeom prst="rect">
            <a:avLst/>
          </a:prstGeom>
          <a:ln>
            <a:noFill/>
          </a:ln>
        </p:spPr>
      </p:pic>
    </p:spTree>
    <p:extLst>
      <p:ext uri="{BB962C8B-B14F-4D97-AF65-F5344CB8AC3E}">
        <p14:creationId xmlns:p14="http://schemas.microsoft.com/office/powerpoint/2010/main" val="6441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additive="repl">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0" presetClass="entr"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additive="repl">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0" presetClass="entr"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additive="repl">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Message Queuing Telemetry Transport (MQTT)</a:t>
            </a:r>
            <a:endParaRPr lang="en-US" sz="3400" b="0" strike="noStrike" spc="-1">
              <a:solidFill>
                <a:srgbClr val="212121"/>
              </a:solidFill>
              <a:latin typeface="Roboto Condensed"/>
            </a:endParaRPr>
          </a:p>
        </p:txBody>
      </p:sp>
      <p:sp>
        <p:nvSpPr>
          <p:cNvPr id="306" name="TextShape 2"/>
          <p:cNvSpPr txBox="1"/>
          <p:nvPr/>
        </p:nvSpPr>
        <p:spPr>
          <a:xfrm>
            <a:off x="131040" y="863280"/>
            <a:ext cx="11929320" cy="5590080"/>
          </a:xfrm>
          <a:prstGeom prst="rect">
            <a:avLst/>
          </a:prstGeom>
          <a:noFill/>
          <a:ln>
            <a:noFill/>
          </a:ln>
        </p:spPr>
        <p:txBody>
          <a:bodyPr/>
          <a:lstStyle/>
          <a:p>
            <a:pPr marL="343260" indent="-342900" algn="just">
              <a:lnSpc>
                <a:spcPct val="90000"/>
              </a:lnSpc>
              <a:spcBef>
                <a:spcPts val="1001"/>
              </a:spcBef>
              <a:buClr>
                <a:srgbClr val="B84742"/>
              </a:buClr>
              <a:buFont typeface="Wingdings" panose="05000000000000000000" pitchFamily="2" charset="2"/>
              <a:buChar char="Ø"/>
            </a:pPr>
            <a:r>
              <a:rPr lang="en-US" sz="2400" spc="-1" dirty="0">
                <a:solidFill>
                  <a:srgbClr val="212121"/>
                </a:solidFill>
              </a:rPr>
              <a:t>The MQTT full form is Message Queuing Telemetry </a:t>
            </a:r>
            <a:r>
              <a:rPr lang="en-US" sz="2400" spc="-1" dirty="0" smtClean="0">
                <a:solidFill>
                  <a:srgbClr val="212121"/>
                </a:solidFill>
              </a:rPr>
              <a:t>Transport.</a:t>
            </a:r>
          </a:p>
          <a:p>
            <a:pPr marL="343260" indent="-342900" algn="just">
              <a:lnSpc>
                <a:spcPct val="90000"/>
              </a:lnSpc>
              <a:spcBef>
                <a:spcPts val="1001"/>
              </a:spcBef>
              <a:buClr>
                <a:srgbClr val="B84742"/>
              </a:buClr>
              <a:buFont typeface="Wingdings" panose="05000000000000000000" pitchFamily="2" charset="2"/>
              <a:buChar char="Ø"/>
            </a:pPr>
            <a:r>
              <a:rPr lang="en-US" sz="2400" spc="-1" dirty="0" smtClean="0">
                <a:solidFill>
                  <a:srgbClr val="212121"/>
                </a:solidFill>
              </a:rPr>
              <a:t>It </a:t>
            </a:r>
            <a:r>
              <a:rPr lang="en-US" sz="2400" spc="-1" dirty="0">
                <a:solidFill>
                  <a:srgbClr val="212121"/>
                </a:solidFill>
              </a:rPr>
              <a:t>is a protocol that is mainly used for connecting devices with each other on the internet with backend </a:t>
            </a:r>
            <a:r>
              <a:rPr lang="en-US" sz="2400" spc="-1" dirty="0" smtClean="0">
                <a:solidFill>
                  <a:srgbClr val="212121"/>
                </a:solidFill>
              </a:rPr>
              <a:t>services.</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err="1" smtClean="0">
                <a:solidFill>
                  <a:srgbClr val="212121"/>
                </a:solidFill>
                <a:latin typeface="Roboto Condensed"/>
              </a:rPr>
              <a:t>IoT</a:t>
            </a:r>
            <a:r>
              <a:rPr lang="en-US" sz="2400" b="0" strike="noStrike" spc="-1" dirty="0" smtClean="0">
                <a:solidFill>
                  <a:srgbClr val="212121"/>
                </a:solidFill>
                <a:latin typeface="Roboto Condensed"/>
              </a:rPr>
              <a:t> </a:t>
            </a:r>
            <a:r>
              <a:rPr lang="en-US" sz="2400" b="0" strike="noStrike" spc="-1" dirty="0">
                <a:solidFill>
                  <a:srgbClr val="212121"/>
                </a:solidFill>
                <a:latin typeface="Roboto Condensed"/>
              </a:rPr>
              <a:t>has one of the biggest challenges of resource constraints, the lightweight protocol is more </a:t>
            </a:r>
            <a:r>
              <a:rPr lang="en-US" sz="2400" b="0" strike="noStrike" spc="-1" dirty="0" smtClean="0">
                <a:solidFill>
                  <a:srgbClr val="212121"/>
                </a:solidFill>
                <a:latin typeface="Roboto Condensed"/>
              </a:rPr>
              <a:t>preferred. </a:t>
            </a:r>
          </a:p>
          <a:p>
            <a:pPr marL="343260" indent="-342900" algn="just">
              <a:lnSpc>
                <a:spcPct val="90000"/>
              </a:lnSpc>
              <a:spcBef>
                <a:spcPts val="1001"/>
              </a:spcBef>
              <a:buClr>
                <a:srgbClr val="B84742"/>
              </a:buClr>
              <a:buFont typeface="Wingdings" panose="05000000000000000000" pitchFamily="2" charset="2"/>
              <a:buChar char="Ø"/>
            </a:pPr>
            <a:r>
              <a:rPr lang="en-US" sz="2400" spc="-1" dirty="0" smtClean="0">
                <a:solidFill>
                  <a:srgbClr val="212121"/>
                </a:solidFill>
              </a:rPr>
              <a:t>MQTT </a:t>
            </a:r>
            <a:r>
              <a:rPr lang="en-US" sz="2400" spc="-1" dirty="0">
                <a:solidFill>
                  <a:srgbClr val="212121"/>
                </a:solidFill>
              </a:rPr>
              <a:t>is widely used in </a:t>
            </a:r>
            <a:r>
              <a:rPr lang="en-US" sz="2400" spc="-1" dirty="0" err="1">
                <a:solidFill>
                  <a:srgbClr val="212121"/>
                </a:solidFill>
              </a:rPr>
              <a:t>IoT</a:t>
            </a:r>
            <a:r>
              <a:rPr lang="en-US" sz="2400" spc="-1" dirty="0">
                <a:solidFill>
                  <a:srgbClr val="212121"/>
                </a:solidFill>
              </a:rPr>
              <a:t> applications as it is a lightweight protocol.</a:t>
            </a:r>
            <a:endParaRPr lang="en-US" sz="2400" b="0" strike="noStrike" spc="-1" dirty="0">
              <a:solidFill>
                <a:srgbClr val="212121"/>
              </a:solidFill>
              <a:latin typeface="Roboto Condensed"/>
            </a:endParaRPr>
          </a:p>
          <a:p>
            <a:pPr marL="343260" indent="-342900" algn="just">
              <a:lnSpc>
                <a:spcPct val="90000"/>
              </a:lnSpc>
              <a:spcBef>
                <a:spcPts val="1001"/>
              </a:spcBef>
              <a:buClr>
                <a:srgbClr val="B84742"/>
              </a:buClr>
              <a:buFont typeface="Wingdings" panose="05000000000000000000" pitchFamily="2" charset="2"/>
              <a:buChar char="Ø"/>
            </a:pPr>
            <a:r>
              <a:rPr lang="en-US" sz="2400" spc="-1" dirty="0">
                <a:solidFill>
                  <a:srgbClr val="C00000"/>
                </a:solidFill>
                <a:latin typeface="Roboto Condensed"/>
              </a:rPr>
              <a:t>L</a:t>
            </a:r>
            <a:r>
              <a:rPr lang="en-US" sz="2400" b="0" strike="noStrike" spc="-1" dirty="0" smtClean="0">
                <a:solidFill>
                  <a:srgbClr val="C00000"/>
                </a:solidFill>
                <a:latin typeface="Roboto Condensed"/>
              </a:rPr>
              <a:t>ightweight</a:t>
            </a:r>
            <a:r>
              <a:rPr lang="en-US" sz="2400" b="0" strike="noStrike" spc="-1" dirty="0" smtClean="0">
                <a:solidFill>
                  <a:srgbClr val="212121"/>
                </a:solidFill>
                <a:latin typeface="Roboto Condensed"/>
              </a:rPr>
              <a:t> </a:t>
            </a:r>
            <a:r>
              <a:rPr lang="en-US" sz="2400" b="0" strike="noStrike" spc="-1" dirty="0">
                <a:solidFill>
                  <a:srgbClr val="212121"/>
                </a:solidFill>
                <a:latin typeface="Roboto Condensed"/>
              </a:rPr>
              <a:t>means, it can work with </a:t>
            </a:r>
            <a:r>
              <a:rPr lang="en-US" sz="2400" b="0" strike="noStrike" spc="-1" dirty="0">
                <a:solidFill>
                  <a:srgbClr val="C00000"/>
                </a:solidFill>
                <a:latin typeface="Roboto Condensed"/>
              </a:rPr>
              <a:t>minimal resources </a:t>
            </a:r>
            <a:r>
              <a:rPr lang="en-US" sz="2400" b="0" strike="noStrike" spc="-1" dirty="0">
                <a:solidFill>
                  <a:srgbClr val="212121"/>
                </a:solidFill>
                <a:latin typeface="Roboto Condensed"/>
              </a:rPr>
              <a:t>and does not require any specific hardware architecture or additional resources.</a:t>
            </a:r>
          </a:p>
          <a:p>
            <a:pPr algn="just">
              <a:lnSpc>
                <a:spcPct val="90000"/>
              </a:lnSpc>
              <a:spcBef>
                <a:spcPts val="1001"/>
              </a:spcBef>
            </a:pPr>
            <a:endParaRPr lang="en-US" sz="2400" b="0" strike="noStrike" spc="-1" dirty="0">
              <a:solidFill>
                <a:srgbClr val="212121"/>
              </a:solidFill>
              <a:latin typeface="Roboto Condensed"/>
            </a:endParaRPr>
          </a:p>
        </p:txBody>
      </p:sp>
      <p:pic>
        <p:nvPicPr>
          <p:cNvPr id="3" name="Picture 2"/>
          <p:cNvPicPr>
            <a:picLocks noChangeAspect="1"/>
          </p:cNvPicPr>
          <p:nvPr/>
        </p:nvPicPr>
        <p:blipFill>
          <a:blip r:embed="rId2"/>
          <a:stretch>
            <a:fillRect/>
          </a:stretch>
        </p:blipFill>
        <p:spPr>
          <a:xfrm>
            <a:off x="2805299" y="4196145"/>
            <a:ext cx="5592251" cy="2257215"/>
          </a:xfrm>
          <a:prstGeom prst="rect">
            <a:avLst/>
          </a:prstGeom>
        </p:spPr>
      </p:pic>
    </p:spTree>
    <p:extLst>
      <p:ext uri="{BB962C8B-B14F-4D97-AF65-F5344CB8AC3E}">
        <p14:creationId xmlns:p14="http://schemas.microsoft.com/office/powerpoint/2010/main" val="1104282020"/>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solidFill>
                  <a:srgbClr val="000000"/>
                </a:solidFill>
                <a:ea typeface="Arial" panose="020B0604020202020204" pitchFamily="34" charset="0"/>
              </a:rPr>
              <a:t>MQTT : </a:t>
            </a:r>
            <a:r>
              <a:rPr lang="en-IN" dirty="0">
                <a:solidFill>
                  <a:srgbClr val="C00000"/>
                </a:solidFill>
                <a:ea typeface="Arial" panose="020B0604020202020204" pitchFamily="34" charset="0"/>
              </a:rPr>
              <a:t>M</a:t>
            </a:r>
            <a:r>
              <a:rPr lang="en-IN" dirty="0">
                <a:solidFill>
                  <a:srgbClr val="000000"/>
                </a:solidFill>
                <a:ea typeface="Arial" panose="020B0604020202020204" pitchFamily="34" charset="0"/>
              </a:rPr>
              <a:t>essage </a:t>
            </a:r>
            <a:r>
              <a:rPr lang="en-IN" dirty="0">
                <a:solidFill>
                  <a:srgbClr val="C00000"/>
                </a:solidFill>
                <a:ea typeface="Arial" panose="020B0604020202020204" pitchFamily="34" charset="0"/>
              </a:rPr>
              <a:t>Q</a:t>
            </a:r>
            <a:r>
              <a:rPr lang="en-IN" dirty="0">
                <a:solidFill>
                  <a:srgbClr val="000000"/>
                </a:solidFill>
                <a:ea typeface="Arial" panose="020B0604020202020204" pitchFamily="34" charset="0"/>
              </a:rPr>
              <a:t>ueueing </a:t>
            </a:r>
            <a:r>
              <a:rPr lang="en-IN" dirty="0">
                <a:solidFill>
                  <a:srgbClr val="C00000"/>
                </a:solidFill>
                <a:ea typeface="Arial" panose="020B0604020202020204" pitchFamily="34" charset="0"/>
              </a:rPr>
              <a:t>T</a:t>
            </a:r>
            <a:r>
              <a:rPr lang="en-IN" dirty="0">
                <a:solidFill>
                  <a:srgbClr val="000000"/>
                </a:solidFill>
                <a:ea typeface="Arial" panose="020B0604020202020204" pitchFamily="34" charset="0"/>
              </a:rPr>
              <a:t>elemetry </a:t>
            </a:r>
            <a:r>
              <a:rPr lang="en-IN" dirty="0">
                <a:solidFill>
                  <a:srgbClr val="C00000"/>
                </a:solidFill>
                <a:ea typeface="Arial" panose="020B0604020202020204" pitchFamily="34" charset="0"/>
              </a:rPr>
              <a:t>T</a:t>
            </a:r>
            <a:r>
              <a:rPr lang="en-IN" dirty="0">
                <a:solidFill>
                  <a:srgbClr val="000000"/>
                </a:solidFill>
                <a:ea typeface="Arial" panose="020B0604020202020204" pitchFamily="34" charset="0"/>
              </a:rPr>
              <a:t>ransport </a:t>
            </a:r>
            <a:r>
              <a:rPr lang="en-IN" dirty="0" smtClean="0">
                <a:solidFill>
                  <a:srgbClr val="000000"/>
                </a:solidFill>
                <a:ea typeface="Arial" panose="020B0604020202020204" pitchFamily="34" charset="0"/>
              </a:rPr>
              <a:t>protocol</a:t>
            </a:r>
            <a:endParaRPr lang="en-IN" dirty="0">
              <a:solidFill>
                <a:srgbClr val="000000"/>
              </a:solidFill>
              <a:ea typeface="Arial" panose="020B0604020202020204" pitchFamily="34" charset="0"/>
            </a:endParaRPr>
          </a:p>
        </p:txBody>
      </p:sp>
      <p:sp>
        <p:nvSpPr>
          <p:cNvPr id="3" name="Content Placeholder 2"/>
          <p:cNvSpPr>
            <a:spLocks noGrp="1"/>
          </p:cNvSpPr>
          <p:nvPr>
            <p:ph idx="1"/>
          </p:nvPr>
        </p:nvSpPr>
        <p:spPr/>
        <p:txBody>
          <a:bodyPr/>
          <a:lstStyle/>
          <a:p>
            <a:r>
              <a:rPr lang="en-IN" dirty="0" smtClean="0">
                <a:uFill>
                  <a:solidFill>
                    <a:srgbClr val="000000"/>
                  </a:solidFill>
                </a:uFill>
                <a:ea typeface="Arial" panose="020B0604020202020204" pitchFamily="34" charset="0"/>
                <a:cs typeface="Arial" panose="020B0604020202020204" pitchFamily="34" charset="0"/>
              </a:rPr>
              <a:t>It’s </a:t>
            </a:r>
            <a:r>
              <a:rPr lang="en-IN" b="1" dirty="0" smtClean="0">
                <a:solidFill>
                  <a:srgbClr val="C00000"/>
                </a:solidFill>
                <a:uFill>
                  <a:solidFill>
                    <a:srgbClr val="000000"/>
                  </a:solidFill>
                </a:uFill>
                <a:ea typeface="Arial" panose="020B0604020202020204" pitchFamily="34" charset="0"/>
                <a:cs typeface="Arial" panose="020B0604020202020204" pitchFamily="34" charset="0"/>
              </a:rPr>
              <a:t>Reliable</a:t>
            </a:r>
            <a:r>
              <a:rPr lang="en-IN" b="1" dirty="0">
                <a:solidFill>
                  <a:srgbClr val="C00000"/>
                </a:solidFill>
                <a:uFill>
                  <a:solidFill>
                    <a:srgbClr val="000000"/>
                  </a:solidFill>
                </a:uFill>
                <a:ea typeface="Arial" panose="020B0604020202020204" pitchFamily="34" charset="0"/>
                <a:cs typeface="Arial" panose="020B0604020202020204" pitchFamily="34" charset="0"/>
              </a:rPr>
              <a:t>, Lightweight, Cost-effective protocol </a:t>
            </a:r>
            <a:r>
              <a:rPr lang="en-IN" dirty="0">
                <a:solidFill>
                  <a:srgbClr val="000000"/>
                </a:solidFill>
                <a:uFill>
                  <a:solidFill>
                    <a:srgbClr val="000000"/>
                  </a:solidFill>
                </a:uFill>
                <a:ea typeface="Arial" panose="020B0604020202020204" pitchFamily="34" charset="0"/>
                <a:cs typeface="Arial" panose="020B0604020202020204" pitchFamily="34" charset="0"/>
              </a:rPr>
              <a:t>that transports messages between devices</a:t>
            </a:r>
            <a:r>
              <a:rPr lang="en-IN" b="1" dirty="0" smtClean="0">
                <a:solidFill>
                  <a:srgbClr val="984807"/>
                </a:solidFill>
                <a:uFill>
                  <a:solidFill>
                    <a:srgbClr val="000000"/>
                  </a:solidFill>
                </a:uFill>
                <a:ea typeface="Arial" panose="020B0604020202020204" pitchFamily="34" charset="0"/>
                <a:cs typeface="Arial" panose="020B0604020202020204" pitchFamily="34" charset="0"/>
              </a:rPr>
              <a:t>.</a:t>
            </a:r>
          </a:p>
          <a:p>
            <a:r>
              <a:rPr lang="en-IN" dirty="0" smtClean="0">
                <a:solidFill>
                  <a:srgbClr val="000000"/>
                </a:solidFill>
                <a:uFill>
                  <a:solidFill>
                    <a:srgbClr val="000000"/>
                  </a:solidFill>
                </a:uFill>
                <a:ea typeface="Arial" panose="020B0604020202020204" pitchFamily="34" charset="0"/>
                <a:cs typeface="Arial" panose="020B0604020202020204" pitchFamily="34" charset="0"/>
              </a:rPr>
              <a:t>Suited </a:t>
            </a:r>
            <a:r>
              <a:rPr lang="en-IN" dirty="0">
                <a:solidFill>
                  <a:srgbClr val="000000"/>
                </a:solidFill>
                <a:uFill>
                  <a:solidFill>
                    <a:srgbClr val="000000"/>
                  </a:solidFill>
                </a:uFill>
                <a:ea typeface="Arial" panose="020B0604020202020204" pitchFamily="34" charset="0"/>
                <a:cs typeface="Arial" panose="020B0604020202020204" pitchFamily="34" charset="0"/>
              </a:rPr>
              <a:t>for the transport of </a:t>
            </a:r>
            <a:r>
              <a:rPr lang="en-IN" b="1" dirty="0">
                <a:solidFill>
                  <a:srgbClr val="C00000"/>
                </a:solidFill>
                <a:uFill>
                  <a:solidFill>
                    <a:srgbClr val="000000"/>
                  </a:solidFill>
                </a:uFill>
                <a:ea typeface="Arial" panose="020B0604020202020204" pitchFamily="34" charset="0"/>
                <a:cs typeface="Arial" panose="020B0604020202020204" pitchFamily="34" charset="0"/>
              </a:rPr>
              <a:t>telemetry data </a:t>
            </a:r>
            <a:r>
              <a:rPr lang="en-IN" dirty="0">
                <a:solidFill>
                  <a:srgbClr val="000000"/>
                </a:solidFill>
                <a:uFill>
                  <a:solidFill>
                    <a:srgbClr val="000000"/>
                  </a:solidFill>
                </a:uFill>
                <a:ea typeface="Arial" panose="020B0604020202020204" pitchFamily="34" charset="0"/>
                <a:cs typeface="Arial" panose="020B0604020202020204" pitchFamily="34" charset="0"/>
              </a:rPr>
              <a:t>(sensor and actuator data</a:t>
            </a:r>
            <a:r>
              <a:rPr lang="en-IN" dirty="0" smtClean="0">
                <a:solidFill>
                  <a:srgbClr val="000000"/>
                </a:solidFill>
                <a:uFill>
                  <a:solidFill>
                    <a:srgbClr val="000000"/>
                  </a:solidFill>
                </a:uFill>
                <a:ea typeface="Arial" panose="020B0604020202020204" pitchFamily="34" charset="0"/>
                <a:cs typeface="Arial" panose="020B0604020202020204" pitchFamily="34" charset="0"/>
              </a:rPr>
              <a:t>)</a:t>
            </a:r>
          </a:p>
          <a:p>
            <a:r>
              <a:rPr lang="en-US" dirty="0">
                <a:solidFill>
                  <a:srgbClr val="000000"/>
                </a:solidFill>
                <a:uFill>
                  <a:solidFill>
                    <a:srgbClr val="000000"/>
                  </a:solidFill>
                </a:uFill>
                <a:ea typeface="Arial" panose="020B0604020202020204" pitchFamily="34" charset="0"/>
                <a:cs typeface="Arial" panose="020B0604020202020204" pitchFamily="34" charset="0"/>
              </a:rPr>
              <a:t>MQTT </a:t>
            </a:r>
            <a:r>
              <a:rPr lang="en-US" dirty="0" smtClean="0">
                <a:solidFill>
                  <a:srgbClr val="000000"/>
                </a:solidFill>
                <a:uFill>
                  <a:solidFill>
                    <a:srgbClr val="000000"/>
                  </a:solidFill>
                </a:uFill>
                <a:ea typeface="Arial" panose="020B0604020202020204" pitchFamily="34" charset="0"/>
                <a:cs typeface="Arial" panose="020B0604020202020204" pitchFamily="34" charset="0"/>
              </a:rPr>
              <a:t>is </a:t>
            </a:r>
            <a:r>
              <a:rPr lang="en-US" dirty="0">
                <a:solidFill>
                  <a:srgbClr val="000000"/>
                </a:solidFill>
                <a:uFill>
                  <a:solidFill>
                    <a:srgbClr val="000000"/>
                  </a:solidFill>
                </a:uFill>
                <a:ea typeface="Arial" panose="020B0604020202020204" pitchFamily="34" charset="0"/>
                <a:cs typeface="Arial" panose="020B0604020202020204" pitchFamily="34" charset="0"/>
              </a:rPr>
              <a:t>a </a:t>
            </a:r>
            <a:r>
              <a:rPr lang="en-US" dirty="0">
                <a:solidFill>
                  <a:srgbClr val="C00000"/>
                </a:solidFill>
                <a:uFill>
                  <a:solidFill>
                    <a:srgbClr val="000000"/>
                  </a:solidFill>
                </a:uFill>
                <a:ea typeface="Arial" panose="020B0604020202020204" pitchFamily="34" charset="0"/>
                <a:cs typeface="Arial" panose="020B0604020202020204" pitchFamily="34" charset="0"/>
              </a:rPr>
              <a:t>machine-to-machine </a:t>
            </a:r>
            <a:r>
              <a:rPr lang="en-US" dirty="0">
                <a:solidFill>
                  <a:srgbClr val="000000"/>
                </a:solidFill>
                <a:uFill>
                  <a:solidFill>
                    <a:srgbClr val="000000"/>
                  </a:solidFill>
                </a:uFill>
                <a:ea typeface="Arial" panose="020B0604020202020204" pitchFamily="34" charset="0"/>
                <a:cs typeface="Arial" panose="020B0604020202020204" pitchFamily="34" charset="0"/>
              </a:rPr>
              <a:t>connectivity protocol that runs over </a:t>
            </a:r>
            <a:r>
              <a:rPr lang="en-US" dirty="0">
                <a:solidFill>
                  <a:srgbClr val="C00000"/>
                </a:solidFill>
                <a:uFill>
                  <a:solidFill>
                    <a:srgbClr val="000000"/>
                  </a:solidFill>
                </a:uFill>
                <a:ea typeface="Arial" panose="020B0604020202020204" pitchFamily="34" charset="0"/>
                <a:cs typeface="Arial" panose="020B0604020202020204" pitchFamily="34" charset="0"/>
              </a:rPr>
              <a:t>TCP/IP</a:t>
            </a:r>
            <a:r>
              <a:rPr lang="en-US" dirty="0">
                <a:solidFill>
                  <a:srgbClr val="000000"/>
                </a:solidFill>
                <a:uFill>
                  <a:solidFill>
                    <a:srgbClr val="000000"/>
                  </a:solidFill>
                </a:uFill>
                <a:ea typeface="Arial" panose="020B0604020202020204" pitchFamily="34" charset="0"/>
                <a:cs typeface="Arial" panose="020B0604020202020204" pitchFamily="34" charset="0"/>
              </a:rPr>
              <a:t>. </a:t>
            </a:r>
          </a:p>
          <a:p>
            <a:r>
              <a:rPr lang="en-US" dirty="0" smtClean="0">
                <a:solidFill>
                  <a:srgbClr val="000000"/>
                </a:solidFill>
                <a:uFill>
                  <a:solidFill>
                    <a:srgbClr val="000000"/>
                  </a:solidFill>
                </a:uFill>
                <a:ea typeface="Arial" panose="020B0604020202020204" pitchFamily="34" charset="0"/>
                <a:cs typeface="Arial" panose="020B0604020202020204" pitchFamily="34" charset="0"/>
              </a:rPr>
              <a:t>MQTT </a:t>
            </a:r>
            <a:r>
              <a:rPr lang="en-US" dirty="0">
                <a:solidFill>
                  <a:srgbClr val="000000"/>
                </a:solidFill>
                <a:uFill>
                  <a:solidFill>
                    <a:srgbClr val="000000"/>
                  </a:solidFill>
                </a:uFill>
                <a:ea typeface="Arial" panose="020B0604020202020204" pitchFamily="34" charset="0"/>
                <a:cs typeface="Arial" panose="020B0604020202020204" pitchFamily="34" charset="0"/>
              </a:rPr>
              <a:t>is based on a </a:t>
            </a:r>
            <a:r>
              <a:rPr lang="en-US" dirty="0" smtClean="0">
                <a:solidFill>
                  <a:srgbClr val="C00000"/>
                </a:solidFill>
                <a:uFill>
                  <a:solidFill>
                    <a:srgbClr val="000000"/>
                  </a:solidFill>
                </a:uFill>
                <a:ea typeface="Arial" panose="020B0604020202020204" pitchFamily="34" charset="0"/>
                <a:cs typeface="Arial" panose="020B0604020202020204" pitchFamily="34" charset="0"/>
              </a:rPr>
              <a:t>publish- subscribe </a:t>
            </a:r>
            <a:r>
              <a:rPr lang="en-US" dirty="0" smtClean="0">
                <a:solidFill>
                  <a:srgbClr val="000000"/>
                </a:solidFill>
                <a:uFill>
                  <a:solidFill>
                    <a:srgbClr val="000000"/>
                  </a:solidFill>
                </a:uFill>
                <a:ea typeface="Arial" panose="020B0604020202020204" pitchFamily="34" charset="0"/>
                <a:cs typeface="Arial" panose="020B0604020202020204" pitchFamily="34" charset="0"/>
              </a:rPr>
              <a:t>structure.</a:t>
            </a:r>
            <a:endParaRPr lang="en-US" dirty="0">
              <a:solidFill>
                <a:srgbClr val="000000"/>
              </a:solidFill>
              <a:uFill>
                <a:solidFill>
                  <a:srgbClr val="000000"/>
                </a:solidFill>
              </a:uFill>
              <a:ea typeface="Arial" panose="020B0604020202020204" pitchFamily="34" charset="0"/>
              <a:cs typeface="Arial" panose="020B0604020202020204" pitchFamily="34" charset="0"/>
            </a:endParaRPr>
          </a:p>
          <a:p>
            <a:r>
              <a:rPr lang="en-US" b="1" dirty="0" smtClean="0">
                <a:solidFill>
                  <a:srgbClr val="C00000"/>
                </a:solidFill>
                <a:uFill>
                  <a:solidFill>
                    <a:srgbClr val="000000"/>
                  </a:solidFill>
                </a:uFill>
                <a:ea typeface="Arial" panose="020B0604020202020204" pitchFamily="34" charset="0"/>
                <a:cs typeface="Arial" panose="020B0604020202020204" pitchFamily="34" charset="0"/>
              </a:rPr>
              <a:t>Publish</a:t>
            </a:r>
            <a:r>
              <a:rPr lang="en-US" dirty="0" smtClean="0">
                <a:solidFill>
                  <a:srgbClr val="000000"/>
                </a:solidFill>
                <a:uFill>
                  <a:solidFill>
                    <a:srgbClr val="000000"/>
                  </a:solidFill>
                </a:uFill>
                <a:ea typeface="Arial" panose="020B0604020202020204" pitchFamily="34" charset="0"/>
                <a:cs typeface="Arial" panose="020B0604020202020204" pitchFamily="34" charset="0"/>
              </a:rPr>
              <a:t> : A </a:t>
            </a:r>
            <a:r>
              <a:rPr lang="en-US" dirty="0">
                <a:solidFill>
                  <a:srgbClr val="000000"/>
                </a:solidFill>
                <a:uFill>
                  <a:solidFill>
                    <a:srgbClr val="000000"/>
                  </a:solidFill>
                </a:uFill>
                <a:ea typeface="Arial" panose="020B0604020202020204" pitchFamily="34" charset="0"/>
                <a:cs typeface="Arial" panose="020B0604020202020204" pitchFamily="34" charset="0"/>
              </a:rPr>
              <a:t>Publisher </a:t>
            </a:r>
            <a:r>
              <a:rPr lang="en-US" dirty="0">
                <a:solidFill>
                  <a:srgbClr val="C00000"/>
                </a:solidFill>
                <a:uFill>
                  <a:solidFill>
                    <a:srgbClr val="000000"/>
                  </a:solidFill>
                </a:uFill>
                <a:ea typeface="Arial" panose="020B0604020202020204" pitchFamily="34" charset="0"/>
                <a:cs typeface="Arial" panose="020B0604020202020204" pitchFamily="34" charset="0"/>
              </a:rPr>
              <a:t>sends </a:t>
            </a:r>
            <a:r>
              <a:rPr lang="en-US" dirty="0" smtClean="0">
                <a:solidFill>
                  <a:srgbClr val="C00000"/>
                </a:solidFill>
                <a:uFill>
                  <a:solidFill>
                    <a:srgbClr val="000000"/>
                  </a:solidFill>
                </a:uFill>
                <a:ea typeface="Arial" panose="020B0604020202020204" pitchFamily="34" charset="0"/>
                <a:cs typeface="Arial" panose="020B0604020202020204" pitchFamily="34" charset="0"/>
              </a:rPr>
              <a:t>messages </a:t>
            </a:r>
            <a:r>
              <a:rPr lang="en-US" dirty="0">
                <a:solidFill>
                  <a:srgbClr val="C00000"/>
                </a:solidFill>
                <a:uFill>
                  <a:solidFill>
                    <a:srgbClr val="000000"/>
                  </a:solidFill>
                </a:uFill>
                <a:ea typeface="Arial" panose="020B0604020202020204" pitchFamily="34" charset="0"/>
                <a:cs typeface="Arial" panose="020B0604020202020204" pitchFamily="34" charset="0"/>
              </a:rPr>
              <a:t>according to Topics</a:t>
            </a:r>
            <a:r>
              <a:rPr lang="en-US" dirty="0">
                <a:solidFill>
                  <a:srgbClr val="000000"/>
                </a:solidFill>
                <a:uFill>
                  <a:solidFill>
                    <a:srgbClr val="000000"/>
                  </a:solidFill>
                </a:uFill>
                <a:ea typeface="Arial" panose="020B0604020202020204" pitchFamily="34" charset="0"/>
                <a:cs typeface="Arial" panose="020B0604020202020204" pitchFamily="34" charset="0"/>
              </a:rPr>
              <a:t>, to specified Brokers. </a:t>
            </a:r>
          </a:p>
          <a:p>
            <a:r>
              <a:rPr lang="en-US" b="1" dirty="0" smtClean="0">
                <a:solidFill>
                  <a:srgbClr val="C00000"/>
                </a:solidFill>
                <a:uFill>
                  <a:solidFill>
                    <a:srgbClr val="000000"/>
                  </a:solidFill>
                </a:uFill>
                <a:ea typeface="Arial" panose="020B0604020202020204" pitchFamily="34" charset="0"/>
                <a:cs typeface="Arial" panose="020B0604020202020204" pitchFamily="34" charset="0"/>
              </a:rPr>
              <a:t>Broker</a:t>
            </a:r>
            <a:r>
              <a:rPr lang="en-US" dirty="0" smtClean="0">
                <a:solidFill>
                  <a:srgbClr val="000000"/>
                </a:solidFill>
                <a:uFill>
                  <a:solidFill>
                    <a:srgbClr val="000000"/>
                  </a:solidFill>
                </a:uFill>
                <a:ea typeface="Arial" panose="020B0604020202020204" pitchFamily="34" charset="0"/>
                <a:cs typeface="Arial" panose="020B0604020202020204" pitchFamily="34" charset="0"/>
              </a:rPr>
              <a:t> : A </a:t>
            </a:r>
            <a:r>
              <a:rPr lang="en-US" dirty="0">
                <a:solidFill>
                  <a:srgbClr val="000000"/>
                </a:solidFill>
                <a:uFill>
                  <a:solidFill>
                    <a:srgbClr val="000000"/>
                  </a:solidFill>
                </a:uFill>
                <a:ea typeface="Arial" panose="020B0604020202020204" pitchFamily="34" charset="0"/>
                <a:cs typeface="Arial" panose="020B0604020202020204" pitchFamily="34" charset="0"/>
              </a:rPr>
              <a:t>Broker acts as a </a:t>
            </a:r>
            <a:r>
              <a:rPr lang="en-US" dirty="0">
                <a:solidFill>
                  <a:srgbClr val="C00000"/>
                </a:solidFill>
                <a:uFill>
                  <a:solidFill>
                    <a:srgbClr val="000000"/>
                  </a:solidFill>
                </a:uFill>
                <a:ea typeface="Arial" panose="020B0604020202020204" pitchFamily="34" charset="0"/>
                <a:cs typeface="Arial" panose="020B0604020202020204" pitchFamily="34" charset="0"/>
              </a:rPr>
              <a:t>switchboard</a:t>
            </a:r>
            <a:r>
              <a:rPr lang="en-US" dirty="0">
                <a:solidFill>
                  <a:srgbClr val="000000"/>
                </a:solidFill>
                <a:uFill>
                  <a:solidFill>
                    <a:srgbClr val="000000"/>
                  </a:solidFill>
                </a:uFill>
                <a:ea typeface="Arial" panose="020B0604020202020204" pitchFamily="34" charset="0"/>
                <a:cs typeface="Arial" panose="020B0604020202020204" pitchFamily="34" charset="0"/>
              </a:rPr>
              <a:t>, accepting messages from publishers on specified topics, and sending them to subscribers to those Topics. </a:t>
            </a:r>
          </a:p>
          <a:p>
            <a:r>
              <a:rPr lang="en-US" b="1" dirty="0" smtClean="0">
                <a:solidFill>
                  <a:srgbClr val="C00000"/>
                </a:solidFill>
                <a:uFill>
                  <a:solidFill>
                    <a:srgbClr val="000000"/>
                  </a:solidFill>
                </a:uFill>
                <a:ea typeface="Arial" panose="020B0604020202020204" pitchFamily="34" charset="0"/>
                <a:cs typeface="Arial" panose="020B0604020202020204" pitchFamily="34" charset="0"/>
              </a:rPr>
              <a:t>Subscribe</a:t>
            </a:r>
            <a:r>
              <a:rPr lang="en-US" dirty="0" smtClean="0">
                <a:solidFill>
                  <a:srgbClr val="000000"/>
                </a:solidFill>
                <a:uFill>
                  <a:solidFill>
                    <a:srgbClr val="000000"/>
                  </a:solidFill>
                </a:uFill>
                <a:ea typeface="Arial" panose="020B0604020202020204" pitchFamily="34" charset="0"/>
                <a:cs typeface="Arial" panose="020B0604020202020204" pitchFamily="34" charset="0"/>
              </a:rPr>
              <a:t> : A </a:t>
            </a:r>
            <a:r>
              <a:rPr lang="en-US" dirty="0">
                <a:solidFill>
                  <a:srgbClr val="000000"/>
                </a:solidFill>
                <a:uFill>
                  <a:solidFill>
                    <a:srgbClr val="000000"/>
                  </a:solidFill>
                </a:uFill>
                <a:ea typeface="Arial" panose="020B0604020202020204" pitchFamily="34" charset="0"/>
                <a:cs typeface="Arial" panose="020B0604020202020204" pitchFamily="34" charset="0"/>
              </a:rPr>
              <a:t>Subscriber receives messages from connected Brokers and specified Topics</a:t>
            </a:r>
            <a:r>
              <a:rPr lang="en-US" dirty="0" smtClean="0">
                <a:solidFill>
                  <a:srgbClr val="000000"/>
                </a:solidFill>
                <a:uFill>
                  <a:solidFill>
                    <a:srgbClr val="000000"/>
                  </a:solidFill>
                </a:uFill>
                <a:ea typeface="Arial" panose="020B0604020202020204" pitchFamily="34" charset="0"/>
                <a:cs typeface="Arial" panose="020B0604020202020204" pitchFamily="34" charset="0"/>
              </a:rPr>
              <a:t>.</a:t>
            </a:r>
          </a:p>
          <a:p>
            <a:r>
              <a:rPr lang="en-US" dirty="0"/>
              <a:t>MQTT is an Event based IoT middleware (one to many).</a:t>
            </a:r>
          </a:p>
          <a:p>
            <a:r>
              <a:rPr lang="en-US" dirty="0"/>
              <a:t>It can be supported by some of the smallest measuring and monitoring devices (ex. Arduino</a:t>
            </a:r>
            <a:r>
              <a:rPr lang="en-US" dirty="0" smtClean="0"/>
              <a:t>)</a:t>
            </a:r>
            <a:r>
              <a:rPr lang="en-IN" dirty="0" smtClean="0"/>
              <a:t>.</a:t>
            </a:r>
            <a:endParaRPr lang="en-IN" sz="1800" dirty="0">
              <a:solidFill>
                <a:srgbClr val="000000"/>
              </a:solidFill>
              <a:uFill>
                <a:solidFill>
                  <a:srgbClr val="000000"/>
                </a:solidFill>
              </a:uFill>
              <a:cs typeface="Arial" panose="020B0604020202020204" pitchFamily="34" charset="0"/>
            </a:endParaRPr>
          </a:p>
        </p:txBody>
      </p:sp>
    </p:spTree>
    <p:extLst>
      <p:ext uri="{BB962C8B-B14F-4D97-AF65-F5344CB8AC3E}">
        <p14:creationId xmlns:p14="http://schemas.microsoft.com/office/powerpoint/2010/main" val="98854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 Subscribe Messaging (One to Many)</a:t>
            </a:r>
            <a:endParaRPr lang="en-IN" dirty="0"/>
          </a:p>
        </p:txBody>
      </p:sp>
      <p:sp>
        <p:nvSpPr>
          <p:cNvPr id="3" name="Content Placeholder 2"/>
          <p:cNvSpPr>
            <a:spLocks noGrp="1"/>
          </p:cNvSpPr>
          <p:nvPr>
            <p:ph idx="1"/>
          </p:nvPr>
        </p:nvSpPr>
        <p:spPr>
          <a:xfrm>
            <a:off x="131180" y="876144"/>
            <a:ext cx="11929641" cy="1399727"/>
          </a:xfrm>
        </p:spPr>
        <p:txBody>
          <a:bodyPr/>
          <a:lstStyle/>
          <a:p>
            <a:r>
              <a:rPr lang="en-IN" dirty="0" smtClean="0"/>
              <a:t>A </a:t>
            </a:r>
            <a:r>
              <a:rPr lang="en-IN" dirty="0"/>
              <a:t>producer </a:t>
            </a:r>
            <a:r>
              <a:rPr lang="en-IN" dirty="0">
                <a:solidFill>
                  <a:srgbClr val="C00000"/>
                </a:solidFill>
              </a:rPr>
              <a:t>publishes</a:t>
            </a:r>
            <a:r>
              <a:rPr lang="en-IN" dirty="0"/>
              <a:t> a message (publication) on a </a:t>
            </a:r>
            <a:r>
              <a:rPr lang="en-IN" dirty="0">
                <a:solidFill>
                  <a:srgbClr val="C00000"/>
                </a:solidFill>
              </a:rPr>
              <a:t>topic</a:t>
            </a:r>
            <a:r>
              <a:rPr lang="en-IN" dirty="0"/>
              <a:t> (subject</a:t>
            </a:r>
            <a:r>
              <a:rPr lang="en-IN" dirty="0" smtClean="0"/>
              <a:t>).</a:t>
            </a:r>
          </a:p>
          <a:p>
            <a:r>
              <a:rPr lang="en-IN" dirty="0"/>
              <a:t>A consumer </a:t>
            </a:r>
            <a:r>
              <a:rPr lang="en-IN" dirty="0">
                <a:solidFill>
                  <a:srgbClr val="C00000"/>
                </a:solidFill>
              </a:rPr>
              <a:t>subscribes</a:t>
            </a:r>
            <a:r>
              <a:rPr lang="en-IN" dirty="0"/>
              <a:t> (makes a subscription) for messages on a topic (subject</a:t>
            </a:r>
            <a:r>
              <a:rPr lang="en-IN" dirty="0" smtClean="0"/>
              <a:t>).</a:t>
            </a:r>
          </a:p>
          <a:p>
            <a:r>
              <a:rPr lang="en-US" dirty="0"/>
              <a:t>A message server (called </a:t>
            </a:r>
            <a:r>
              <a:rPr lang="en-US" dirty="0" smtClean="0">
                <a:solidFill>
                  <a:srgbClr val="C00000"/>
                </a:solidFill>
              </a:rPr>
              <a:t>Broker</a:t>
            </a:r>
            <a:r>
              <a:rPr lang="en-US" dirty="0" smtClean="0"/>
              <a:t>)  </a:t>
            </a:r>
            <a:r>
              <a:rPr lang="en-US" dirty="0">
                <a:solidFill>
                  <a:srgbClr val="C00000"/>
                </a:solidFill>
              </a:rPr>
              <a:t>matches</a:t>
            </a:r>
            <a:r>
              <a:rPr lang="en-US" dirty="0"/>
              <a:t> publications to </a:t>
            </a:r>
            <a:r>
              <a:rPr lang="en-US" dirty="0" smtClean="0"/>
              <a:t>subscriptions</a:t>
            </a:r>
          </a:p>
        </p:txBody>
      </p:sp>
      <p:grpSp>
        <p:nvGrpSpPr>
          <p:cNvPr id="8" name="Group 7"/>
          <p:cNvGrpSpPr/>
          <p:nvPr/>
        </p:nvGrpSpPr>
        <p:grpSpPr>
          <a:xfrm>
            <a:off x="131180" y="2956069"/>
            <a:ext cx="3733243" cy="2250414"/>
            <a:chOff x="4047807" y="2267772"/>
            <a:chExt cx="4096385" cy="2413889"/>
          </a:xfrm>
        </p:grpSpPr>
        <p:pic>
          <p:nvPicPr>
            <p:cNvPr id="5" name="Picture 4"/>
            <p:cNvPicPr/>
            <p:nvPr/>
          </p:nvPicPr>
          <p:blipFill>
            <a:blip r:embed="rId2">
              <a:clrChange>
                <a:clrFrom>
                  <a:srgbClr val="FFFFFF"/>
                </a:clrFrom>
                <a:clrTo>
                  <a:srgbClr val="FFFFFF">
                    <a:alpha val="0"/>
                  </a:srgbClr>
                </a:clrTo>
              </a:clrChange>
            </a:blip>
            <a:stretch>
              <a:fillRect/>
            </a:stretch>
          </p:blipFill>
          <p:spPr>
            <a:xfrm>
              <a:off x="4047807" y="2267772"/>
              <a:ext cx="4096385" cy="2413889"/>
            </a:xfrm>
            <a:prstGeom prst="rect">
              <a:avLst/>
            </a:prstGeom>
          </p:spPr>
        </p:pic>
        <p:sp>
          <p:nvSpPr>
            <p:cNvPr id="6" name="Shape 215"/>
            <p:cNvSpPr/>
            <p:nvPr/>
          </p:nvSpPr>
          <p:spPr>
            <a:xfrm>
              <a:off x="5662436" y="3043448"/>
              <a:ext cx="879321" cy="862539"/>
            </a:xfrm>
            <a:custGeom>
              <a:avLst/>
              <a:gdLst/>
              <a:ahLst/>
              <a:cxnLst/>
              <a:rect l="0" t="0" r="0" b="0"/>
              <a:pathLst>
                <a:path w="879348" h="862584">
                  <a:moveTo>
                    <a:pt x="0" y="431292"/>
                  </a:moveTo>
                  <a:cubicBezTo>
                    <a:pt x="0" y="193040"/>
                    <a:pt x="196850" y="0"/>
                    <a:pt x="439674" y="0"/>
                  </a:cubicBezTo>
                  <a:cubicBezTo>
                    <a:pt x="682498" y="0"/>
                    <a:pt x="879348" y="193040"/>
                    <a:pt x="879348" y="431292"/>
                  </a:cubicBezTo>
                  <a:cubicBezTo>
                    <a:pt x="879348" y="669544"/>
                    <a:pt x="682498" y="862584"/>
                    <a:pt x="439674" y="862584"/>
                  </a:cubicBezTo>
                  <a:cubicBezTo>
                    <a:pt x="196850" y="862584"/>
                    <a:pt x="0" y="669544"/>
                    <a:pt x="0" y="431292"/>
                  </a:cubicBezTo>
                  <a:close/>
                </a:path>
              </a:pathLst>
            </a:custGeom>
            <a:ln w="38100" cap="rnd">
              <a:round/>
            </a:ln>
          </p:spPr>
          <p:style>
            <a:lnRef idx="1">
              <a:srgbClr val="E76618"/>
            </a:lnRef>
            <a:fillRef idx="0">
              <a:srgbClr val="000000">
                <a:alpha val="0"/>
              </a:srgbClr>
            </a:fillRef>
            <a:effectRef idx="0">
              <a:scrgbClr r="0" g="0" b="0"/>
            </a:effectRef>
            <a:fontRef idx="none"/>
          </p:style>
          <p:txBody>
            <a:bodyPr/>
            <a:lstStyle/>
            <a:p>
              <a:endParaRPr lang="en-IN"/>
            </a:p>
          </p:txBody>
        </p:sp>
        <p:sp>
          <p:nvSpPr>
            <p:cNvPr id="7" name="Rectangle 6"/>
            <p:cNvSpPr/>
            <p:nvPr/>
          </p:nvSpPr>
          <p:spPr>
            <a:xfrm>
              <a:off x="6633702" y="3691603"/>
              <a:ext cx="861617" cy="291701"/>
            </a:xfrm>
            <a:prstGeom prst="rect">
              <a:avLst/>
            </a:prstGeom>
            <a:ln>
              <a:noFill/>
            </a:ln>
          </p:spPr>
          <p:txBody>
            <a:bodyPr vert="horz" lIns="0" tIns="0" rIns="0" bIns="0" rtlCol="0">
              <a:noAutofit/>
            </a:bodyPr>
            <a:lstStyle/>
            <a:p>
              <a:pPr>
                <a:lnSpc>
                  <a:spcPct val="107000"/>
                </a:lnSpc>
                <a:spcAft>
                  <a:spcPts val="800"/>
                </a:spcAft>
              </a:pPr>
              <a:r>
                <a:rPr lang="en-IN" sz="1800" dirty="0">
                  <a:solidFill>
                    <a:srgbClr val="AD4D12"/>
                  </a:solidFill>
                  <a:effectLst/>
                  <a:latin typeface="Trebuchet MS" panose="020B0603020202020204" pitchFamily="34" charset="0"/>
                  <a:ea typeface="Trebuchet MS" panose="020B0603020202020204" pitchFamily="34" charset="0"/>
                  <a:cs typeface="Trebuchet MS" panose="020B0603020202020204" pitchFamily="34" charset="0"/>
                </a:rPr>
                <a:t>Server</a:t>
              </a:r>
              <a:endParaRPr lang="en-IN" sz="1100" dirty="0">
                <a:solidFill>
                  <a:srgbClr val="000000"/>
                </a:solidFill>
                <a:effectLst/>
                <a:latin typeface="Calibri" panose="020F0502020204030204" pitchFamily="34" charset="0"/>
                <a:ea typeface="Calibri" panose="020F0502020204030204" pitchFamily="34" charset="0"/>
              </a:endParaRPr>
            </a:p>
          </p:txBody>
        </p:sp>
      </p:grpSp>
      <p:sp>
        <p:nvSpPr>
          <p:cNvPr id="9" name="Rectangle 8"/>
          <p:cNvSpPr/>
          <p:nvPr/>
        </p:nvSpPr>
        <p:spPr>
          <a:xfrm>
            <a:off x="4561917" y="2657488"/>
            <a:ext cx="7297291" cy="3080843"/>
          </a:xfrm>
          <a:prstGeom prst="rect">
            <a:avLst/>
          </a:prstGeom>
        </p:spPr>
        <p:txBody>
          <a:bodyPr wrap="square">
            <a:spAutoFit/>
          </a:bodyPr>
          <a:lstStyle/>
          <a:p>
            <a:pPr marL="342900" indent="-342900" algn="just">
              <a:lnSpc>
                <a:spcPct val="90000"/>
              </a:lnSpc>
              <a:spcBef>
                <a:spcPts val="1000"/>
              </a:spcBef>
              <a:buClr>
                <a:schemeClr val="accent6"/>
              </a:buClr>
              <a:buFont typeface="Wingdings" panose="05000000000000000000" pitchFamily="2" charset="2"/>
              <a:buChar char="Ø"/>
            </a:pPr>
            <a:r>
              <a:rPr lang="en-IN" sz="2400" dirty="0"/>
              <a:t>Publish / Subscribe has three important characteristics:</a:t>
            </a:r>
          </a:p>
          <a:p>
            <a:pPr lvl="1" indent="-457200" algn="just">
              <a:lnSpc>
                <a:spcPct val="90000"/>
              </a:lnSpc>
              <a:spcBef>
                <a:spcPts val="1000"/>
              </a:spcBef>
              <a:buClr>
                <a:schemeClr val="accent6"/>
              </a:buClr>
              <a:buFont typeface="+mj-lt"/>
              <a:buAutoNum type="arabicPeriod"/>
            </a:pPr>
            <a:r>
              <a:rPr lang="en-US" sz="2400" dirty="0"/>
              <a:t>It </a:t>
            </a:r>
            <a:r>
              <a:rPr lang="en-US" sz="2400" dirty="0">
                <a:solidFill>
                  <a:srgbClr val="C00000"/>
                </a:solidFill>
              </a:rPr>
              <a:t>decouples</a:t>
            </a:r>
            <a:r>
              <a:rPr lang="en-US" sz="2400" dirty="0"/>
              <a:t> </a:t>
            </a:r>
            <a:r>
              <a:rPr lang="en-US" sz="2400" dirty="0" smtClean="0"/>
              <a:t>senders </a:t>
            </a:r>
            <a:r>
              <a:rPr lang="en-US" sz="2400" dirty="0"/>
              <a:t>and receivers, allowing for more flexible </a:t>
            </a:r>
            <a:r>
              <a:rPr lang="en-US" sz="2400" dirty="0" smtClean="0"/>
              <a:t>applications.</a:t>
            </a:r>
            <a:endParaRPr lang="en-US" sz="2400" dirty="0"/>
          </a:p>
          <a:p>
            <a:pPr lvl="1" indent="-457200" algn="just">
              <a:lnSpc>
                <a:spcPct val="90000"/>
              </a:lnSpc>
              <a:spcBef>
                <a:spcPts val="1000"/>
              </a:spcBef>
              <a:buClr>
                <a:schemeClr val="accent6"/>
              </a:buClr>
              <a:buFont typeface="+mj-lt"/>
              <a:buAutoNum type="arabicPeriod"/>
            </a:pPr>
            <a:r>
              <a:rPr lang="en-US" sz="2400" dirty="0"/>
              <a:t>It can take </a:t>
            </a:r>
            <a:r>
              <a:rPr lang="en-US" sz="2400" dirty="0">
                <a:solidFill>
                  <a:srgbClr val="C00000"/>
                </a:solidFill>
              </a:rPr>
              <a:t>a single message and distribute it to many </a:t>
            </a:r>
            <a:r>
              <a:rPr lang="en-US" sz="2400" dirty="0" smtClean="0">
                <a:solidFill>
                  <a:srgbClr val="C00000"/>
                </a:solidFill>
              </a:rPr>
              <a:t>consumers.</a:t>
            </a:r>
            <a:endParaRPr lang="en-US" sz="2400" dirty="0">
              <a:solidFill>
                <a:srgbClr val="C00000"/>
              </a:solidFill>
            </a:endParaRPr>
          </a:p>
          <a:p>
            <a:pPr lvl="1" indent="-457200" algn="just">
              <a:lnSpc>
                <a:spcPct val="90000"/>
              </a:lnSpc>
              <a:spcBef>
                <a:spcPts val="1000"/>
              </a:spcBef>
              <a:buClr>
                <a:schemeClr val="accent6"/>
              </a:buClr>
              <a:buFont typeface="+mj-lt"/>
              <a:buAutoNum type="arabicPeriod"/>
            </a:pPr>
            <a:r>
              <a:rPr lang="en-US" sz="2400" dirty="0"/>
              <a:t>This </a:t>
            </a:r>
            <a:r>
              <a:rPr lang="en-US" sz="2400" dirty="0">
                <a:solidFill>
                  <a:srgbClr val="C00000"/>
                </a:solidFill>
              </a:rPr>
              <a:t>collection of consumers can change over time</a:t>
            </a:r>
            <a:r>
              <a:rPr lang="en-US" sz="2400" dirty="0"/>
              <a:t>, and vary based on the nature of the message. </a:t>
            </a:r>
          </a:p>
          <a:p>
            <a:pPr lvl="0"/>
            <a:endParaRPr lang="en-IN" dirty="0"/>
          </a:p>
        </p:txBody>
      </p:sp>
    </p:spTree>
    <p:extLst>
      <p:ext uri="{BB962C8B-B14F-4D97-AF65-F5344CB8AC3E}">
        <p14:creationId xmlns:p14="http://schemas.microsoft.com/office/powerpoint/2010/main" val="201123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Communication</a:t>
            </a:r>
            <a:endParaRPr lang="en-IN" dirty="0"/>
          </a:p>
        </p:txBody>
      </p:sp>
      <p:sp>
        <p:nvSpPr>
          <p:cNvPr id="3" name="Content Placeholder 2"/>
          <p:cNvSpPr>
            <a:spLocks noGrp="1"/>
          </p:cNvSpPr>
          <p:nvPr>
            <p:ph idx="1"/>
          </p:nvPr>
        </p:nvSpPr>
        <p:spPr/>
        <p:txBody>
          <a:bodyPr/>
          <a:lstStyle/>
          <a:p>
            <a:r>
              <a:rPr lang="en-US" sz="2800" dirty="0"/>
              <a:t>In Embedded Systems, Telecommunication, and Data Transmission applications, </a:t>
            </a:r>
            <a:r>
              <a:rPr lang="en-US" sz="2800" dirty="0">
                <a:solidFill>
                  <a:srgbClr val="C00000"/>
                </a:solidFill>
              </a:rPr>
              <a:t>Serial Communication </a:t>
            </a:r>
            <a:r>
              <a:rPr lang="en-US" sz="2800" dirty="0"/>
              <a:t>is known to be the process of </a:t>
            </a:r>
            <a:r>
              <a:rPr lang="en-US" sz="2800" dirty="0">
                <a:solidFill>
                  <a:srgbClr val="C00000"/>
                </a:solidFill>
              </a:rPr>
              <a:t>sending data one bit at a time (bit-by-bit) sequentially</a:t>
            </a:r>
            <a:r>
              <a:rPr lang="en-US" sz="2800" dirty="0"/>
              <a:t>, over the serial bus</a:t>
            </a:r>
            <a:r>
              <a:rPr lang="en-US" sz="2800" dirty="0" smtClean="0"/>
              <a:t>.</a:t>
            </a:r>
            <a:r>
              <a:rPr lang="en-US" sz="2800" dirty="0"/>
              <a:t> </a:t>
            </a:r>
            <a:endParaRPr lang="en-US" sz="2800" dirty="0" smtClean="0"/>
          </a:p>
          <a:p>
            <a:r>
              <a:rPr lang="en-US" sz="2800" dirty="0" smtClean="0"/>
              <a:t>It </a:t>
            </a:r>
            <a:r>
              <a:rPr lang="en-US" sz="2800" dirty="0"/>
              <a:t>takes a </a:t>
            </a:r>
            <a:r>
              <a:rPr lang="en-US" sz="2800" dirty="0">
                <a:solidFill>
                  <a:srgbClr val="C00000"/>
                </a:solidFill>
              </a:rPr>
              <a:t>complete clock cycle </a:t>
            </a:r>
            <a:r>
              <a:rPr lang="en-US" sz="2800" dirty="0"/>
              <a:t>in order to transfer each bit from </a:t>
            </a:r>
            <a:r>
              <a:rPr lang="en-US" sz="2800" dirty="0" smtClean="0"/>
              <a:t>a one end </a:t>
            </a:r>
            <a:r>
              <a:rPr lang="en-US" sz="2800" dirty="0"/>
              <a:t>to the </a:t>
            </a:r>
            <a:r>
              <a:rPr lang="en-US" sz="2800" dirty="0" smtClean="0"/>
              <a:t>other.</a:t>
            </a:r>
          </a:p>
          <a:p>
            <a:r>
              <a:rPr lang="en-US" sz="2800" dirty="0" smtClean="0"/>
              <a:t>Types:</a:t>
            </a:r>
          </a:p>
          <a:p>
            <a:pPr lvl="1"/>
            <a:r>
              <a:rPr lang="en-US" sz="2400" dirty="0" smtClean="0"/>
              <a:t>Synchronous</a:t>
            </a:r>
            <a:r>
              <a:rPr lang="en-US" sz="2400" dirty="0"/>
              <a:t>: Data is transmitted with a clock signal (e.g., SPI, I²C</a:t>
            </a:r>
            <a:r>
              <a:rPr lang="en-US" sz="2400" dirty="0" smtClean="0"/>
              <a:t>).</a:t>
            </a:r>
          </a:p>
          <a:p>
            <a:pPr lvl="1"/>
            <a:r>
              <a:rPr lang="en-US" sz="2400" dirty="0" smtClean="0"/>
              <a:t>Asynchronous</a:t>
            </a:r>
            <a:r>
              <a:rPr lang="en-US" sz="2400" dirty="0"/>
              <a:t>: No clock signal is required; devices agree on data rate (e.g., UART).</a:t>
            </a:r>
            <a:endParaRPr lang="en-US" sz="2400" dirty="0" smtClean="0"/>
          </a:p>
          <a:p>
            <a:pPr marL="0" indent="0">
              <a:buNone/>
            </a:pPr>
            <a:endParaRPr lang="en-US" sz="2800" dirty="0" smtClean="0"/>
          </a:p>
        </p:txBody>
      </p:sp>
    </p:spTree>
    <p:extLst>
      <p:ext uri="{BB962C8B-B14F-4D97-AF65-F5344CB8AC3E}">
        <p14:creationId xmlns:p14="http://schemas.microsoft.com/office/powerpoint/2010/main" val="428144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MQTT Architecture</a:t>
            </a:r>
            <a:endParaRPr lang="en-IN" dirty="0"/>
          </a:p>
        </p:txBody>
      </p:sp>
      <p:sp>
        <p:nvSpPr>
          <p:cNvPr id="7" name="Content Placeholder 6"/>
          <p:cNvSpPr>
            <a:spLocks noGrp="1"/>
          </p:cNvSpPr>
          <p:nvPr>
            <p:ph idx="1"/>
          </p:nvPr>
        </p:nvSpPr>
        <p:spPr/>
        <p:txBody>
          <a:bodyPr/>
          <a:lstStyle/>
          <a:p>
            <a:r>
              <a:rPr lang="en-US" dirty="0" smtClean="0"/>
              <a:t>Architecture of MQTT: </a:t>
            </a:r>
          </a:p>
          <a:p>
            <a:pPr marL="1001712" lvl="1" indent="-457200">
              <a:buFont typeface="+mj-lt"/>
              <a:buAutoNum type="arabicPeriod"/>
            </a:pPr>
            <a:r>
              <a:rPr lang="en-US" dirty="0" smtClean="0"/>
              <a:t>Publisher</a:t>
            </a:r>
          </a:p>
          <a:p>
            <a:pPr marL="1001712" lvl="1" indent="-457200">
              <a:buFont typeface="+mj-lt"/>
              <a:buAutoNum type="arabicPeriod"/>
            </a:pPr>
            <a:r>
              <a:rPr lang="en-US" dirty="0" smtClean="0"/>
              <a:t>Broker</a:t>
            </a:r>
          </a:p>
          <a:p>
            <a:pPr marL="1001712" lvl="1" indent="-457200">
              <a:buFont typeface="+mj-lt"/>
              <a:buAutoNum type="arabicPeriod"/>
            </a:pPr>
            <a:r>
              <a:rPr lang="en-US" dirty="0" smtClean="0"/>
              <a:t>Subscribers</a:t>
            </a:r>
            <a:endParaRPr lang="en-IN" dirty="0"/>
          </a:p>
        </p:txBody>
      </p:sp>
      <p:pic>
        <p:nvPicPr>
          <p:cNvPr id="8" name="Content Placeholder 5"/>
          <p:cNvPicPr>
            <a:picLocks noChangeAspect="1"/>
          </p:cNvPicPr>
          <p:nvPr/>
        </p:nvPicPr>
        <p:blipFill>
          <a:blip r:embed="rId2"/>
          <a:stretch>
            <a:fillRect/>
          </a:stretch>
        </p:blipFill>
        <p:spPr>
          <a:xfrm>
            <a:off x="2914888" y="1397062"/>
            <a:ext cx="5955824" cy="4548728"/>
          </a:xfrm>
          <a:prstGeom prst="rect">
            <a:avLst/>
          </a:prstGeom>
        </p:spPr>
      </p:pic>
    </p:spTree>
    <p:extLst>
      <p:ext uri="{BB962C8B-B14F-4D97-AF65-F5344CB8AC3E}">
        <p14:creationId xmlns:p14="http://schemas.microsoft.com/office/powerpoint/2010/main" val="12867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MQTT Communication</a:t>
            </a:r>
            <a:endParaRPr lang="en-IN" dirty="0"/>
          </a:p>
        </p:txBody>
      </p:sp>
      <p:sp>
        <p:nvSpPr>
          <p:cNvPr id="3" name="Content Placeholder 2"/>
          <p:cNvSpPr>
            <a:spLocks noGrp="1"/>
          </p:cNvSpPr>
          <p:nvPr>
            <p:ph idx="1"/>
          </p:nvPr>
        </p:nvSpPr>
        <p:spPr/>
        <p:txBody>
          <a:bodyPr/>
          <a:lstStyle/>
          <a:p>
            <a:r>
              <a:rPr lang="en-US" dirty="0"/>
              <a:t>Who will get the message </a:t>
            </a:r>
            <a:r>
              <a:rPr lang="en-US" dirty="0" smtClean="0"/>
              <a:t>?</a:t>
            </a:r>
          </a:p>
          <a:p>
            <a:pPr lvl="1"/>
            <a:r>
              <a:rPr lang="en-US" sz="2400" dirty="0" smtClean="0"/>
              <a:t>If </a:t>
            </a:r>
            <a:r>
              <a:rPr lang="en-US" sz="2400" dirty="0"/>
              <a:t>no matches, the message is </a:t>
            </a:r>
            <a:r>
              <a:rPr lang="en-US" sz="2400" dirty="0" smtClean="0"/>
              <a:t>discarded</a:t>
            </a:r>
          </a:p>
          <a:p>
            <a:pPr lvl="1"/>
            <a:r>
              <a:rPr lang="en-US" sz="2400" dirty="0" smtClean="0"/>
              <a:t>If </a:t>
            </a:r>
            <a:r>
              <a:rPr lang="en-US" sz="2400" dirty="0"/>
              <a:t>one / more matches, the message is delivered to each matching </a:t>
            </a:r>
            <a:r>
              <a:rPr lang="en-US" sz="2400" dirty="0" smtClean="0"/>
              <a:t>subscriber/consumer</a:t>
            </a:r>
          </a:p>
          <a:p>
            <a:pPr lvl="0" fontAlgn="base"/>
            <a:r>
              <a:rPr lang="en-IN" b="1" dirty="0">
                <a:solidFill>
                  <a:srgbClr val="C00000"/>
                </a:solidFill>
              </a:rPr>
              <a:t>Asynchronous communication model </a:t>
            </a:r>
            <a:r>
              <a:rPr lang="en-IN" dirty="0"/>
              <a:t>with messages (events</a:t>
            </a:r>
            <a:r>
              <a:rPr lang="en-IN" dirty="0" smtClean="0"/>
              <a:t>).</a:t>
            </a:r>
            <a:endParaRPr lang="en-IN" sz="1600" dirty="0"/>
          </a:p>
          <a:p>
            <a:pPr lvl="0" fontAlgn="base"/>
            <a:r>
              <a:rPr lang="en-IN" dirty="0"/>
              <a:t>Publisher and Subscriber need not be online at the same </a:t>
            </a:r>
            <a:r>
              <a:rPr lang="en-IN" dirty="0" smtClean="0"/>
              <a:t>time.</a:t>
            </a:r>
            <a:endParaRPr lang="en-IN" sz="1800" dirty="0"/>
          </a:p>
        </p:txBody>
      </p:sp>
      <p:pic>
        <p:nvPicPr>
          <p:cNvPr id="4" name="Picture 3"/>
          <p:cNvPicPr/>
          <p:nvPr/>
        </p:nvPicPr>
        <p:blipFill>
          <a:blip r:embed="rId2"/>
          <a:stretch>
            <a:fillRect/>
          </a:stretch>
        </p:blipFill>
        <p:spPr>
          <a:xfrm>
            <a:off x="2946402" y="3468914"/>
            <a:ext cx="5602512" cy="2859313"/>
          </a:xfrm>
          <a:prstGeom prst="rect">
            <a:avLst/>
          </a:prstGeom>
        </p:spPr>
      </p:pic>
    </p:spTree>
    <p:extLst>
      <p:ext uri="{BB962C8B-B14F-4D97-AF65-F5344CB8AC3E}">
        <p14:creationId xmlns:p14="http://schemas.microsoft.com/office/powerpoint/2010/main" val="372568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MQTT Topic </a:t>
            </a:r>
          </a:p>
        </p:txBody>
      </p:sp>
      <p:sp>
        <p:nvSpPr>
          <p:cNvPr id="3" name="Content Placeholder 2"/>
          <p:cNvSpPr>
            <a:spLocks noGrp="1"/>
          </p:cNvSpPr>
          <p:nvPr>
            <p:ph idx="1"/>
          </p:nvPr>
        </p:nvSpPr>
        <p:spPr/>
        <p:txBody>
          <a:bodyPr/>
          <a:lstStyle/>
          <a:p>
            <a:r>
              <a:rPr lang="en-IN" dirty="0"/>
              <a:t>A topic forms the </a:t>
            </a:r>
            <a:r>
              <a:rPr lang="en-IN" dirty="0" smtClean="0"/>
              <a:t>namespace</a:t>
            </a:r>
          </a:p>
          <a:p>
            <a:pPr lvl="1"/>
            <a:r>
              <a:rPr lang="en-IN" sz="2400" dirty="0" smtClean="0"/>
              <a:t>Is </a:t>
            </a:r>
            <a:r>
              <a:rPr lang="en-IN" sz="2400" dirty="0"/>
              <a:t>hierarchical with each “sub topic” separated by </a:t>
            </a:r>
            <a:r>
              <a:rPr lang="en-IN" sz="2400" dirty="0" smtClean="0"/>
              <a:t>a: </a:t>
            </a:r>
            <a:r>
              <a:rPr lang="en-IN" sz="2400" dirty="0" err="1" smtClean="0"/>
              <a:t>Forwardslash</a:t>
            </a:r>
            <a:r>
              <a:rPr lang="en-IN" sz="2400" dirty="0" smtClean="0"/>
              <a:t>  </a:t>
            </a:r>
            <a:r>
              <a:rPr lang="en-IN" sz="2400" b="1" dirty="0">
                <a:solidFill>
                  <a:srgbClr val="C00000"/>
                </a:solidFill>
              </a:rPr>
              <a:t>/ </a:t>
            </a:r>
            <a:endParaRPr lang="en-IN" sz="2400" b="1" dirty="0" smtClean="0">
              <a:solidFill>
                <a:srgbClr val="C00000"/>
              </a:solidFill>
            </a:endParaRPr>
          </a:p>
          <a:p>
            <a:r>
              <a:rPr lang="en-IN" dirty="0" smtClean="0"/>
              <a:t>An example: </a:t>
            </a:r>
          </a:p>
          <a:p>
            <a:r>
              <a:rPr lang="en-IN" dirty="0" smtClean="0"/>
              <a:t>A </a:t>
            </a:r>
            <a:r>
              <a:rPr lang="en-IN" dirty="0"/>
              <a:t>house </a:t>
            </a:r>
            <a:r>
              <a:rPr lang="en-IN" dirty="0">
                <a:solidFill>
                  <a:srgbClr val="C00000"/>
                </a:solidFill>
              </a:rPr>
              <a:t>publishes</a:t>
            </a:r>
            <a:r>
              <a:rPr lang="en-IN" dirty="0"/>
              <a:t> information about itself on</a:t>
            </a:r>
            <a:r>
              <a:rPr lang="en-IN" dirty="0" smtClean="0"/>
              <a:t>:</a:t>
            </a:r>
          </a:p>
          <a:p>
            <a:pPr lvl="1"/>
            <a:r>
              <a:rPr lang="en-IN" sz="2400" dirty="0" smtClean="0"/>
              <a:t>&lt;</a:t>
            </a:r>
            <a:r>
              <a:rPr lang="en-IN" sz="2400" dirty="0"/>
              <a:t>country</a:t>
            </a:r>
            <a:r>
              <a:rPr lang="en-IN" sz="2400" dirty="0" smtClean="0"/>
              <a:t>&gt;/&lt;state&gt;/&lt;</a:t>
            </a:r>
            <a:r>
              <a:rPr lang="en-IN" sz="2400" dirty="0"/>
              <a:t>town&gt;/&lt;postcode&gt;/&lt;house&gt;/</a:t>
            </a:r>
            <a:r>
              <a:rPr lang="en-IN" sz="2400" dirty="0" err="1" smtClean="0"/>
              <a:t>energyConsumption</a:t>
            </a:r>
            <a:endParaRPr lang="en-IN" sz="2400" dirty="0" smtClean="0"/>
          </a:p>
          <a:p>
            <a:pPr lvl="1"/>
            <a:r>
              <a:rPr lang="en-IN" sz="2400" dirty="0" smtClean="0"/>
              <a:t>&lt;country&gt;/&lt;state&gt;/&lt;</a:t>
            </a:r>
            <a:r>
              <a:rPr lang="en-IN" sz="2400" dirty="0"/>
              <a:t>town&gt;/&lt;postcode&gt;/&lt;house&gt;/</a:t>
            </a:r>
            <a:r>
              <a:rPr lang="en-IN" sz="2400" dirty="0" err="1" smtClean="0"/>
              <a:t>solarEnerg</a:t>
            </a:r>
            <a:endParaRPr lang="en-IN" sz="2400" dirty="0" smtClean="0"/>
          </a:p>
          <a:p>
            <a:pPr lvl="1"/>
            <a:r>
              <a:rPr lang="en-IN" sz="2400" dirty="0" smtClean="0"/>
              <a:t>&lt;country&gt;/&lt;state&gt;/&lt;</a:t>
            </a:r>
            <a:r>
              <a:rPr lang="en-IN" sz="2400" dirty="0"/>
              <a:t>town&gt;/&lt;postcode&gt;/&lt;house&gt;/</a:t>
            </a:r>
            <a:r>
              <a:rPr lang="en-IN" sz="2400" dirty="0" err="1" smtClean="0"/>
              <a:t>alarmState</a:t>
            </a:r>
            <a:endParaRPr lang="en-IN" sz="2400" dirty="0"/>
          </a:p>
          <a:p>
            <a:r>
              <a:rPr lang="en-IN" dirty="0" smtClean="0"/>
              <a:t>And </a:t>
            </a:r>
            <a:r>
              <a:rPr lang="en-IN" dirty="0">
                <a:solidFill>
                  <a:srgbClr val="C00000"/>
                </a:solidFill>
              </a:rPr>
              <a:t>subscribes</a:t>
            </a:r>
            <a:r>
              <a:rPr lang="en-IN" dirty="0"/>
              <a:t> for control commands: </a:t>
            </a:r>
            <a:endParaRPr lang="en-IN" dirty="0" smtClean="0"/>
          </a:p>
          <a:p>
            <a:pPr lvl="1"/>
            <a:r>
              <a:rPr lang="en-IN" sz="2400" dirty="0" smtClean="0"/>
              <a:t>&lt;</a:t>
            </a:r>
            <a:r>
              <a:rPr lang="en-IN" sz="2400" dirty="0"/>
              <a:t>country</a:t>
            </a:r>
            <a:r>
              <a:rPr lang="en-IN" sz="2400" dirty="0" smtClean="0"/>
              <a:t>&gt;/&lt;state&gt;/&lt;</a:t>
            </a:r>
            <a:r>
              <a:rPr lang="en-IN" sz="2400" dirty="0"/>
              <a:t>town&gt;/&lt;postcode&gt;/&lt;house&gt;/</a:t>
            </a:r>
            <a:r>
              <a:rPr lang="en-IN" sz="2400" dirty="0" smtClean="0"/>
              <a:t>thermostat/</a:t>
            </a:r>
            <a:r>
              <a:rPr lang="en-IN" sz="2400" dirty="0" err="1" smtClean="0"/>
              <a:t>setTemp</a:t>
            </a:r>
            <a:endParaRPr lang="en-IN" sz="2400" dirty="0"/>
          </a:p>
        </p:txBody>
      </p:sp>
    </p:spTree>
    <p:extLst>
      <p:ext uri="{BB962C8B-B14F-4D97-AF65-F5344CB8AC3E}">
        <p14:creationId xmlns:p14="http://schemas.microsoft.com/office/powerpoint/2010/main" val="13516910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MQTT Subscriber</a:t>
            </a:r>
            <a:endParaRPr lang="en-IN" dirty="0"/>
          </a:p>
        </p:txBody>
      </p:sp>
      <p:sp>
        <p:nvSpPr>
          <p:cNvPr id="3" name="Content Placeholder 2"/>
          <p:cNvSpPr>
            <a:spLocks noGrp="1"/>
          </p:cNvSpPr>
          <p:nvPr>
            <p:ph idx="1"/>
          </p:nvPr>
        </p:nvSpPr>
        <p:spPr>
          <a:xfrm>
            <a:off x="131181" y="876144"/>
            <a:ext cx="6381918" cy="5590565"/>
          </a:xfrm>
        </p:spPr>
        <p:txBody>
          <a:bodyPr/>
          <a:lstStyle/>
          <a:p>
            <a:r>
              <a:rPr lang="en-US" dirty="0" smtClean="0"/>
              <a:t>A </a:t>
            </a:r>
            <a:r>
              <a:rPr lang="en-US" dirty="0"/>
              <a:t>subscriber can subscribe to an absolute topic or can use </a:t>
            </a:r>
            <a:r>
              <a:rPr lang="en-US" b="1" dirty="0" smtClean="0">
                <a:solidFill>
                  <a:srgbClr val="C00000"/>
                </a:solidFill>
              </a:rPr>
              <a:t>wildcards</a:t>
            </a:r>
            <a:r>
              <a:rPr lang="en-US" dirty="0" smtClean="0"/>
              <a:t>:</a:t>
            </a:r>
          </a:p>
          <a:p>
            <a:pPr lvl="1"/>
            <a:r>
              <a:rPr lang="en-US" b="1" dirty="0" smtClean="0">
                <a:solidFill>
                  <a:srgbClr val="C00000"/>
                </a:solidFill>
              </a:rPr>
              <a:t>Single-level </a:t>
            </a:r>
            <a:r>
              <a:rPr lang="en-US" dirty="0"/>
              <a:t>wildcards “</a:t>
            </a:r>
            <a:r>
              <a:rPr lang="en-US" b="1" dirty="0">
                <a:solidFill>
                  <a:srgbClr val="C00000"/>
                </a:solidFill>
              </a:rPr>
              <a:t>+</a:t>
            </a:r>
            <a:r>
              <a:rPr lang="en-US" dirty="0"/>
              <a:t>” can appear anywhere in the topic </a:t>
            </a:r>
            <a:r>
              <a:rPr lang="en-US" dirty="0" smtClean="0"/>
              <a:t>string</a:t>
            </a:r>
          </a:p>
          <a:p>
            <a:pPr lvl="1"/>
            <a:r>
              <a:rPr lang="en-US" b="1" dirty="0" smtClean="0">
                <a:solidFill>
                  <a:srgbClr val="C00000"/>
                </a:solidFill>
              </a:rPr>
              <a:t>Multi-level</a:t>
            </a:r>
            <a:r>
              <a:rPr lang="en-US" dirty="0" smtClean="0"/>
              <a:t> </a:t>
            </a:r>
            <a:r>
              <a:rPr lang="en-US" dirty="0"/>
              <a:t>wildcards “</a:t>
            </a:r>
            <a:r>
              <a:rPr lang="en-US" b="1" dirty="0">
                <a:solidFill>
                  <a:srgbClr val="C00000"/>
                </a:solidFill>
              </a:rPr>
              <a:t>#</a:t>
            </a:r>
            <a:r>
              <a:rPr lang="en-US" dirty="0"/>
              <a:t>” must appear at the end of the string </a:t>
            </a:r>
          </a:p>
          <a:p>
            <a:pPr lvl="1"/>
            <a:r>
              <a:rPr lang="en-US" dirty="0" smtClean="0"/>
              <a:t>Wildcards </a:t>
            </a:r>
            <a:r>
              <a:rPr lang="en-US" dirty="0">
                <a:solidFill>
                  <a:srgbClr val="C00000"/>
                </a:solidFill>
              </a:rPr>
              <a:t>must be next to a separator </a:t>
            </a:r>
          </a:p>
          <a:p>
            <a:pPr lvl="1"/>
            <a:r>
              <a:rPr lang="en-US" b="1" dirty="0" smtClean="0">
                <a:solidFill>
                  <a:srgbClr val="C00000"/>
                </a:solidFill>
              </a:rPr>
              <a:t>Cannot </a:t>
            </a:r>
            <a:r>
              <a:rPr lang="en-US" b="1" dirty="0">
                <a:solidFill>
                  <a:srgbClr val="C00000"/>
                </a:solidFill>
              </a:rPr>
              <a:t>be used wildcards when </a:t>
            </a:r>
            <a:r>
              <a:rPr lang="en-US" b="1" dirty="0" smtClean="0">
                <a:solidFill>
                  <a:srgbClr val="C00000"/>
                </a:solidFill>
              </a:rPr>
              <a:t>publishing</a:t>
            </a:r>
          </a:p>
        </p:txBody>
      </p:sp>
      <p:pic>
        <p:nvPicPr>
          <p:cNvPr id="25" name="Picture 24"/>
          <p:cNvPicPr>
            <a:picLocks noChangeAspect="1"/>
          </p:cNvPicPr>
          <p:nvPr/>
        </p:nvPicPr>
        <p:blipFill>
          <a:blip r:embed="rId2"/>
          <a:stretch>
            <a:fillRect/>
          </a:stretch>
        </p:blipFill>
        <p:spPr>
          <a:xfrm>
            <a:off x="6854531" y="1041188"/>
            <a:ext cx="4874183" cy="3232232"/>
          </a:xfrm>
          <a:prstGeom prst="rect">
            <a:avLst/>
          </a:prstGeom>
        </p:spPr>
      </p:pic>
      <p:sp>
        <p:nvSpPr>
          <p:cNvPr id="26" name="Rectangle 25"/>
          <p:cNvSpPr/>
          <p:nvPr/>
        </p:nvSpPr>
        <p:spPr>
          <a:xfrm>
            <a:off x="7147249" y="1940767"/>
            <a:ext cx="3405673" cy="121298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Freeform 27"/>
          <p:cNvSpPr/>
          <p:nvPr/>
        </p:nvSpPr>
        <p:spPr>
          <a:xfrm>
            <a:off x="6445139" y="2621902"/>
            <a:ext cx="2446934" cy="2260506"/>
          </a:xfrm>
          <a:custGeom>
            <a:avLst/>
            <a:gdLst>
              <a:gd name="connsiteX0" fmla="*/ 636796 w 2446934"/>
              <a:gd name="connsiteY0" fmla="*/ 0 h 2260506"/>
              <a:gd name="connsiteX1" fmla="*/ 48967 w 2446934"/>
              <a:gd name="connsiteY1" fmla="*/ 1296955 h 2260506"/>
              <a:gd name="connsiteX2" fmla="*/ 1765800 w 2446934"/>
              <a:gd name="connsiteY2" fmla="*/ 2258008 h 2260506"/>
              <a:gd name="connsiteX3" fmla="*/ 2446934 w 2446934"/>
              <a:gd name="connsiteY3" fmla="*/ 1520890 h 2260506"/>
            </a:gdLst>
            <a:ahLst/>
            <a:cxnLst>
              <a:cxn ang="0">
                <a:pos x="connsiteX0" y="connsiteY0"/>
              </a:cxn>
              <a:cxn ang="0">
                <a:pos x="connsiteX1" y="connsiteY1"/>
              </a:cxn>
              <a:cxn ang="0">
                <a:pos x="connsiteX2" y="connsiteY2"/>
              </a:cxn>
              <a:cxn ang="0">
                <a:pos x="connsiteX3" y="connsiteY3"/>
              </a:cxn>
            </a:cxnLst>
            <a:rect l="l" t="t" r="r" b="b"/>
            <a:pathLst>
              <a:path w="2446934" h="2260506">
                <a:moveTo>
                  <a:pt x="636796" y="0"/>
                </a:moveTo>
                <a:cubicBezTo>
                  <a:pt x="248798" y="460310"/>
                  <a:pt x="-139200" y="920620"/>
                  <a:pt x="48967" y="1296955"/>
                </a:cubicBezTo>
                <a:cubicBezTo>
                  <a:pt x="237134" y="1673290"/>
                  <a:pt x="1366139" y="2220686"/>
                  <a:pt x="1765800" y="2258008"/>
                </a:cubicBezTo>
                <a:cubicBezTo>
                  <a:pt x="2165461" y="2295330"/>
                  <a:pt x="2306197" y="1908110"/>
                  <a:pt x="2446934" y="1520890"/>
                </a:cubicBezTo>
              </a:path>
            </a:pathLst>
          </a:custGeom>
          <a:noFill/>
          <a:ln w="38100">
            <a:solidFill>
              <a:srgbClr val="B84742"/>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135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6" grpId="0" animBg="1"/>
      <p:bldP spid="2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Subscription types</a:t>
            </a:r>
            <a:endParaRPr lang="en-IN" dirty="0"/>
          </a:p>
        </p:txBody>
      </p:sp>
      <p:sp>
        <p:nvSpPr>
          <p:cNvPr id="3" name="Content Placeholder 2"/>
          <p:cNvSpPr>
            <a:spLocks noGrp="1"/>
          </p:cNvSpPr>
          <p:nvPr>
            <p:ph idx="1"/>
          </p:nvPr>
        </p:nvSpPr>
        <p:spPr/>
        <p:txBody>
          <a:bodyPr/>
          <a:lstStyle/>
          <a:p>
            <a:pPr lvl="0" fontAlgn="base"/>
            <a:r>
              <a:rPr lang="en-IN" dirty="0"/>
              <a:t>A subscription can be </a:t>
            </a:r>
            <a:r>
              <a:rPr lang="en-IN" b="1" dirty="0">
                <a:solidFill>
                  <a:srgbClr val="C00000"/>
                </a:solidFill>
              </a:rPr>
              <a:t>durable</a:t>
            </a:r>
            <a:r>
              <a:rPr lang="en-IN" b="1" dirty="0"/>
              <a:t> </a:t>
            </a:r>
            <a:r>
              <a:rPr lang="en-IN" dirty="0"/>
              <a:t>or </a:t>
            </a:r>
            <a:r>
              <a:rPr lang="en-IN" b="1" dirty="0">
                <a:solidFill>
                  <a:srgbClr val="C00000"/>
                </a:solidFill>
              </a:rPr>
              <a:t>non-durable</a:t>
            </a:r>
            <a:endParaRPr lang="en-IN" dirty="0">
              <a:solidFill>
                <a:srgbClr val="C00000"/>
              </a:solidFill>
            </a:endParaRPr>
          </a:p>
          <a:p>
            <a:pPr marL="0" lvl="0" indent="0" fontAlgn="base">
              <a:buNone/>
            </a:pPr>
            <a:r>
              <a:rPr lang="en-IN" b="1" dirty="0">
                <a:solidFill>
                  <a:srgbClr val="C00000"/>
                </a:solidFill>
              </a:rPr>
              <a:t>Durable:</a:t>
            </a:r>
            <a:endParaRPr lang="en-IN" dirty="0">
              <a:solidFill>
                <a:srgbClr val="C00000"/>
              </a:solidFill>
            </a:endParaRPr>
          </a:p>
          <a:p>
            <a:pPr lvl="0" fontAlgn="base"/>
            <a:r>
              <a:rPr lang="en-IN" dirty="0"/>
              <a:t>Once a subscription is in place, </a:t>
            </a:r>
            <a:r>
              <a:rPr lang="en-IN" dirty="0" smtClean="0"/>
              <a:t>A </a:t>
            </a:r>
            <a:r>
              <a:rPr lang="en-IN" dirty="0"/>
              <a:t>broker will forward matching messages to the subscriber immediately if the subscriber is connected.</a:t>
            </a:r>
          </a:p>
          <a:p>
            <a:pPr lvl="0" fontAlgn="base"/>
            <a:r>
              <a:rPr lang="en-IN" dirty="0"/>
              <a:t>If the subscriber is not connected, messages are </a:t>
            </a:r>
            <a:r>
              <a:rPr lang="en-IN" dirty="0">
                <a:solidFill>
                  <a:srgbClr val="C00000"/>
                </a:solidFill>
              </a:rPr>
              <a:t>stored</a:t>
            </a:r>
            <a:r>
              <a:rPr lang="en-IN" dirty="0"/>
              <a:t> on the server/broker until the next time the subscriber connects.</a:t>
            </a:r>
          </a:p>
          <a:p>
            <a:pPr marL="0" lvl="0" indent="0" fontAlgn="base">
              <a:buNone/>
            </a:pPr>
            <a:r>
              <a:rPr lang="en-IN" b="1" dirty="0">
                <a:solidFill>
                  <a:srgbClr val="C00000"/>
                </a:solidFill>
              </a:rPr>
              <a:t>Non-durable </a:t>
            </a:r>
            <a:r>
              <a:rPr lang="en-IN" dirty="0">
                <a:solidFill>
                  <a:srgbClr val="C00000"/>
                </a:solidFill>
              </a:rPr>
              <a:t>/ </a:t>
            </a:r>
            <a:r>
              <a:rPr lang="en-IN" b="1" dirty="0">
                <a:solidFill>
                  <a:srgbClr val="C00000"/>
                </a:solidFill>
              </a:rPr>
              <a:t>Transient </a:t>
            </a:r>
            <a:r>
              <a:rPr lang="en-IN" dirty="0"/>
              <a:t>(i.e. subscription ends with client session): </a:t>
            </a:r>
          </a:p>
          <a:p>
            <a:r>
              <a:rPr lang="en-IN" dirty="0" smtClean="0"/>
              <a:t>The </a:t>
            </a:r>
            <a:r>
              <a:rPr lang="en-IN" dirty="0"/>
              <a:t>subscription lifetime is the same as the time the subscriber is connected to the server / broker. </a:t>
            </a:r>
            <a:endParaRPr lang="en-IN" dirty="0" smtClean="0"/>
          </a:p>
          <a:p>
            <a:r>
              <a:rPr lang="en-IN" dirty="0" smtClean="0"/>
              <a:t>Messages </a:t>
            </a:r>
            <a:r>
              <a:rPr lang="en-IN" dirty="0"/>
              <a:t>are </a:t>
            </a:r>
            <a:r>
              <a:rPr lang="en-IN" dirty="0" smtClean="0">
                <a:solidFill>
                  <a:srgbClr val="C00000"/>
                </a:solidFill>
              </a:rPr>
              <a:t>not stored </a:t>
            </a:r>
            <a:r>
              <a:rPr lang="en-IN" dirty="0"/>
              <a:t>on the </a:t>
            </a:r>
            <a:r>
              <a:rPr lang="en-IN" dirty="0" smtClean="0"/>
              <a:t>server/broker.</a:t>
            </a:r>
            <a:endParaRPr lang="en-IN" dirty="0"/>
          </a:p>
          <a:p>
            <a:pPr marL="0" indent="0">
              <a:buNone/>
            </a:pPr>
            <a:endParaRPr lang="en-IN" dirty="0"/>
          </a:p>
        </p:txBody>
      </p:sp>
    </p:spTree>
    <p:extLst>
      <p:ext uri="{BB962C8B-B14F-4D97-AF65-F5344CB8AC3E}">
        <p14:creationId xmlns:p14="http://schemas.microsoft.com/office/powerpoint/2010/main" val="261782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MQTT </a:t>
            </a:r>
            <a:r>
              <a:rPr lang="en-IN" dirty="0" smtClean="0"/>
              <a:t>publish-subscribe architecture :Control packet</a:t>
            </a:r>
            <a:endParaRPr lang="en-IN" dirty="0"/>
          </a:p>
        </p:txBody>
      </p:sp>
      <p:sp>
        <p:nvSpPr>
          <p:cNvPr id="3" name="Content Placeholder 2"/>
          <p:cNvSpPr>
            <a:spLocks noGrp="1"/>
          </p:cNvSpPr>
          <p:nvPr>
            <p:ph idx="1"/>
          </p:nvPr>
        </p:nvSpPr>
        <p:spPr>
          <a:xfrm>
            <a:off x="131180" y="876144"/>
            <a:ext cx="7172618" cy="5590565"/>
          </a:xfrm>
        </p:spPr>
        <p:txBody>
          <a:bodyPr/>
          <a:lstStyle/>
          <a:p>
            <a:r>
              <a:rPr lang="en-US" dirty="0" smtClean="0"/>
              <a:t>The </a:t>
            </a:r>
            <a:r>
              <a:rPr lang="en-US" dirty="0"/>
              <a:t>MQTT messages are delivered asynchronously (“push”) through publish subscribe architecture. </a:t>
            </a:r>
          </a:p>
          <a:p>
            <a:r>
              <a:rPr lang="en-US" dirty="0" smtClean="0"/>
              <a:t>The </a:t>
            </a:r>
            <a:r>
              <a:rPr lang="en-US" dirty="0"/>
              <a:t>MQTT </a:t>
            </a:r>
            <a:r>
              <a:rPr lang="en-US" dirty="0">
                <a:solidFill>
                  <a:srgbClr val="C00000"/>
                </a:solidFill>
              </a:rPr>
              <a:t>protocol works by exchanging </a:t>
            </a:r>
            <a:r>
              <a:rPr lang="en-US" dirty="0"/>
              <a:t>a series of </a:t>
            </a:r>
            <a:r>
              <a:rPr lang="en-US" dirty="0">
                <a:solidFill>
                  <a:srgbClr val="C00000"/>
                </a:solidFill>
              </a:rPr>
              <a:t>MQTT control packets </a:t>
            </a:r>
            <a:r>
              <a:rPr lang="en-US" dirty="0"/>
              <a:t>in a defined way. </a:t>
            </a:r>
          </a:p>
          <a:p>
            <a:r>
              <a:rPr lang="en-US" dirty="0" smtClean="0">
                <a:solidFill>
                  <a:srgbClr val="C00000"/>
                </a:solidFill>
              </a:rPr>
              <a:t>Each </a:t>
            </a:r>
            <a:r>
              <a:rPr lang="en-US" dirty="0">
                <a:solidFill>
                  <a:srgbClr val="C00000"/>
                </a:solidFill>
              </a:rPr>
              <a:t>control packet has a specific purpose </a:t>
            </a:r>
            <a:r>
              <a:rPr lang="en-US" dirty="0"/>
              <a:t>and every bit in the packet is carefully crafted to reduce the data transmitted over the network. </a:t>
            </a:r>
          </a:p>
          <a:p>
            <a:r>
              <a:rPr lang="en-US" dirty="0" smtClean="0"/>
              <a:t>A </a:t>
            </a:r>
            <a:r>
              <a:rPr lang="en-US" dirty="0"/>
              <a:t>MQTT topology has a </a:t>
            </a:r>
            <a:r>
              <a:rPr lang="en-US" dirty="0">
                <a:solidFill>
                  <a:srgbClr val="C00000"/>
                </a:solidFill>
              </a:rPr>
              <a:t>MQTT server </a:t>
            </a:r>
            <a:r>
              <a:rPr lang="en-US" dirty="0"/>
              <a:t>and</a:t>
            </a:r>
            <a:r>
              <a:rPr lang="en-US" dirty="0">
                <a:solidFill>
                  <a:srgbClr val="C00000"/>
                </a:solidFill>
              </a:rPr>
              <a:t> a MQTT </a:t>
            </a:r>
            <a:r>
              <a:rPr lang="en-US" dirty="0" smtClean="0">
                <a:solidFill>
                  <a:srgbClr val="C00000"/>
                </a:solidFill>
              </a:rPr>
              <a:t>client</a:t>
            </a:r>
          </a:p>
          <a:p>
            <a:r>
              <a:rPr lang="en-US" dirty="0"/>
              <a:t> </a:t>
            </a:r>
            <a:r>
              <a:rPr lang="en-US" dirty="0" smtClean="0"/>
              <a:t>MQTT </a:t>
            </a:r>
            <a:r>
              <a:rPr lang="en-US" dirty="0"/>
              <a:t>client and server communicate through different control packets. </a:t>
            </a:r>
            <a:endParaRPr lang="en-IN" dirty="0"/>
          </a:p>
        </p:txBody>
      </p:sp>
      <p:pic>
        <p:nvPicPr>
          <p:cNvPr id="4" name="Content Placeholder 3"/>
          <p:cNvPicPr>
            <a:picLocks noChangeAspect="1"/>
          </p:cNvPicPr>
          <p:nvPr/>
        </p:nvPicPr>
        <p:blipFill>
          <a:blip r:embed="rId2"/>
          <a:stretch>
            <a:fillRect/>
          </a:stretch>
        </p:blipFill>
        <p:spPr>
          <a:xfrm>
            <a:off x="7303798" y="876144"/>
            <a:ext cx="4742023" cy="5007106"/>
          </a:xfrm>
          <a:prstGeom prst="rect">
            <a:avLst/>
          </a:prstGeom>
        </p:spPr>
      </p:pic>
    </p:spTree>
    <p:extLst>
      <p:ext uri="{BB962C8B-B14F-4D97-AF65-F5344CB8AC3E}">
        <p14:creationId xmlns:p14="http://schemas.microsoft.com/office/powerpoint/2010/main" val="65923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MQTT Communication Sample: </a:t>
            </a:r>
            <a:endParaRPr lang="en-IN" dirty="0"/>
          </a:p>
        </p:txBody>
      </p:sp>
      <p:grpSp>
        <p:nvGrpSpPr>
          <p:cNvPr id="4" name="Group 3"/>
          <p:cNvGrpSpPr/>
          <p:nvPr/>
        </p:nvGrpSpPr>
        <p:grpSpPr>
          <a:xfrm>
            <a:off x="1260670" y="1145461"/>
            <a:ext cx="9180376" cy="5050659"/>
            <a:chOff x="0" y="0"/>
            <a:chExt cx="8055865" cy="4026409"/>
          </a:xfrm>
        </p:grpSpPr>
        <p:pic>
          <p:nvPicPr>
            <p:cNvPr id="5" name="Picture 4"/>
            <p:cNvPicPr/>
            <p:nvPr/>
          </p:nvPicPr>
          <p:blipFill>
            <a:blip r:embed="rId2"/>
            <a:stretch>
              <a:fillRect/>
            </a:stretch>
          </p:blipFill>
          <p:spPr>
            <a:xfrm>
              <a:off x="0" y="0"/>
              <a:ext cx="8055865" cy="4026409"/>
            </a:xfrm>
            <a:prstGeom prst="rect">
              <a:avLst/>
            </a:prstGeom>
          </p:spPr>
        </p:pic>
        <p:pic>
          <p:nvPicPr>
            <p:cNvPr id="6" name="Picture 5"/>
            <p:cNvPicPr/>
            <p:nvPr/>
          </p:nvPicPr>
          <p:blipFill>
            <a:blip r:embed="rId3"/>
            <a:stretch>
              <a:fillRect/>
            </a:stretch>
          </p:blipFill>
          <p:spPr>
            <a:xfrm>
              <a:off x="195072" y="195073"/>
              <a:ext cx="7467600" cy="3438145"/>
            </a:xfrm>
            <a:prstGeom prst="rect">
              <a:avLst/>
            </a:prstGeom>
          </p:spPr>
        </p:pic>
      </p:grpSp>
    </p:spTree>
    <p:extLst>
      <p:ext uri="{BB962C8B-B14F-4D97-AF65-F5344CB8AC3E}">
        <p14:creationId xmlns:p14="http://schemas.microsoft.com/office/powerpoint/2010/main" val="125239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a:solidFill>
                  <a:srgbClr val="373737"/>
                </a:solidFill>
              </a:rPr>
              <a:t>MQTT </a:t>
            </a:r>
            <a:r>
              <a:rPr lang="en-US" spc="-1" dirty="0" smtClean="0">
                <a:solidFill>
                  <a:srgbClr val="373737"/>
                </a:solidFill>
              </a:rPr>
              <a:t>– Example</a:t>
            </a:r>
            <a:r>
              <a:rPr lang="en-US" b="0" spc="-1" dirty="0" smtClean="0">
                <a:solidFill>
                  <a:srgbClr val="212121"/>
                </a:solidFill>
              </a:rPr>
              <a:t> 	</a:t>
            </a:r>
            <a:endParaRPr lang="en-IN" dirty="0"/>
          </a:p>
        </p:txBody>
      </p:sp>
      <p:sp>
        <p:nvSpPr>
          <p:cNvPr id="3" name="Content Placeholder 2"/>
          <p:cNvSpPr>
            <a:spLocks noGrp="1"/>
          </p:cNvSpPr>
          <p:nvPr>
            <p:ph idx="1"/>
          </p:nvPr>
        </p:nvSpPr>
        <p:spPr>
          <a:xfrm>
            <a:off x="84139" y="773489"/>
            <a:ext cx="11929641" cy="5590565"/>
          </a:xfrm>
        </p:spPr>
        <p:txBody>
          <a:bodyPr/>
          <a:lstStyle/>
          <a:p>
            <a:pPr marL="343260" indent="-342900">
              <a:spcBef>
                <a:spcPts val="1001"/>
              </a:spcBef>
              <a:buClr>
                <a:srgbClr val="B84742"/>
              </a:buClr>
            </a:pPr>
            <a:r>
              <a:rPr lang="en-US" spc="-1" dirty="0">
                <a:solidFill>
                  <a:srgbClr val="212121"/>
                </a:solidFill>
              </a:rPr>
              <a:t>Suppose a temperature sensor is connected to any system and we want to monitor that temperature.</a:t>
            </a:r>
          </a:p>
          <a:p>
            <a:pPr marL="343260" indent="-342900">
              <a:spcBef>
                <a:spcPts val="1001"/>
              </a:spcBef>
              <a:buClr>
                <a:srgbClr val="B84742"/>
              </a:buClr>
            </a:pPr>
            <a:r>
              <a:rPr lang="en-US" spc="-1" dirty="0">
                <a:solidFill>
                  <a:srgbClr val="212121"/>
                </a:solidFill>
              </a:rPr>
              <a:t>The controller connected to the temperature sensor publishes the temperature value to the MQTT broker with a </a:t>
            </a:r>
            <a:r>
              <a:rPr lang="en-US" spc="-1" dirty="0">
                <a:solidFill>
                  <a:srgbClr val="1D6FA9"/>
                </a:solidFill>
              </a:rPr>
              <a:t>topic</a:t>
            </a:r>
            <a:r>
              <a:rPr lang="en-US" spc="-1" dirty="0">
                <a:solidFill>
                  <a:srgbClr val="212121"/>
                </a:solidFill>
              </a:rPr>
              <a:t> name: </a:t>
            </a:r>
            <a:r>
              <a:rPr lang="en-US" i="1" spc="-1" dirty="0">
                <a:solidFill>
                  <a:srgbClr val="B84742"/>
                </a:solidFill>
              </a:rPr>
              <a:t>“</a:t>
            </a:r>
            <a:r>
              <a:rPr lang="en-US" i="1" spc="-1" dirty="0" smtClean="0">
                <a:solidFill>
                  <a:srgbClr val="B84742"/>
                </a:solidFill>
              </a:rPr>
              <a:t>Temperature”</a:t>
            </a:r>
            <a:r>
              <a:rPr lang="en-US" i="1" spc="-1" dirty="0" smtClean="0">
                <a:solidFill>
                  <a:srgbClr val="212121"/>
                </a:solidFill>
              </a:rPr>
              <a:t>. </a:t>
            </a:r>
            <a:r>
              <a:rPr lang="en-US" spc="-1" dirty="0" smtClean="0">
                <a:solidFill>
                  <a:srgbClr val="212121"/>
                </a:solidFill>
              </a:rPr>
              <a:t>Hence</a:t>
            </a:r>
            <a:r>
              <a:rPr lang="en-US" spc="-1" dirty="0">
                <a:solidFill>
                  <a:srgbClr val="212121"/>
                </a:solidFill>
              </a:rPr>
              <a:t>, it is considered a publisher</a:t>
            </a:r>
            <a:r>
              <a:rPr lang="en-US" spc="-1" dirty="0" smtClean="0">
                <a:solidFill>
                  <a:srgbClr val="212121"/>
                </a:solidFill>
              </a:rPr>
              <a:t>.</a:t>
            </a:r>
          </a:p>
          <a:p>
            <a:pPr marL="343260" indent="-342900">
              <a:spcBef>
                <a:spcPts val="1001"/>
              </a:spcBef>
              <a:buClr>
                <a:srgbClr val="B84742"/>
              </a:buClr>
            </a:pPr>
            <a:r>
              <a:rPr lang="en-US" spc="-1" dirty="0" smtClean="0">
                <a:solidFill>
                  <a:srgbClr val="212121"/>
                </a:solidFill>
              </a:rPr>
              <a:t>The MQTT broker transmits the temperature value to the subscribers.</a:t>
            </a:r>
          </a:p>
          <a:p>
            <a:pPr marL="343260" indent="-342900">
              <a:spcBef>
                <a:spcPts val="1001"/>
              </a:spcBef>
              <a:buClr>
                <a:srgbClr val="B84742"/>
              </a:buClr>
            </a:pPr>
            <a:r>
              <a:rPr lang="en-US" spc="-1" dirty="0" smtClean="0">
                <a:solidFill>
                  <a:srgbClr val="212121"/>
                </a:solidFill>
              </a:rPr>
              <a:t>Note : The only Nodes which have subscribed to the topic</a:t>
            </a:r>
          </a:p>
          <a:p>
            <a:pPr marL="1074738" indent="0">
              <a:lnSpc>
                <a:spcPct val="100000"/>
              </a:lnSpc>
              <a:spcBef>
                <a:spcPts val="0"/>
              </a:spcBef>
              <a:buClr>
                <a:srgbClr val="B84742"/>
              </a:buClr>
              <a:buNone/>
            </a:pPr>
            <a:r>
              <a:rPr lang="en-US" spc="-1" dirty="0" smtClean="0">
                <a:solidFill>
                  <a:srgbClr val="212121"/>
                </a:solidFill>
              </a:rPr>
              <a:t>Will capture the data and not the other nodes.</a:t>
            </a:r>
          </a:p>
          <a:p>
            <a:pPr marL="0" indent="0">
              <a:buNone/>
            </a:pPr>
            <a:endParaRPr lang="en-IN" dirty="0"/>
          </a:p>
        </p:txBody>
      </p:sp>
      <p:grpSp>
        <p:nvGrpSpPr>
          <p:cNvPr id="4" name="Group 3"/>
          <p:cNvGrpSpPr/>
          <p:nvPr/>
        </p:nvGrpSpPr>
        <p:grpSpPr>
          <a:xfrm>
            <a:off x="8895120" y="2289692"/>
            <a:ext cx="1613880" cy="1279080"/>
            <a:chOff x="9521280" y="2259720"/>
            <a:chExt cx="1613880" cy="1279080"/>
          </a:xfrm>
        </p:grpSpPr>
        <p:sp>
          <p:nvSpPr>
            <p:cNvPr id="5" name="CustomShape 4"/>
            <p:cNvSpPr/>
            <p:nvPr/>
          </p:nvSpPr>
          <p:spPr>
            <a:xfrm>
              <a:off x="9787680" y="2259720"/>
              <a:ext cx="914040" cy="914040"/>
            </a:xfrm>
            <a:prstGeom prst="ellipse">
              <a:avLst/>
            </a:prstGeom>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6" name="CustomShape 5"/>
            <p:cNvSpPr/>
            <p:nvPr/>
          </p:nvSpPr>
          <p:spPr>
            <a:xfrm>
              <a:off x="9521280" y="3174120"/>
              <a:ext cx="1613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Subscriber 1</a:t>
              </a:r>
              <a:endParaRPr lang="en-IN" sz="1800" b="0" strike="noStrike" spc="-1">
                <a:latin typeface="Arial"/>
              </a:endParaRPr>
            </a:p>
          </p:txBody>
        </p:sp>
      </p:grpSp>
      <p:grpSp>
        <p:nvGrpSpPr>
          <p:cNvPr id="7" name="Group 6"/>
          <p:cNvGrpSpPr/>
          <p:nvPr/>
        </p:nvGrpSpPr>
        <p:grpSpPr>
          <a:xfrm>
            <a:off x="1230720" y="3568772"/>
            <a:ext cx="1371240" cy="1888560"/>
            <a:chOff x="1856880" y="3538800"/>
            <a:chExt cx="1371240" cy="1888560"/>
          </a:xfrm>
        </p:grpSpPr>
        <p:sp>
          <p:nvSpPr>
            <p:cNvPr id="8" name="CustomShape 7"/>
            <p:cNvSpPr/>
            <p:nvPr/>
          </p:nvSpPr>
          <p:spPr>
            <a:xfrm>
              <a:off x="1856880" y="3538800"/>
              <a:ext cx="1371240" cy="1371240"/>
            </a:xfrm>
            <a:prstGeom prst="ellipse">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9" name="CustomShape 8"/>
            <p:cNvSpPr/>
            <p:nvPr/>
          </p:nvSpPr>
          <p:spPr>
            <a:xfrm>
              <a:off x="1927800" y="5062680"/>
              <a:ext cx="1229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Publisher</a:t>
              </a:r>
              <a:endParaRPr lang="en-IN" sz="1800" b="0" strike="noStrike" spc="-1">
                <a:latin typeface="Arial"/>
              </a:endParaRPr>
            </a:p>
          </p:txBody>
        </p:sp>
      </p:grpSp>
      <p:pic>
        <p:nvPicPr>
          <p:cNvPr id="10" name="Picture 2"/>
          <p:cNvPicPr/>
          <p:nvPr/>
        </p:nvPicPr>
        <p:blipFill>
          <a:blip r:embed="rId2"/>
          <a:stretch/>
        </p:blipFill>
        <p:spPr>
          <a:xfrm>
            <a:off x="1440960" y="3660212"/>
            <a:ext cx="950760" cy="1188360"/>
          </a:xfrm>
          <a:prstGeom prst="rect">
            <a:avLst/>
          </a:prstGeom>
          <a:ln>
            <a:noFill/>
          </a:ln>
        </p:spPr>
      </p:pic>
      <p:grpSp>
        <p:nvGrpSpPr>
          <p:cNvPr id="11" name="Group 9"/>
          <p:cNvGrpSpPr/>
          <p:nvPr/>
        </p:nvGrpSpPr>
        <p:grpSpPr>
          <a:xfrm>
            <a:off x="4188840" y="3561572"/>
            <a:ext cx="1650240" cy="1895760"/>
            <a:chOff x="4815000" y="3531600"/>
            <a:chExt cx="1650240" cy="1895760"/>
          </a:xfrm>
        </p:grpSpPr>
        <p:sp>
          <p:nvSpPr>
            <p:cNvPr id="12" name="CustomShape 10"/>
            <p:cNvSpPr/>
            <p:nvPr/>
          </p:nvSpPr>
          <p:spPr>
            <a:xfrm>
              <a:off x="4954320" y="3531600"/>
              <a:ext cx="1371240" cy="1371240"/>
            </a:xfrm>
            <a:prstGeom prst="ellipse">
              <a:avLst/>
            </a:prstGeom>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13" name="CustomShape 11"/>
            <p:cNvSpPr/>
            <p:nvPr/>
          </p:nvSpPr>
          <p:spPr>
            <a:xfrm>
              <a:off x="4815000" y="5062680"/>
              <a:ext cx="16502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MQTT Broker</a:t>
              </a:r>
              <a:endParaRPr lang="en-IN" sz="1800" b="0" strike="noStrike" spc="-1">
                <a:latin typeface="Arial"/>
              </a:endParaRPr>
            </a:p>
          </p:txBody>
        </p:sp>
        <p:pic>
          <p:nvPicPr>
            <p:cNvPr id="14" name="Picture 4"/>
            <p:cNvPicPr/>
            <p:nvPr/>
          </p:nvPicPr>
          <p:blipFill>
            <a:blip r:embed="rId3"/>
            <a:srcRect l="9625" r="9390" b="24206"/>
            <a:stretch/>
          </p:blipFill>
          <p:spPr>
            <a:xfrm>
              <a:off x="5074920" y="3695760"/>
              <a:ext cx="1130040" cy="1057320"/>
            </a:xfrm>
            <a:prstGeom prst="rect">
              <a:avLst/>
            </a:prstGeom>
            <a:ln>
              <a:noFill/>
            </a:ln>
          </p:spPr>
        </p:pic>
      </p:grpSp>
      <p:sp>
        <p:nvSpPr>
          <p:cNvPr id="15" name="CustomShape 12"/>
          <p:cNvSpPr/>
          <p:nvPr/>
        </p:nvSpPr>
        <p:spPr>
          <a:xfrm>
            <a:off x="10311720" y="3988352"/>
            <a:ext cx="18802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a:solidFill>
                  <a:srgbClr val="212121"/>
                </a:solidFill>
                <a:latin typeface="Roboto Condensed"/>
              </a:rPr>
              <a:t>Subscribed to:</a:t>
            </a:r>
            <a:endParaRPr lang="en-IN" sz="1800" b="0" strike="noStrike" spc="-1" dirty="0">
              <a:latin typeface="Arial"/>
            </a:endParaRPr>
          </a:p>
          <a:p>
            <a:pPr>
              <a:lnSpc>
                <a:spcPct val="100000"/>
              </a:lnSpc>
            </a:pPr>
            <a:r>
              <a:rPr lang="en-IN" sz="1800" b="0" i="1" strike="noStrike" spc="-1" dirty="0">
                <a:solidFill>
                  <a:srgbClr val="B84742"/>
                </a:solidFill>
                <a:latin typeface="Roboto Condensed"/>
              </a:rPr>
              <a:t>“Temperature”</a:t>
            </a:r>
            <a:endParaRPr lang="en-IN" sz="1800" b="0" strike="noStrike" spc="-1" dirty="0">
              <a:latin typeface="Arial"/>
            </a:endParaRPr>
          </a:p>
        </p:txBody>
      </p:sp>
      <p:sp>
        <p:nvSpPr>
          <p:cNvPr id="16" name="CustomShape 13"/>
          <p:cNvSpPr/>
          <p:nvPr/>
        </p:nvSpPr>
        <p:spPr>
          <a:xfrm>
            <a:off x="8330100" y="5642317"/>
            <a:ext cx="188028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a:solidFill>
                  <a:srgbClr val="212121"/>
                </a:solidFill>
                <a:latin typeface="Roboto Condensed"/>
              </a:rPr>
              <a:t>Subscribed to:</a:t>
            </a:r>
            <a:endParaRPr lang="en-IN" sz="1800" b="0" strike="noStrike" spc="-1" dirty="0">
              <a:latin typeface="Arial"/>
            </a:endParaRPr>
          </a:p>
          <a:p>
            <a:pPr>
              <a:lnSpc>
                <a:spcPct val="100000"/>
              </a:lnSpc>
            </a:pPr>
            <a:r>
              <a:rPr lang="en-IN" sz="1800" b="0" i="1" strike="noStrike" spc="-1" dirty="0">
                <a:solidFill>
                  <a:srgbClr val="B84742"/>
                </a:solidFill>
                <a:latin typeface="Roboto Condensed"/>
              </a:rPr>
              <a:t>“Temperature”</a:t>
            </a:r>
            <a:endParaRPr lang="en-IN" sz="1800" b="0" strike="noStrike" spc="-1" dirty="0">
              <a:latin typeface="Arial"/>
            </a:endParaRPr>
          </a:p>
        </p:txBody>
      </p:sp>
      <p:sp>
        <p:nvSpPr>
          <p:cNvPr id="17" name="CustomShape 14"/>
          <p:cNvSpPr/>
          <p:nvPr/>
        </p:nvSpPr>
        <p:spPr>
          <a:xfrm>
            <a:off x="2765040" y="4249532"/>
            <a:ext cx="1364760" cy="360"/>
          </a:xfrm>
          <a:custGeom>
            <a:avLst/>
            <a:gdLst/>
            <a:ahLst/>
            <a:cxnLst/>
            <a:rect l="l" t="t" r="r" b="b"/>
            <a:pathLst>
              <a:path w="21600" h="21600">
                <a:moveTo>
                  <a:pt x="0" y="0"/>
                </a:moveTo>
                <a:lnTo>
                  <a:pt x="21600" y="21600"/>
                </a:lnTo>
              </a:path>
            </a:pathLst>
          </a:custGeom>
          <a:noFill/>
          <a:ln w="47520">
            <a:solidFill>
              <a:schemeClr val="accent6"/>
            </a:solidFill>
            <a:tailEnd type="triangle" w="med" len="med"/>
          </a:ln>
        </p:spPr>
        <p:style>
          <a:lnRef idx="1">
            <a:schemeClr val="accent1"/>
          </a:lnRef>
          <a:fillRef idx="0">
            <a:schemeClr val="accent1"/>
          </a:fillRef>
          <a:effectRef idx="0">
            <a:schemeClr val="accent1"/>
          </a:effectRef>
          <a:fontRef idx="minor"/>
        </p:style>
      </p:sp>
      <p:sp>
        <p:nvSpPr>
          <p:cNvPr id="18" name="CustomShape 15"/>
          <p:cNvSpPr/>
          <p:nvPr/>
        </p:nvSpPr>
        <p:spPr>
          <a:xfrm>
            <a:off x="6048960" y="4249532"/>
            <a:ext cx="2876400" cy="360"/>
          </a:xfrm>
          <a:custGeom>
            <a:avLst/>
            <a:gdLst/>
            <a:ahLst/>
            <a:cxnLst/>
            <a:rect l="l" t="t" r="r" b="b"/>
            <a:pathLst>
              <a:path w="21600" h="21600">
                <a:moveTo>
                  <a:pt x="0" y="0"/>
                </a:moveTo>
                <a:lnTo>
                  <a:pt x="21600" y="21600"/>
                </a:lnTo>
              </a:path>
            </a:pathLst>
          </a:custGeom>
          <a:noFill/>
          <a:ln w="47520">
            <a:solidFill>
              <a:schemeClr val="accent6"/>
            </a:solidFill>
            <a:tailEnd type="triangle" w="med" len="med"/>
          </a:ln>
        </p:spPr>
        <p:style>
          <a:lnRef idx="1">
            <a:schemeClr val="accent1"/>
          </a:lnRef>
          <a:fillRef idx="0">
            <a:schemeClr val="accent1"/>
          </a:fillRef>
          <a:effectRef idx="0">
            <a:schemeClr val="accent1"/>
          </a:effectRef>
          <a:fontRef idx="minor"/>
        </p:style>
      </p:sp>
      <p:sp>
        <p:nvSpPr>
          <p:cNvPr id="19" name="CustomShape 16"/>
          <p:cNvSpPr/>
          <p:nvPr/>
        </p:nvSpPr>
        <p:spPr>
          <a:xfrm flipV="1">
            <a:off x="6048960" y="2801252"/>
            <a:ext cx="2876400" cy="1178640"/>
          </a:xfrm>
          <a:custGeom>
            <a:avLst/>
            <a:gdLst/>
            <a:ahLst/>
            <a:cxnLst/>
            <a:rect l="l" t="t" r="r" b="b"/>
            <a:pathLst>
              <a:path w="21600" h="21600">
                <a:moveTo>
                  <a:pt x="0" y="0"/>
                </a:moveTo>
                <a:lnTo>
                  <a:pt x="21600" y="21600"/>
                </a:lnTo>
              </a:path>
            </a:pathLst>
          </a:custGeom>
          <a:noFill/>
          <a:ln w="47520">
            <a:solidFill>
              <a:schemeClr val="accent6"/>
            </a:solidFill>
            <a:custDash>
              <a:ds d="400000" sp="300000"/>
              <a:ds d="100000" sp="300000"/>
            </a:custDash>
            <a:tailEnd type="triangle" w="med" len="med"/>
          </a:ln>
        </p:spPr>
        <p:style>
          <a:lnRef idx="1">
            <a:schemeClr val="accent1"/>
          </a:lnRef>
          <a:fillRef idx="0">
            <a:schemeClr val="accent1"/>
          </a:fillRef>
          <a:effectRef idx="0">
            <a:schemeClr val="accent1"/>
          </a:effectRef>
          <a:fontRef idx="minor"/>
        </p:style>
      </p:sp>
      <p:sp>
        <p:nvSpPr>
          <p:cNvPr id="20" name="CustomShape 17"/>
          <p:cNvSpPr/>
          <p:nvPr/>
        </p:nvSpPr>
        <p:spPr>
          <a:xfrm>
            <a:off x="6040680" y="4528892"/>
            <a:ext cx="1455840" cy="690542"/>
          </a:xfrm>
          <a:custGeom>
            <a:avLst/>
            <a:gdLst/>
            <a:ahLst/>
            <a:cxnLst/>
            <a:rect l="l" t="t" r="r" b="b"/>
            <a:pathLst>
              <a:path w="21600" h="21600">
                <a:moveTo>
                  <a:pt x="0" y="0"/>
                </a:moveTo>
                <a:lnTo>
                  <a:pt x="21600" y="21600"/>
                </a:lnTo>
              </a:path>
            </a:pathLst>
          </a:custGeom>
          <a:noFill/>
          <a:ln w="47520">
            <a:solidFill>
              <a:schemeClr val="accent6"/>
            </a:solidFill>
            <a:tailEnd type="triangle" w="med" len="med"/>
          </a:ln>
        </p:spPr>
        <p:style>
          <a:lnRef idx="1">
            <a:schemeClr val="accent1"/>
          </a:lnRef>
          <a:fillRef idx="0">
            <a:schemeClr val="accent1"/>
          </a:fillRef>
          <a:effectRef idx="0">
            <a:schemeClr val="accent1"/>
          </a:effectRef>
          <a:fontRef idx="minor"/>
        </p:style>
      </p:sp>
      <p:grpSp>
        <p:nvGrpSpPr>
          <p:cNvPr id="21" name="Group 19"/>
          <p:cNvGrpSpPr/>
          <p:nvPr/>
        </p:nvGrpSpPr>
        <p:grpSpPr>
          <a:xfrm>
            <a:off x="10431960" y="2482652"/>
            <a:ext cx="646560" cy="646560"/>
            <a:chOff x="11058120" y="2452680"/>
            <a:chExt cx="646560" cy="646560"/>
          </a:xfrm>
        </p:grpSpPr>
        <p:sp>
          <p:nvSpPr>
            <p:cNvPr id="22" name="Line 20"/>
            <p:cNvSpPr/>
            <p:nvPr/>
          </p:nvSpPr>
          <p:spPr>
            <a:xfrm flipH="1">
              <a:off x="11058120" y="2452680"/>
              <a:ext cx="646560" cy="646560"/>
            </a:xfrm>
            <a:prstGeom prst="line">
              <a:avLst/>
            </a:prstGeom>
            <a:ln w="44280">
              <a:solidFill>
                <a:srgbClr val="FF0000"/>
              </a:solidFill>
            </a:ln>
          </p:spPr>
          <p:style>
            <a:lnRef idx="1">
              <a:schemeClr val="accent1"/>
            </a:lnRef>
            <a:fillRef idx="0">
              <a:schemeClr val="accent1"/>
            </a:fillRef>
            <a:effectRef idx="0">
              <a:schemeClr val="accent1"/>
            </a:effectRef>
            <a:fontRef idx="minor"/>
          </p:style>
        </p:sp>
        <p:sp>
          <p:nvSpPr>
            <p:cNvPr id="23" name="Line 21"/>
            <p:cNvSpPr/>
            <p:nvPr/>
          </p:nvSpPr>
          <p:spPr>
            <a:xfrm flipH="1" flipV="1">
              <a:off x="11058120" y="2452680"/>
              <a:ext cx="646560" cy="646560"/>
            </a:xfrm>
            <a:prstGeom prst="line">
              <a:avLst/>
            </a:prstGeom>
            <a:ln w="44280">
              <a:solidFill>
                <a:srgbClr val="FF0000"/>
              </a:solidFill>
            </a:ln>
          </p:spPr>
          <p:style>
            <a:lnRef idx="1">
              <a:schemeClr val="accent1"/>
            </a:lnRef>
            <a:fillRef idx="0">
              <a:schemeClr val="accent1"/>
            </a:fillRef>
            <a:effectRef idx="0">
              <a:schemeClr val="accent1"/>
            </a:effectRef>
            <a:fontRef idx="minor"/>
          </p:style>
        </p:sp>
      </p:grpSp>
      <p:grpSp>
        <p:nvGrpSpPr>
          <p:cNvPr id="24" name="Group 22"/>
          <p:cNvGrpSpPr/>
          <p:nvPr/>
        </p:nvGrpSpPr>
        <p:grpSpPr>
          <a:xfrm>
            <a:off x="8895120" y="3790172"/>
            <a:ext cx="1613880" cy="1279080"/>
            <a:chOff x="9521280" y="3760200"/>
            <a:chExt cx="1613880" cy="1279080"/>
          </a:xfrm>
        </p:grpSpPr>
        <p:sp>
          <p:nvSpPr>
            <p:cNvPr id="25" name="CustomShape 23"/>
            <p:cNvSpPr/>
            <p:nvPr/>
          </p:nvSpPr>
          <p:spPr>
            <a:xfrm>
              <a:off x="9521280" y="4674600"/>
              <a:ext cx="1613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Subscriber 2</a:t>
              </a:r>
              <a:endParaRPr lang="en-IN" sz="1800" b="0" strike="noStrike" spc="-1">
                <a:latin typeface="Arial"/>
              </a:endParaRPr>
            </a:p>
          </p:txBody>
        </p:sp>
        <p:sp>
          <p:nvSpPr>
            <p:cNvPr id="26" name="CustomShape 24"/>
            <p:cNvSpPr/>
            <p:nvPr/>
          </p:nvSpPr>
          <p:spPr>
            <a:xfrm>
              <a:off x="9787680" y="3760200"/>
              <a:ext cx="914040" cy="914040"/>
            </a:xfrm>
            <a:prstGeom prst="ellipse">
              <a:avLst/>
            </a:prstGeom>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p:style>
        </p:sp>
        <p:pic>
          <p:nvPicPr>
            <p:cNvPr id="27" name="Picture 4"/>
            <p:cNvPicPr/>
            <p:nvPr/>
          </p:nvPicPr>
          <p:blipFill>
            <a:blip r:embed="rId4"/>
            <a:stretch/>
          </p:blipFill>
          <p:spPr>
            <a:xfrm>
              <a:off x="9896400" y="3884760"/>
              <a:ext cx="685440" cy="685440"/>
            </a:xfrm>
            <a:prstGeom prst="rect">
              <a:avLst/>
            </a:prstGeom>
            <a:ln>
              <a:noFill/>
            </a:ln>
          </p:spPr>
        </p:pic>
      </p:grpSp>
      <p:grpSp>
        <p:nvGrpSpPr>
          <p:cNvPr id="28" name="Group 25"/>
          <p:cNvGrpSpPr/>
          <p:nvPr/>
        </p:nvGrpSpPr>
        <p:grpSpPr>
          <a:xfrm>
            <a:off x="7047659" y="5219794"/>
            <a:ext cx="1613880" cy="1279080"/>
            <a:chOff x="9521280" y="5322600"/>
            <a:chExt cx="1613880" cy="1279080"/>
          </a:xfrm>
        </p:grpSpPr>
        <p:sp>
          <p:nvSpPr>
            <p:cNvPr id="29" name="CustomShape 26"/>
            <p:cNvSpPr/>
            <p:nvPr/>
          </p:nvSpPr>
          <p:spPr>
            <a:xfrm>
              <a:off x="9787680" y="5322600"/>
              <a:ext cx="914040" cy="914040"/>
            </a:xfrm>
            <a:prstGeom prst="ellipse">
              <a:avLst/>
            </a:prstGeom>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30" name="CustomShape 27"/>
            <p:cNvSpPr/>
            <p:nvPr/>
          </p:nvSpPr>
          <p:spPr>
            <a:xfrm>
              <a:off x="9521280" y="6237000"/>
              <a:ext cx="16138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Subscriber 3</a:t>
              </a:r>
              <a:endParaRPr lang="en-IN" sz="1800" b="0" strike="noStrike" spc="-1">
                <a:latin typeface="Arial"/>
              </a:endParaRPr>
            </a:p>
          </p:txBody>
        </p:sp>
        <p:pic>
          <p:nvPicPr>
            <p:cNvPr id="31" name="Picture 4"/>
            <p:cNvPicPr/>
            <p:nvPr/>
          </p:nvPicPr>
          <p:blipFill>
            <a:blip r:embed="rId5"/>
            <a:srcRect l="14783" t="24974" r="14504" b="27965"/>
            <a:stretch/>
          </p:blipFill>
          <p:spPr>
            <a:xfrm>
              <a:off x="9873360" y="5536440"/>
              <a:ext cx="731160" cy="486720"/>
            </a:xfrm>
            <a:prstGeom prst="rect">
              <a:avLst/>
            </a:prstGeom>
            <a:ln>
              <a:noFill/>
            </a:ln>
          </p:spPr>
        </p:pic>
      </p:grpSp>
    </p:spTree>
    <p:extLst>
      <p:ext uri="{BB962C8B-B14F-4D97-AF65-F5344CB8AC3E}">
        <p14:creationId xmlns:p14="http://schemas.microsoft.com/office/powerpoint/2010/main" val="1056987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additive="repl">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additive="repl">
                                        <p:cTn id="30" dur="500"/>
                                        <p:tgtEl>
                                          <p:spTgt spid="7"/>
                                        </p:tgtEl>
                                      </p:cBhvr>
                                    </p:animEffect>
                                  </p:childTnLst>
                                </p:cTn>
                              </p:par>
                              <p:par>
                                <p:cTn id="31" presetID="10" presetClass="entr"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additive="repl">
                                        <p:cTn id="33" dur="500"/>
                                        <p:tgtEl>
                                          <p:spTgt spid="17"/>
                                        </p:tgtEl>
                                      </p:cBhvr>
                                    </p:animEffect>
                                  </p:childTnLst>
                                </p:cTn>
                              </p:par>
                              <p:par>
                                <p:cTn id="34" presetID="10" presetClass="entr"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additive="repl">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additive="repl">
                                        <p:cTn id="41" dur="500"/>
                                        <p:tgtEl>
                                          <p:spTgt spid="18"/>
                                        </p:tgtEl>
                                      </p:cBhvr>
                                    </p:animEffect>
                                  </p:childTnLst>
                                </p:cTn>
                              </p:par>
                              <p:par>
                                <p:cTn id="42" presetID="10" presetClass="entr"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additive="repl">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additive="repl">
                                        <p:cTn id="49" dur="500"/>
                                        <p:tgtEl>
                                          <p:spTgt spid="24"/>
                                        </p:tgtEl>
                                      </p:cBhvr>
                                    </p:animEffect>
                                  </p:childTnLst>
                                </p:cTn>
                              </p:par>
                              <p:par>
                                <p:cTn id="50" presetID="10" presetClass="entr"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additive="repl">
                                        <p:cTn id="52" dur="500"/>
                                        <p:tgtEl>
                                          <p:spTgt spid="2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additive="repl">
                                        <p:cTn id="57" dur="500"/>
                                        <p:tgtEl>
                                          <p:spTgt spid="15"/>
                                        </p:tgtEl>
                                      </p:cBhvr>
                                    </p:animEffect>
                                  </p:childTnLst>
                                </p:cTn>
                              </p:par>
                              <p:par>
                                <p:cTn id="58" presetID="10" presetClass="entr" fill="hold"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additive="repl">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additive="repl">
                                        <p:cTn id="65" dur="500"/>
                                        <p:tgtEl>
                                          <p:spTgt spid="19"/>
                                        </p:tgtEl>
                                      </p:cBhvr>
                                    </p:animEffect>
                                  </p:childTnLst>
                                </p:cTn>
                              </p:par>
                              <p:par>
                                <p:cTn id="66" presetID="10" presetClass="entr" fill="hold" nodeType="with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fade">
                                      <p:cBhvr additive="repl">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1" presetClass="entr"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xit" fill="hold" nodeType="withEffect">
                                  <p:stCondLst>
                                    <p:cond delay="750"/>
                                  </p:stCondLst>
                                  <p:childTnLst>
                                    <p:set>
                                      <p:cBhvr>
                                        <p:cTn id="74" dur="1" fill="hold">
                                          <p:stCondLst>
                                            <p:cond delay="0"/>
                                          </p:stCondLst>
                                        </p:cTn>
                                        <p:tgtEl>
                                          <p:spTgt spid="21"/>
                                        </p:tgtEl>
                                        <p:attrNameLst>
                                          <p:attrName>style.visibility</p:attrName>
                                        </p:attrNameLst>
                                      </p:cBhvr>
                                      <p:to>
                                        <p:strVal val="hidden"/>
                                      </p:to>
                                    </p:set>
                                  </p:childTnLst>
                                </p:cTn>
                              </p:par>
                              <p:par>
                                <p:cTn id="75" presetID="1" presetClass="entr" fill="hold" nodeType="withEffect">
                                  <p:stCondLst>
                                    <p:cond delay="125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xit" fill="hold" nodeType="withEffect">
                                  <p:stCondLst>
                                    <p:cond delay="2250"/>
                                  </p:stCondLst>
                                  <p:childTnLst>
                                    <p:set>
                                      <p:cBhvr>
                                        <p:cTn id="78" dur="1" fill="hold">
                                          <p:stCondLst>
                                            <p:cond delay="0"/>
                                          </p:stCondLst>
                                        </p:cTn>
                                        <p:tgtEl>
                                          <p:spTgt spid="21"/>
                                        </p:tgtEl>
                                        <p:attrNameLst>
                                          <p:attrName>style.visibility</p:attrName>
                                        </p:attrNameLst>
                                      </p:cBhvr>
                                      <p:to>
                                        <p:strVal val="hidden"/>
                                      </p:to>
                                    </p:set>
                                  </p:childTnLst>
                                </p:cTn>
                              </p:par>
                              <p:par>
                                <p:cTn id="79" presetID="1" presetClass="entr" fill="hold" nodeType="withEffect">
                                  <p:stCondLst>
                                    <p:cond delay="2750"/>
                                  </p:stCondLst>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 Example</a:t>
            </a:r>
            <a:endParaRPr lang="en-US" sz="3400" b="0" strike="noStrike" spc="-1">
              <a:solidFill>
                <a:srgbClr val="212121"/>
              </a:solidFill>
              <a:latin typeface="Roboto Condensed"/>
            </a:endParaRPr>
          </a:p>
        </p:txBody>
      </p:sp>
      <p:sp>
        <p:nvSpPr>
          <p:cNvPr id="359" name="TextShape 2"/>
          <p:cNvSpPr txBox="1"/>
          <p:nvPr/>
        </p:nvSpPr>
        <p:spPr>
          <a:xfrm>
            <a:off x="131040" y="863280"/>
            <a:ext cx="11929320" cy="2571120"/>
          </a:xfrm>
          <a:prstGeom prst="rect">
            <a:avLst/>
          </a:prstGeom>
          <a:noFill/>
          <a:ln>
            <a:noFill/>
          </a:ln>
        </p:spPr>
        <p:txBody>
          <a:bodyPr/>
          <a:lstStyle/>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Can publisher and subscriber interchange their role?</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Let us take an example of a </a:t>
            </a:r>
            <a:r>
              <a:rPr lang="en-US" sz="2400" b="0" strike="noStrike" spc="-1" dirty="0">
                <a:solidFill>
                  <a:srgbClr val="1D9A78"/>
                </a:solidFill>
                <a:latin typeface="Roboto Condensed"/>
              </a:rPr>
              <a:t>Driverless car</a:t>
            </a:r>
            <a:r>
              <a:rPr lang="en-US" sz="2400" b="0" strike="noStrike" spc="-1" dirty="0">
                <a:solidFill>
                  <a:srgbClr val="212121"/>
                </a:solidFill>
                <a:latin typeface="Roboto Condensed"/>
              </a:rPr>
              <a:t>.</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A GPS sensor is connected to the car which gives the current location of the car.</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The system in car, publishes the location to MQTT broker with topic name – </a:t>
            </a:r>
            <a:r>
              <a:rPr lang="en-US" sz="2400" b="0" strike="noStrike" spc="-1" dirty="0" err="1">
                <a:solidFill>
                  <a:srgbClr val="B84742"/>
                </a:solidFill>
                <a:latin typeface="Roboto Condensed"/>
              </a:rPr>
              <a:t>CurrentLocation</a:t>
            </a:r>
            <a:r>
              <a:rPr lang="en-US" sz="2400" b="0" strike="noStrike" spc="-1" dirty="0">
                <a:solidFill>
                  <a:srgbClr val="B84742"/>
                </a:solidFill>
                <a:latin typeface="Roboto Condensed"/>
              </a:rPr>
              <a:t>.</a:t>
            </a:r>
            <a:endParaRPr lang="en-US" sz="2400" b="0" strike="noStrike" spc="-1" dirty="0">
              <a:solidFill>
                <a:srgbClr val="212121"/>
              </a:solidFill>
              <a:latin typeface="Roboto Condensed"/>
            </a:endParaRP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The server/computer subscribes to the topic </a:t>
            </a:r>
            <a:r>
              <a:rPr lang="en-US" sz="2400" b="0" strike="noStrike" spc="-1" dirty="0" err="1" smtClean="0">
                <a:solidFill>
                  <a:srgbClr val="B84742"/>
                </a:solidFill>
                <a:latin typeface="Roboto Condensed"/>
              </a:rPr>
              <a:t>CurrentLocation</a:t>
            </a:r>
            <a:r>
              <a:rPr lang="en-US" sz="2400" b="0" strike="noStrike" spc="-1" dirty="0" smtClean="0">
                <a:solidFill>
                  <a:srgbClr val="B84742"/>
                </a:solidFill>
                <a:latin typeface="Roboto Condensed"/>
              </a:rPr>
              <a:t> </a:t>
            </a:r>
            <a:r>
              <a:rPr lang="en-US" sz="2400" b="0" strike="noStrike" spc="-1" dirty="0" smtClean="0">
                <a:latin typeface="Roboto Condensed"/>
              </a:rPr>
              <a:t>and receives the current location of the car. </a:t>
            </a:r>
            <a:endParaRPr lang="en-US" sz="2400" b="0" strike="noStrike" spc="-1" dirty="0">
              <a:latin typeface="Roboto Condensed"/>
            </a:endParaRPr>
          </a:p>
        </p:txBody>
      </p:sp>
      <p:sp>
        <p:nvSpPr>
          <p:cNvPr id="360" name="CustomShape 3"/>
          <p:cNvSpPr/>
          <p:nvPr/>
        </p:nvSpPr>
        <p:spPr>
          <a:xfrm>
            <a:off x="5307840" y="5062680"/>
            <a:ext cx="16502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MQTT Broker</a:t>
            </a:r>
            <a:endParaRPr lang="en-IN" sz="1800" b="0" strike="noStrike" spc="-1">
              <a:latin typeface="Arial"/>
            </a:endParaRPr>
          </a:p>
        </p:txBody>
      </p:sp>
      <p:grpSp>
        <p:nvGrpSpPr>
          <p:cNvPr id="361" name="Group 4"/>
          <p:cNvGrpSpPr/>
          <p:nvPr/>
        </p:nvGrpSpPr>
        <p:grpSpPr>
          <a:xfrm>
            <a:off x="5410080" y="3531600"/>
            <a:ext cx="1371240" cy="1371240"/>
            <a:chOff x="5410080" y="3531600"/>
            <a:chExt cx="1371240" cy="1371240"/>
          </a:xfrm>
        </p:grpSpPr>
        <p:sp>
          <p:nvSpPr>
            <p:cNvPr id="362" name="CustomShape 5"/>
            <p:cNvSpPr/>
            <p:nvPr/>
          </p:nvSpPr>
          <p:spPr>
            <a:xfrm>
              <a:off x="5410080" y="3531600"/>
              <a:ext cx="1371240" cy="1371240"/>
            </a:xfrm>
            <a:prstGeom prst="ellipse">
              <a:avLst/>
            </a:prstGeom>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p:style>
        </p:sp>
        <p:pic>
          <p:nvPicPr>
            <p:cNvPr id="363" name="Picture 38"/>
            <p:cNvPicPr/>
            <p:nvPr/>
          </p:nvPicPr>
          <p:blipFill>
            <a:blip r:embed="rId2"/>
            <a:srcRect l="9625" r="9390" b="24206"/>
            <a:stretch/>
          </p:blipFill>
          <p:spPr>
            <a:xfrm>
              <a:off x="5530680" y="3695760"/>
              <a:ext cx="1130040" cy="1057320"/>
            </a:xfrm>
            <a:prstGeom prst="rect">
              <a:avLst/>
            </a:prstGeom>
            <a:ln>
              <a:noFill/>
            </a:ln>
          </p:spPr>
        </p:pic>
      </p:grpSp>
      <p:sp>
        <p:nvSpPr>
          <p:cNvPr id="364" name="CustomShape 6"/>
          <p:cNvSpPr/>
          <p:nvPr/>
        </p:nvSpPr>
        <p:spPr>
          <a:xfrm>
            <a:off x="3703320" y="4114800"/>
            <a:ext cx="1371240" cy="360"/>
          </a:xfrm>
          <a:custGeom>
            <a:avLst/>
            <a:gdLst/>
            <a:ahLst/>
            <a:cxnLst/>
            <a:rect l="l" t="t" r="r" b="b"/>
            <a:pathLst>
              <a:path w="21600" h="21600">
                <a:moveTo>
                  <a:pt x="0" y="0"/>
                </a:moveTo>
                <a:lnTo>
                  <a:pt x="21600" y="21600"/>
                </a:lnTo>
              </a:path>
            </a:pathLst>
          </a:custGeom>
          <a:noFill/>
          <a:ln w="47520">
            <a:solidFill>
              <a:schemeClr val="accent6"/>
            </a:solidFill>
            <a:tailEnd type="triangle" w="med" len="med"/>
          </a:ln>
        </p:spPr>
        <p:style>
          <a:lnRef idx="1">
            <a:schemeClr val="accent1"/>
          </a:lnRef>
          <a:fillRef idx="0">
            <a:schemeClr val="accent1"/>
          </a:fillRef>
          <a:effectRef idx="0">
            <a:schemeClr val="accent1"/>
          </a:effectRef>
          <a:fontRef idx="minor"/>
        </p:style>
      </p:sp>
      <p:sp>
        <p:nvSpPr>
          <p:cNvPr id="365" name="CustomShape 7"/>
          <p:cNvSpPr/>
          <p:nvPr/>
        </p:nvSpPr>
        <p:spPr>
          <a:xfrm>
            <a:off x="7116120" y="4114800"/>
            <a:ext cx="1371240" cy="360"/>
          </a:xfrm>
          <a:custGeom>
            <a:avLst/>
            <a:gdLst/>
            <a:ahLst/>
            <a:cxnLst/>
            <a:rect l="l" t="t" r="r" b="b"/>
            <a:pathLst>
              <a:path w="21600" h="21600">
                <a:moveTo>
                  <a:pt x="0" y="0"/>
                </a:moveTo>
                <a:lnTo>
                  <a:pt x="21600" y="21600"/>
                </a:lnTo>
              </a:path>
            </a:pathLst>
          </a:custGeom>
          <a:noFill/>
          <a:ln w="47520">
            <a:solidFill>
              <a:schemeClr val="accent6"/>
            </a:solidFill>
            <a:tailEnd type="triangle" w="med" len="med"/>
          </a:ln>
        </p:spPr>
        <p:style>
          <a:lnRef idx="1">
            <a:schemeClr val="accent1"/>
          </a:lnRef>
          <a:fillRef idx="0">
            <a:schemeClr val="accent1"/>
          </a:fillRef>
          <a:effectRef idx="0">
            <a:schemeClr val="accent1"/>
          </a:effectRef>
          <a:fontRef idx="minor"/>
        </p:style>
      </p:sp>
      <p:sp>
        <p:nvSpPr>
          <p:cNvPr id="366" name="CustomShape 8"/>
          <p:cNvSpPr/>
          <p:nvPr/>
        </p:nvSpPr>
        <p:spPr>
          <a:xfrm>
            <a:off x="7823520" y="5062680"/>
            <a:ext cx="3368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Subscriber: </a:t>
            </a:r>
            <a:r>
              <a:rPr lang="en-IN" sz="1800" b="0" strike="noStrike" spc="-1">
                <a:solidFill>
                  <a:srgbClr val="B84742"/>
                </a:solidFill>
                <a:latin typeface="Roboto Condensed"/>
              </a:rPr>
              <a:t>CurrentLocation</a:t>
            </a:r>
            <a:endParaRPr lang="en-IN" sz="1800" b="0" strike="noStrike" spc="-1">
              <a:latin typeface="Arial"/>
            </a:endParaRPr>
          </a:p>
        </p:txBody>
      </p:sp>
      <p:grpSp>
        <p:nvGrpSpPr>
          <p:cNvPr id="367" name="Group 9"/>
          <p:cNvGrpSpPr/>
          <p:nvPr/>
        </p:nvGrpSpPr>
        <p:grpSpPr>
          <a:xfrm>
            <a:off x="1055160" y="3531600"/>
            <a:ext cx="3201840" cy="1895760"/>
            <a:chOff x="1055160" y="3531600"/>
            <a:chExt cx="3201840" cy="1895760"/>
          </a:xfrm>
        </p:grpSpPr>
        <p:sp>
          <p:nvSpPr>
            <p:cNvPr id="368" name="CustomShape 10"/>
            <p:cNvSpPr/>
            <p:nvPr/>
          </p:nvSpPr>
          <p:spPr>
            <a:xfrm>
              <a:off x="1055160" y="5062680"/>
              <a:ext cx="3201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Publisher: </a:t>
              </a:r>
              <a:r>
                <a:rPr lang="en-IN" sz="1800" b="0" strike="noStrike" spc="-1">
                  <a:solidFill>
                    <a:srgbClr val="B84742"/>
                  </a:solidFill>
                  <a:latin typeface="Roboto Condensed"/>
                </a:rPr>
                <a:t>CurrentLocation</a:t>
              </a:r>
              <a:endParaRPr lang="en-IN" sz="1800" b="0" strike="noStrike" spc="-1">
                <a:latin typeface="Arial"/>
              </a:endParaRPr>
            </a:p>
          </p:txBody>
        </p:sp>
        <p:sp>
          <p:nvSpPr>
            <p:cNvPr id="369" name="CustomShape 11"/>
            <p:cNvSpPr/>
            <p:nvPr/>
          </p:nvSpPr>
          <p:spPr>
            <a:xfrm>
              <a:off x="1970640" y="3531600"/>
              <a:ext cx="1371240" cy="1371240"/>
            </a:xfrm>
            <a:prstGeom prst="ellipse">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p:style>
        </p:sp>
      </p:grpSp>
      <p:pic>
        <p:nvPicPr>
          <p:cNvPr id="370" name="Picture 4"/>
          <p:cNvPicPr/>
          <p:nvPr/>
        </p:nvPicPr>
        <p:blipFill>
          <a:blip r:embed="rId3"/>
          <a:stretch/>
        </p:blipFill>
        <p:spPr>
          <a:xfrm>
            <a:off x="2062080" y="3623040"/>
            <a:ext cx="1188360" cy="1188360"/>
          </a:xfrm>
          <a:prstGeom prst="rect">
            <a:avLst/>
          </a:prstGeom>
          <a:ln>
            <a:noFill/>
          </a:ln>
        </p:spPr>
      </p:pic>
      <p:grpSp>
        <p:nvGrpSpPr>
          <p:cNvPr id="371" name="Group 12"/>
          <p:cNvGrpSpPr/>
          <p:nvPr/>
        </p:nvGrpSpPr>
        <p:grpSpPr>
          <a:xfrm>
            <a:off x="8822160" y="3531600"/>
            <a:ext cx="1371240" cy="1371240"/>
            <a:chOff x="8822160" y="3531600"/>
            <a:chExt cx="1371240" cy="1371240"/>
          </a:xfrm>
        </p:grpSpPr>
        <p:sp>
          <p:nvSpPr>
            <p:cNvPr id="372" name="CustomShape 13"/>
            <p:cNvSpPr/>
            <p:nvPr/>
          </p:nvSpPr>
          <p:spPr>
            <a:xfrm>
              <a:off x="8822160" y="3531600"/>
              <a:ext cx="1371240" cy="1371240"/>
            </a:xfrm>
            <a:prstGeom prst="ellipse">
              <a:avLst/>
            </a:prstGeom>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p:style>
        </p:sp>
        <p:pic>
          <p:nvPicPr>
            <p:cNvPr id="373" name="Picture 47"/>
            <p:cNvPicPr/>
            <p:nvPr/>
          </p:nvPicPr>
          <p:blipFill>
            <a:blip r:embed="rId4"/>
            <a:srcRect l="4583" t="7081" r="4163" b="8540"/>
            <a:stretch/>
          </p:blipFill>
          <p:spPr>
            <a:xfrm>
              <a:off x="9050760" y="3801960"/>
              <a:ext cx="914040" cy="845280"/>
            </a:xfrm>
            <a:prstGeom prst="rect">
              <a:avLst/>
            </a:prstGeom>
            <a:ln>
              <a:noFill/>
            </a:ln>
          </p:spPr>
        </p:pic>
      </p:grpSp>
    </p:spTree>
    <p:extLst>
      <p:ext uri="{BB962C8B-B14F-4D97-AF65-F5344CB8AC3E}">
        <p14:creationId xmlns:p14="http://schemas.microsoft.com/office/powerpoint/2010/main" val="178661140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59">
                                            <p:txEl>
                                              <p:pRg st="0" end="0"/>
                                            </p:txEl>
                                          </p:spTgt>
                                        </p:tgtEl>
                                        <p:attrNameLst>
                                          <p:attrName>style.visibility</p:attrName>
                                        </p:attrNameLst>
                                      </p:cBhvr>
                                      <p:to>
                                        <p:strVal val="visible"/>
                                      </p:to>
                                    </p:set>
                                    <p:animEffect transition="in" filter="fade">
                                      <p:cBhvr additive="repl">
                                        <p:cTn id="7" dur="500"/>
                                        <p:tgtEl>
                                          <p:spTgt spid="3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59">
                                            <p:txEl>
                                              <p:pRg st="1" end="1"/>
                                            </p:txEl>
                                          </p:spTgt>
                                        </p:tgtEl>
                                        <p:attrNameLst>
                                          <p:attrName>style.visibility</p:attrName>
                                        </p:attrNameLst>
                                      </p:cBhvr>
                                      <p:to>
                                        <p:strVal val="visible"/>
                                      </p:to>
                                    </p:set>
                                    <p:animEffect transition="in" filter="fade">
                                      <p:cBhvr additive="repl">
                                        <p:cTn id="12" dur="500"/>
                                        <p:tgtEl>
                                          <p:spTgt spid="3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359">
                                            <p:txEl>
                                              <p:pRg st="2" end="2"/>
                                            </p:txEl>
                                          </p:spTgt>
                                        </p:tgtEl>
                                        <p:attrNameLst>
                                          <p:attrName>style.visibility</p:attrName>
                                        </p:attrNameLst>
                                      </p:cBhvr>
                                      <p:to>
                                        <p:strVal val="visible"/>
                                      </p:to>
                                    </p:set>
                                    <p:animEffect transition="in" filter="fade">
                                      <p:cBhvr additive="repl">
                                        <p:cTn id="17" dur="500"/>
                                        <p:tgtEl>
                                          <p:spTgt spid="3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370"/>
                                        </p:tgtEl>
                                        <p:attrNameLst>
                                          <p:attrName>style.visibility</p:attrName>
                                        </p:attrNameLst>
                                      </p:cBhvr>
                                      <p:to>
                                        <p:strVal val="visible"/>
                                      </p:to>
                                    </p:set>
                                    <p:animEffect transition="in" filter="fade">
                                      <p:cBhvr additive="repl">
                                        <p:cTn id="22" dur="500"/>
                                        <p:tgtEl>
                                          <p:spTgt spid="3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359">
                                            <p:txEl>
                                              <p:pRg st="3" end="3"/>
                                            </p:txEl>
                                          </p:spTgt>
                                        </p:tgtEl>
                                        <p:attrNameLst>
                                          <p:attrName>style.visibility</p:attrName>
                                        </p:attrNameLst>
                                      </p:cBhvr>
                                      <p:to>
                                        <p:strVal val="visible"/>
                                      </p:to>
                                    </p:set>
                                    <p:animEffect transition="in" filter="fade">
                                      <p:cBhvr additive="repl">
                                        <p:cTn id="27" dur="500"/>
                                        <p:tgtEl>
                                          <p:spTgt spid="35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367"/>
                                        </p:tgtEl>
                                        <p:attrNameLst>
                                          <p:attrName>style.visibility</p:attrName>
                                        </p:attrNameLst>
                                      </p:cBhvr>
                                      <p:to>
                                        <p:strVal val="visible"/>
                                      </p:to>
                                    </p:set>
                                    <p:animEffect transition="in" filter="fade">
                                      <p:cBhvr additive="repl">
                                        <p:cTn id="32" dur="500"/>
                                        <p:tgtEl>
                                          <p:spTgt spid="367"/>
                                        </p:tgtEl>
                                      </p:cBhvr>
                                    </p:animEffect>
                                  </p:childTnLst>
                                </p:cTn>
                              </p:par>
                              <p:par>
                                <p:cTn id="33" presetID="10" presetClass="entr" fill="hold" nodeType="withEffect">
                                  <p:stCondLst>
                                    <p:cond delay="0"/>
                                  </p:stCondLst>
                                  <p:childTnLst>
                                    <p:set>
                                      <p:cBhvr>
                                        <p:cTn id="34" dur="1" fill="hold">
                                          <p:stCondLst>
                                            <p:cond delay="0"/>
                                          </p:stCondLst>
                                        </p:cTn>
                                        <p:tgtEl>
                                          <p:spTgt spid="364"/>
                                        </p:tgtEl>
                                        <p:attrNameLst>
                                          <p:attrName>style.visibility</p:attrName>
                                        </p:attrNameLst>
                                      </p:cBhvr>
                                      <p:to>
                                        <p:strVal val="visible"/>
                                      </p:to>
                                    </p:set>
                                    <p:animEffect transition="in" filter="fade">
                                      <p:cBhvr additive="repl">
                                        <p:cTn id="35" dur="500"/>
                                        <p:tgtEl>
                                          <p:spTgt spid="364"/>
                                        </p:tgtEl>
                                      </p:cBhvr>
                                    </p:animEffect>
                                  </p:childTnLst>
                                </p:cTn>
                              </p:par>
                              <p:par>
                                <p:cTn id="36" presetID="10" presetClass="entr" fill="hold" nodeType="withEffect">
                                  <p:stCondLst>
                                    <p:cond delay="0"/>
                                  </p:stCondLst>
                                  <p:childTnLst>
                                    <p:set>
                                      <p:cBhvr>
                                        <p:cTn id="37" dur="1" fill="hold">
                                          <p:stCondLst>
                                            <p:cond delay="0"/>
                                          </p:stCondLst>
                                        </p:cTn>
                                        <p:tgtEl>
                                          <p:spTgt spid="361"/>
                                        </p:tgtEl>
                                        <p:attrNameLst>
                                          <p:attrName>style.visibility</p:attrName>
                                        </p:attrNameLst>
                                      </p:cBhvr>
                                      <p:to>
                                        <p:strVal val="visible"/>
                                      </p:to>
                                    </p:set>
                                    <p:animEffect transition="in" filter="fade">
                                      <p:cBhvr additive="repl">
                                        <p:cTn id="38" dur="500"/>
                                        <p:tgtEl>
                                          <p:spTgt spid="361"/>
                                        </p:tgtEl>
                                      </p:cBhvr>
                                    </p:animEffect>
                                  </p:childTnLst>
                                </p:cTn>
                              </p:par>
                              <p:par>
                                <p:cTn id="39" presetID="10" presetClass="entr" fill="hold" nodeType="withEffect">
                                  <p:stCondLst>
                                    <p:cond delay="0"/>
                                  </p:stCondLst>
                                  <p:childTnLst>
                                    <p:set>
                                      <p:cBhvr>
                                        <p:cTn id="40" dur="1" fill="hold">
                                          <p:stCondLst>
                                            <p:cond delay="0"/>
                                          </p:stCondLst>
                                        </p:cTn>
                                        <p:tgtEl>
                                          <p:spTgt spid="360"/>
                                        </p:tgtEl>
                                        <p:attrNameLst>
                                          <p:attrName>style.visibility</p:attrName>
                                        </p:attrNameLst>
                                      </p:cBhvr>
                                      <p:to>
                                        <p:strVal val="visible"/>
                                      </p:to>
                                    </p:set>
                                    <p:animEffect transition="in" filter="fade">
                                      <p:cBhvr additive="repl">
                                        <p:cTn id="41" dur="500"/>
                                        <p:tgtEl>
                                          <p:spTgt spid="36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fill="hold" nodeType="clickEffect">
                                  <p:stCondLst>
                                    <p:cond delay="0"/>
                                  </p:stCondLst>
                                  <p:childTnLst>
                                    <p:set>
                                      <p:cBhvr>
                                        <p:cTn id="45" dur="1" fill="hold">
                                          <p:stCondLst>
                                            <p:cond delay="0"/>
                                          </p:stCondLst>
                                        </p:cTn>
                                        <p:tgtEl>
                                          <p:spTgt spid="359">
                                            <p:txEl>
                                              <p:pRg st="4" end="4"/>
                                            </p:txEl>
                                          </p:spTgt>
                                        </p:tgtEl>
                                        <p:attrNameLst>
                                          <p:attrName>style.visibility</p:attrName>
                                        </p:attrNameLst>
                                      </p:cBhvr>
                                      <p:to>
                                        <p:strVal val="visible"/>
                                      </p:to>
                                    </p:set>
                                    <p:animEffect transition="in" filter="fade">
                                      <p:cBhvr additive="repl">
                                        <p:cTn id="46" dur="500"/>
                                        <p:tgtEl>
                                          <p:spTgt spid="359">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fill="hold" nodeType="clickEffect">
                                  <p:stCondLst>
                                    <p:cond delay="0"/>
                                  </p:stCondLst>
                                  <p:childTnLst>
                                    <p:set>
                                      <p:cBhvr>
                                        <p:cTn id="50" dur="1" fill="hold">
                                          <p:stCondLst>
                                            <p:cond delay="0"/>
                                          </p:stCondLst>
                                        </p:cTn>
                                        <p:tgtEl>
                                          <p:spTgt spid="365"/>
                                        </p:tgtEl>
                                        <p:attrNameLst>
                                          <p:attrName>style.visibility</p:attrName>
                                        </p:attrNameLst>
                                      </p:cBhvr>
                                      <p:to>
                                        <p:strVal val="visible"/>
                                      </p:to>
                                    </p:set>
                                    <p:animEffect transition="in" filter="fade">
                                      <p:cBhvr additive="repl">
                                        <p:cTn id="51" dur="500"/>
                                        <p:tgtEl>
                                          <p:spTgt spid="365"/>
                                        </p:tgtEl>
                                      </p:cBhvr>
                                    </p:animEffect>
                                  </p:childTnLst>
                                </p:cTn>
                              </p:par>
                              <p:par>
                                <p:cTn id="52" presetID="10" presetClass="entr" fill="hold" nodeType="withEffect">
                                  <p:stCondLst>
                                    <p:cond delay="0"/>
                                  </p:stCondLst>
                                  <p:childTnLst>
                                    <p:set>
                                      <p:cBhvr>
                                        <p:cTn id="53" dur="1" fill="hold">
                                          <p:stCondLst>
                                            <p:cond delay="0"/>
                                          </p:stCondLst>
                                        </p:cTn>
                                        <p:tgtEl>
                                          <p:spTgt spid="371"/>
                                        </p:tgtEl>
                                        <p:attrNameLst>
                                          <p:attrName>style.visibility</p:attrName>
                                        </p:attrNameLst>
                                      </p:cBhvr>
                                      <p:to>
                                        <p:strVal val="visible"/>
                                      </p:to>
                                    </p:set>
                                    <p:animEffect transition="in" filter="fade">
                                      <p:cBhvr additive="repl">
                                        <p:cTn id="54" dur="500"/>
                                        <p:tgtEl>
                                          <p:spTgt spid="371"/>
                                        </p:tgtEl>
                                      </p:cBhvr>
                                    </p:animEffect>
                                  </p:childTnLst>
                                </p:cTn>
                              </p:par>
                              <p:par>
                                <p:cTn id="55" presetID="10" presetClass="entr" fill="hold" nodeType="withEffect">
                                  <p:stCondLst>
                                    <p:cond delay="0"/>
                                  </p:stCondLst>
                                  <p:childTnLst>
                                    <p:set>
                                      <p:cBhvr>
                                        <p:cTn id="56" dur="1" fill="hold">
                                          <p:stCondLst>
                                            <p:cond delay="0"/>
                                          </p:stCondLst>
                                        </p:cTn>
                                        <p:tgtEl>
                                          <p:spTgt spid="366"/>
                                        </p:tgtEl>
                                        <p:attrNameLst>
                                          <p:attrName>style.visibility</p:attrName>
                                        </p:attrNameLst>
                                      </p:cBhvr>
                                      <p:to>
                                        <p:strVal val="visible"/>
                                      </p:to>
                                    </p:set>
                                    <p:animEffect transition="in" filter="fade">
                                      <p:cBhvr additive="repl">
                                        <p:cTn id="57" dur="500"/>
                                        <p:tgtEl>
                                          <p:spTgt spid="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CustomShape 1"/>
          <p:cNvSpPr/>
          <p:nvPr/>
        </p:nvSpPr>
        <p:spPr>
          <a:xfrm>
            <a:off x="1974960" y="3529440"/>
            <a:ext cx="1371240" cy="1371240"/>
          </a:xfrm>
          <a:prstGeom prst="ellipse">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375" name="CustomShape 2"/>
          <p:cNvSpPr/>
          <p:nvPr/>
        </p:nvSpPr>
        <p:spPr>
          <a:xfrm>
            <a:off x="8823960" y="3529440"/>
            <a:ext cx="1371240" cy="1371240"/>
          </a:xfrm>
          <a:prstGeom prst="ellipse">
            <a:avLst/>
          </a:prstGeom>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p:style>
      </p:sp>
      <p:grpSp>
        <p:nvGrpSpPr>
          <p:cNvPr id="376" name="Group 3"/>
          <p:cNvGrpSpPr/>
          <p:nvPr/>
        </p:nvGrpSpPr>
        <p:grpSpPr>
          <a:xfrm>
            <a:off x="8303040" y="3531600"/>
            <a:ext cx="2409120" cy="2265120"/>
            <a:chOff x="8303040" y="3531600"/>
            <a:chExt cx="2409120" cy="2265120"/>
          </a:xfrm>
        </p:grpSpPr>
        <p:sp>
          <p:nvSpPr>
            <p:cNvPr id="377" name="CustomShape 4"/>
            <p:cNvSpPr/>
            <p:nvPr/>
          </p:nvSpPr>
          <p:spPr>
            <a:xfrm>
              <a:off x="8822160" y="3531600"/>
              <a:ext cx="1371240" cy="1371240"/>
            </a:xfrm>
            <a:prstGeom prst="ellipse">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378" name="CustomShape 5"/>
            <p:cNvSpPr/>
            <p:nvPr/>
          </p:nvSpPr>
          <p:spPr>
            <a:xfrm>
              <a:off x="8303040" y="5432040"/>
              <a:ext cx="2409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Publisher: </a:t>
              </a:r>
              <a:r>
                <a:rPr lang="en-IN" sz="1800" b="0" strike="noStrike" spc="-1">
                  <a:solidFill>
                    <a:srgbClr val="1D6FA9"/>
                  </a:solidFill>
                  <a:latin typeface="Roboto Condensed"/>
                </a:rPr>
                <a:t>Direction</a:t>
              </a:r>
              <a:endParaRPr lang="en-IN" sz="1800" b="0" strike="noStrike" spc="-1">
                <a:latin typeface="Arial"/>
              </a:endParaRPr>
            </a:p>
          </p:txBody>
        </p:sp>
      </p:grpSp>
      <p:sp>
        <p:nvSpPr>
          <p:cNvPr id="379" name="TextShape 6"/>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 Example</a:t>
            </a:r>
            <a:endParaRPr lang="en-US" sz="3400" b="0" strike="noStrike" spc="-1">
              <a:solidFill>
                <a:srgbClr val="212121"/>
              </a:solidFill>
              <a:latin typeface="Roboto Condensed"/>
            </a:endParaRPr>
          </a:p>
        </p:txBody>
      </p:sp>
      <p:sp>
        <p:nvSpPr>
          <p:cNvPr id="380" name="TextShape 7"/>
          <p:cNvSpPr txBox="1"/>
          <p:nvPr/>
        </p:nvSpPr>
        <p:spPr>
          <a:xfrm>
            <a:off x="131040" y="863280"/>
            <a:ext cx="11929320" cy="2571120"/>
          </a:xfrm>
          <a:prstGeom prst="rect">
            <a:avLst/>
          </a:prstGeom>
          <a:noFill/>
          <a:ln>
            <a:noFill/>
          </a:ln>
        </p:spPr>
        <p:txBody>
          <a:bodyPr/>
          <a:lstStyle/>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Based on the currently selected destination, the server/computer computes the direction of the car.</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This data is published to an MQTT broker with a topic named – </a:t>
            </a:r>
            <a:r>
              <a:rPr lang="en-US" sz="2400" b="0" strike="noStrike" spc="-1" dirty="0">
                <a:solidFill>
                  <a:srgbClr val="1D6FA9"/>
                </a:solidFill>
                <a:latin typeface="Roboto Condensed"/>
              </a:rPr>
              <a:t>Direction.</a:t>
            </a:r>
            <a:endParaRPr lang="en-US" sz="2400" b="0" strike="noStrike" spc="-1" dirty="0">
              <a:solidFill>
                <a:srgbClr val="212121"/>
              </a:solidFill>
              <a:latin typeface="Roboto Condensed"/>
            </a:endParaRP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To get the command from the server, the system in the car has to subscribe to the topic named </a:t>
            </a:r>
            <a:r>
              <a:rPr lang="en-US" sz="2400" b="0" strike="noStrike" spc="-1" dirty="0">
                <a:solidFill>
                  <a:srgbClr val="1D6FA9"/>
                </a:solidFill>
                <a:latin typeface="Roboto Condensed"/>
              </a:rPr>
              <a:t>Direction</a:t>
            </a:r>
            <a:r>
              <a:rPr lang="en-US" sz="2400" b="0" strike="noStrike" spc="-1" dirty="0">
                <a:solidFill>
                  <a:srgbClr val="212121"/>
                </a:solidFill>
                <a:latin typeface="Roboto Condensed"/>
              </a:rPr>
              <a:t>.</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 </a:t>
            </a:r>
            <a:r>
              <a:rPr lang="en-US" sz="2400" b="0" strike="noStrike" spc="-1" dirty="0" smtClean="0">
                <a:solidFill>
                  <a:srgbClr val="212121"/>
                </a:solidFill>
                <a:latin typeface="Roboto Condensed"/>
              </a:rPr>
              <a:t>According to the command received from the server, the car will run in particular direction.</a:t>
            </a:r>
            <a:endParaRPr lang="en-US" sz="2400" b="0" strike="noStrike" spc="-1" dirty="0">
              <a:solidFill>
                <a:srgbClr val="212121"/>
              </a:solidFill>
              <a:latin typeface="Roboto Condensed"/>
            </a:endParaRPr>
          </a:p>
        </p:txBody>
      </p:sp>
      <p:sp>
        <p:nvSpPr>
          <p:cNvPr id="381" name="CustomShape 8"/>
          <p:cNvSpPr/>
          <p:nvPr/>
        </p:nvSpPr>
        <p:spPr>
          <a:xfrm>
            <a:off x="1055160" y="5062680"/>
            <a:ext cx="32018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Publisher: </a:t>
            </a:r>
            <a:r>
              <a:rPr lang="en-IN" sz="1800" b="0" strike="noStrike" spc="-1">
                <a:solidFill>
                  <a:srgbClr val="B84742"/>
                </a:solidFill>
                <a:latin typeface="Roboto Condensed"/>
              </a:rPr>
              <a:t>CurrentLocation</a:t>
            </a:r>
            <a:endParaRPr lang="en-IN" sz="1800" b="0" strike="noStrike" spc="-1">
              <a:latin typeface="Arial"/>
            </a:endParaRPr>
          </a:p>
        </p:txBody>
      </p:sp>
      <p:sp>
        <p:nvSpPr>
          <p:cNvPr id="382" name="CustomShape 9"/>
          <p:cNvSpPr/>
          <p:nvPr/>
        </p:nvSpPr>
        <p:spPr>
          <a:xfrm>
            <a:off x="5307840" y="5062680"/>
            <a:ext cx="16502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MQTT Broker</a:t>
            </a:r>
            <a:endParaRPr lang="en-IN" sz="1800" b="0" strike="noStrike" spc="-1">
              <a:latin typeface="Arial"/>
            </a:endParaRPr>
          </a:p>
        </p:txBody>
      </p:sp>
      <p:grpSp>
        <p:nvGrpSpPr>
          <p:cNvPr id="383" name="Group 10"/>
          <p:cNvGrpSpPr/>
          <p:nvPr/>
        </p:nvGrpSpPr>
        <p:grpSpPr>
          <a:xfrm>
            <a:off x="5440320" y="3529440"/>
            <a:ext cx="1371240" cy="1371240"/>
            <a:chOff x="5440320" y="3529440"/>
            <a:chExt cx="1371240" cy="1371240"/>
          </a:xfrm>
        </p:grpSpPr>
        <p:sp>
          <p:nvSpPr>
            <p:cNvPr id="384" name="CustomShape 11"/>
            <p:cNvSpPr/>
            <p:nvPr/>
          </p:nvSpPr>
          <p:spPr>
            <a:xfrm>
              <a:off x="5440320" y="3529440"/>
              <a:ext cx="1371240" cy="1371240"/>
            </a:xfrm>
            <a:prstGeom prst="ellipse">
              <a:avLst/>
            </a:prstGeom>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p:style>
        </p:sp>
        <p:pic>
          <p:nvPicPr>
            <p:cNvPr id="385" name="Picture 4"/>
            <p:cNvPicPr/>
            <p:nvPr/>
          </p:nvPicPr>
          <p:blipFill>
            <a:blip r:embed="rId2"/>
            <a:srcRect l="9625" r="9390" b="24206"/>
            <a:stretch/>
          </p:blipFill>
          <p:spPr>
            <a:xfrm>
              <a:off x="5560920" y="3693960"/>
              <a:ext cx="1130040" cy="1057320"/>
            </a:xfrm>
            <a:prstGeom prst="rect">
              <a:avLst/>
            </a:prstGeom>
            <a:ln>
              <a:noFill/>
            </a:ln>
          </p:spPr>
        </p:pic>
      </p:grpSp>
      <p:sp>
        <p:nvSpPr>
          <p:cNvPr id="386" name="CustomShape 12"/>
          <p:cNvSpPr/>
          <p:nvPr/>
        </p:nvSpPr>
        <p:spPr>
          <a:xfrm>
            <a:off x="3703320" y="4114800"/>
            <a:ext cx="1371240" cy="360"/>
          </a:xfrm>
          <a:custGeom>
            <a:avLst/>
            <a:gdLst/>
            <a:ahLst/>
            <a:cxnLst/>
            <a:rect l="l" t="t" r="r" b="b"/>
            <a:pathLst>
              <a:path w="21600" h="21600">
                <a:moveTo>
                  <a:pt x="0" y="0"/>
                </a:moveTo>
                <a:lnTo>
                  <a:pt x="21600" y="21600"/>
                </a:lnTo>
              </a:path>
            </a:pathLst>
          </a:custGeom>
          <a:noFill/>
          <a:ln w="47520">
            <a:solidFill>
              <a:schemeClr val="accent6"/>
            </a:solidFill>
            <a:tailEnd type="triangle" w="med" len="med"/>
          </a:ln>
        </p:spPr>
        <p:style>
          <a:lnRef idx="1">
            <a:schemeClr val="accent1"/>
          </a:lnRef>
          <a:fillRef idx="0">
            <a:schemeClr val="accent1"/>
          </a:fillRef>
          <a:effectRef idx="0">
            <a:schemeClr val="accent1"/>
          </a:effectRef>
          <a:fontRef idx="minor"/>
        </p:style>
      </p:sp>
      <p:sp>
        <p:nvSpPr>
          <p:cNvPr id="387" name="CustomShape 13"/>
          <p:cNvSpPr/>
          <p:nvPr/>
        </p:nvSpPr>
        <p:spPr>
          <a:xfrm>
            <a:off x="7116120" y="4114800"/>
            <a:ext cx="1371240" cy="360"/>
          </a:xfrm>
          <a:custGeom>
            <a:avLst/>
            <a:gdLst/>
            <a:ahLst/>
            <a:cxnLst/>
            <a:rect l="l" t="t" r="r" b="b"/>
            <a:pathLst>
              <a:path w="21600" h="21600">
                <a:moveTo>
                  <a:pt x="0" y="0"/>
                </a:moveTo>
                <a:lnTo>
                  <a:pt x="21600" y="21600"/>
                </a:lnTo>
              </a:path>
            </a:pathLst>
          </a:custGeom>
          <a:noFill/>
          <a:ln w="47520">
            <a:solidFill>
              <a:schemeClr val="accent6"/>
            </a:solidFill>
            <a:tailEnd type="triangle" w="med" len="med"/>
          </a:ln>
        </p:spPr>
        <p:style>
          <a:lnRef idx="1">
            <a:schemeClr val="accent1"/>
          </a:lnRef>
          <a:fillRef idx="0">
            <a:schemeClr val="accent1"/>
          </a:fillRef>
          <a:effectRef idx="0">
            <a:schemeClr val="accent1"/>
          </a:effectRef>
          <a:fontRef idx="minor"/>
        </p:style>
      </p:sp>
      <p:sp>
        <p:nvSpPr>
          <p:cNvPr id="388" name="CustomShape 14"/>
          <p:cNvSpPr/>
          <p:nvPr/>
        </p:nvSpPr>
        <p:spPr>
          <a:xfrm>
            <a:off x="7823520" y="5062680"/>
            <a:ext cx="33681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Subscriber: </a:t>
            </a:r>
            <a:r>
              <a:rPr lang="en-IN" sz="1800" b="0" strike="noStrike" spc="-1">
                <a:solidFill>
                  <a:srgbClr val="B84742"/>
                </a:solidFill>
                <a:latin typeface="Roboto Condensed"/>
              </a:rPr>
              <a:t>CurrentLocation</a:t>
            </a:r>
            <a:endParaRPr lang="en-IN" sz="1800" b="0" strike="noStrike" spc="-1">
              <a:latin typeface="Arial"/>
            </a:endParaRPr>
          </a:p>
        </p:txBody>
      </p:sp>
      <p:pic>
        <p:nvPicPr>
          <p:cNvPr id="389" name="Picture 8"/>
          <p:cNvPicPr/>
          <p:nvPr/>
        </p:nvPicPr>
        <p:blipFill>
          <a:blip r:embed="rId3"/>
          <a:srcRect l="4583" t="7081" r="4163" b="8540"/>
          <a:stretch/>
        </p:blipFill>
        <p:spPr>
          <a:xfrm>
            <a:off x="9050760" y="3801960"/>
            <a:ext cx="914040" cy="845280"/>
          </a:xfrm>
          <a:prstGeom prst="rect">
            <a:avLst/>
          </a:prstGeom>
          <a:ln>
            <a:noFill/>
          </a:ln>
        </p:spPr>
      </p:pic>
      <p:sp>
        <p:nvSpPr>
          <p:cNvPr id="390" name="CustomShape 15"/>
          <p:cNvSpPr/>
          <p:nvPr/>
        </p:nvSpPr>
        <p:spPr>
          <a:xfrm rot="10800000">
            <a:off x="7093880" y="4394160"/>
            <a:ext cx="1371240" cy="360"/>
          </a:xfrm>
          <a:custGeom>
            <a:avLst/>
            <a:gdLst/>
            <a:ahLst/>
            <a:cxnLst/>
            <a:rect l="l" t="t" r="r" b="b"/>
            <a:pathLst>
              <a:path w="21600" h="21600">
                <a:moveTo>
                  <a:pt x="0" y="0"/>
                </a:moveTo>
                <a:lnTo>
                  <a:pt x="21600" y="21600"/>
                </a:lnTo>
              </a:path>
            </a:pathLst>
          </a:custGeom>
          <a:noFill/>
          <a:ln w="47520">
            <a:solidFill>
              <a:schemeClr val="tx2"/>
            </a:solidFill>
            <a:tailEnd type="triangle" w="med" len="med"/>
          </a:ln>
        </p:spPr>
        <p:style>
          <a:lnRef idx="1">
            <a:schemeClr val="accent1"/>
          </a:lnRef>
          <a:fillRef idx="0">
            <a:schemeClr val="accent1"/>
          </a:fillRef>
          <a:effectRef idx="0">
            <a:schemeClr val="accent1"/>
          </a:effectRef>
          <a:fontRef idx="minor"/>
        </p:style>
      </p:sp>
      <p:sp>
        <p:nvSpPr>
          <p:cNvPr id="391" name="CustomShape 16"/>
          <p:cNvSpPr/>
          <p:nvPr/>
        </p:nvSpPr>
        <p:spPr>
          <a:xfrm rot="10800000">
            <a:off x="3678154" y="4394160"/>
            <a:ext cx="1371240" cy="360"/>
          </a:xfrm>
          <a:custGeom>
            <a:avLst/>
            <a:gdLst/>
            <a:ahLst/>
            <a:cxnLst/>
            <a:rect l="l" t="t" r="r" b="b"/>
            <a:pathLst>
              <a:path w="21600" h="21600">
                <a:moveTo>
                  <a:pt x="0" y="0"/>
                </a:moveTo>
                <a:lnTo>
                  <a:pt x="21600" y="21600"/>
                </a:lnTo>
              </a:path>
            </a:pathLst>
          </a:custGeom>
          <a:noFill/>
          <a:ln w="47520">
            <a:solidFill>
              <a:schemeClr val="tx2"/>
            </a:solidFill>
            <a:tailEnd type="triangle" w="med" len="med"/>
          </a:ln>
        </p:spPr>
        <p:style>
          <a:lnRef idx="1">
            <a:schemeClr val="accent1"/>
          </a:lnRef>
          <a:fillRef idx="0">
            <a:schemeClr val="accent1"/>
          </a:fillRef>
          <a:effectRef idx="0">
            <a:schemeClr val="accent1"/>
          </a:effectRef>
          <a:fontRef idx="minor"/>
        </p:style>
      </p:sp>
      <p:grpSp>
        <p:nvGrpSpPr>
          <p:cNvPr id="392" name="Group 17"/>
          <p:cNvGrpSpPr/>
          <p:nvPr/>
        </p:nvGrpSpPr>
        <p:grpSpPr>
          <a:xfrm>
            <a:off x="1328040" y="3531600"/>
            <a:ext cx="2575440" cy="2265120"/>
            <a:chOff x="1328040" y="3531600"/>
            <a:chExt cx="2575440" cy="2265120"/>
          </a:xfrm>
        </p:grpSpPr>
        <p:sp>
          <p:nvSpPr>
            <p:cNvPr id="393" name="CustomShape 18"/>
            <p:cNvSpPr/>
            <p:nvPr/>
          </p:nvSpPr>
          <p:spPr>
            <a:xfrm>
              <a:off x="1970640" y="3531600"/>
              <a:ext cx="1371240" cy="1371240"/>
            </a:xfrm>
            <a:prstGeom prst="ellipse">
              <a:avLst/>
            </a:prstGeom>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p:style>
        </p:sp>
        <p:sp>
          <p:nvSpPr>
            <p:cNvPr id="394" name="CustomShape 19"/>
            <p:cNvSpPr/>
            <p:nvPr/>
          </p:nvSpPr>
          <p:spPr>
            <a:xfrm>
              <a:off x="1328040" y="5432040"/>
              <a:ext cx="25754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a:solidFill>
                    <a:srgbClr val="212121"/>
                  </a:solidFill>
                  <a:latin typeface="Roboto Condensed"/>
                </a:rPr>
                <a:t>Subscriber: </a:t>
              </a:r>
              <a:r>
                <a:rPr lang="en-IN" sz="1800" b="0" strike="noStrike" spc="-1">
                  <a:solidFill>
                    <a:srgbClr val="1D6FA9"/>
                  </a:solidFill>
                  <a:latin typeface="Roboto Condensed"/>
                </a:rPr>
                <a:t>Direction</a:t>
              </a:r>
              <a:endParaRPr lang="en-IN" sz="1800" b="0" strike="noStrike" spc="-1">
                <a:latin typeface="Arial"/>
              </a:endParaRPr>
            </a:p>
          </p:txBody>
        </p:sp>
      </p:grpSp>
      <p:pic>
        <p:nvPicPr>
          <p:cNvPr id="395" name="Picture 4"/>
          <p:cNvPicPr/>
          <p:nvPr/>
        </p:nvPicPr>
        <p:blipFill>
          <a:blip r:embed="rId4"/>
          <a:stretch/>
        </p:blipFill>
        <p:spPr>
          <a:xfrm>
            <a:off x="2062080" y="3623040"/>
            <a:ext cx="1188360" cy="1188360"/>
          </a:xfrm>
          <a:prstGeom prst="rect">
            <a:avLst/>
          </a:prstGeom>
          <a:ln>
            <a:noFill/>
          </a:ln>
        </p:spPr>
      </p:pic>
    </p:spTree>
    <p:extLst>
      <p:ext uri="{BB962C8B-B14F-4D97-AF65-F5344CB8AC3E}">
        <p14:creationId xmlns:p14="http://schemas.microsoft.com/office/powerpoint/2010/main" val="214689235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80">
                                            <p:txEl>
                                              <p:pRg st="0" end="0"/>
                                            </p:txEl>
                                          </p:spTgt>
                                        </p:tgtEl>
                                        <p:attrNameLst>
                                          <p:attrName>style.visibility</p:attrName>
                                        </p:attrNameLst>
                                      </p:cBhvr>
                                      <p:to>
                                        <p:strVal val="visible"/>
                                      </p:to>
                                    </p:set>
                                    <p:animEffect transition="in" filter="fade">
                                      <p:cBhvr additive="repl">
                                        <p:cTn id="7" dur="500"/>
                                        <p:tgtEl>
                                          <p:spTgt spid="3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80">
                                            <p:txEl>
                                              <p:pRg st="1" end="1"/>
                                            </p:txEl>
                                          </p:spTgt>
                                        </p:tgtEl>
                                        <p:attrNameLst>
                                          <p:attrName>style.visibility</p:attrName>
                                        </p:attrNameLst>
                                      </p:cBhvr>
                                      <p:to>
                                        <p:strVal val="visible"/>
                                      </p:to>
                                    </p:set>
                                    <p:animEffect transition="in" filter="fade">
                                      <p:cBhvr additive="repl">
                                        <p:cTn id="12" dur="500"/>
                                        <p:tgtEl>
                                          <p:spTgt spid="3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additive="repl">
                                        <p:cTn id="17" dur="500"/>
                                        <p:tgtEl>
                                          <p:spTgt spid="376"/>
                                        </p:tgtEl>
                                      </p:cBhvr>
                                    </p:animEffect>
                                  </p:childTnLst>
                                </p:cTn>
                              </p:par>
                              <p:par>
                                <p:cTn id="18" presetID="10" presetClass="entr" fill="hold" nodeType="withEffect">
                                  <p:stCondLst>
                                    <p:cond delay="0"/>
                                  </p:stCondLst>
                                  <p:childTnLst>
                                    <p:set>
                                      <p:cBhvr>
                                        <p:cTn id="19" dur="1" fill="hold">
                                          <p:stCondLst>
                                            <p:cond delay="0"/>
                                          </p:stCondLst>
                                        </p:cTn>
                                        <p:tgtEl>
                                          <p:spTgt spid="390"/>
                                        </p:tgtEl>
                                        <p:attrNameLst>
                                          <p:attrName>style.visibility</p:attrName>
                                        </p:attrNameLst>
                                      </p:cBhvr>
                                      <p:to>
                                        <p:strVal val="visible"/>
                                      </p:to>
                                    </p:set>
                                    <p:animEffect transition="in" filter="fade">
                                      <p:cBhvr additive="repl">
                                        <p:cTn id="20" dur="500"/>
                                        <p:tgtEl>
                                          <p:spTgt spid="3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380">
                                            <p:txEl>
                                              <p:pRg st="2" end="2"/>
                                            </p:txEl>
                                          </p:spTgt>
                                        </p:tgtEl>
                                        <p:attrNameLst>
                                          <p:attrName>style.visibility</p:attrName>
                                        </p:attrNameLst>
                                      </p:cBhvr>
                                      <p:to>
                                        <p:strVal val="visible"/>
                                      </p:to>
                                    </p:set>
                                    <p:animEffect transition="in" filter="fade">
                                      <p:cBhvr additive="repl">
                                        <p:cTn id="25" dur="500"/>
                                        <p:tgtEl>
                                          <p:spTgt spid="38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392"/>
                                        </p:tgtEl>
                                        <p:attrNameLst>
                                          <p:attrName>style.visibility</p:attrName>
                                        </p:attrNameLst>
                                      </p:cBhvr>
                                      <p:to>
                                        <p:strVal val="visible"/>
                                      </p:to>
                                    </p:set>
                                    <p:animEffect transition="in" filter="fade">
                                      <p:cBhvr additive="repl">
                                        <p:cTn id="30" dur="500"/>
                                        <p:tgtEl>
                                          <p:spTgt spid="392"/>
                                        </p:tgtEl>
                                      </p:cBhvr>
                                    </p:animEffect>
                                  </p:childTnLst>
                                </p:cTn>
                              </p:par>
                              <p:par>
                                <p:cTn id="31" presetID="10" presetClass="entr" fill="hold" nodeType="withEffect">
                                  <p:stCondLst>
                                    <p:cond delay="0"/>
                                  </p:stCondLst>
                                  <p:childTnLst>
                                    <p:set>
                                      <p:cBhvr>
                                        <p:cTn id="32" dur="1" fill="hold">
                                          <p:stCondLst>
                                            <p:cond delay="0"/>
                                          </p:stCondLst>
                                        </p:cTn>
                                        <p:tgtEl>
                                          <p:spTgt spid="391"/>
                                        </p:tgtEl>
                                        <p:attrNameLst>
                                          <p:attrName>style.visibility</p:attrName>
                                        </p:attrNameLst>
                                      </p:cBhvr>
                                      <p:to>
                                        <p:strVal val="visible"/>
                                      </p:to>
                                    </p:set>
                                    <p:animEffect transition="in" filter="fade">
                                      <p:cBhvr additive="repl">
                                        <p:cTn id="33" dur="500"/>
                                        <p:tgtEl>
                                          <p:spTgt spid="39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380">
                                            <p:txEl>
                                              <p:pRg st="3" end="3"/>
                                            </p:txEl>
                                          </p:spTgt>
                                        </p:tgtEl>
                                        <p:attrNameLst>
                                          <p:attrName>style.visibility</p:attrName>
                                        </p:attrNameLst>
                                      </p:cBhvr>
                                      <p:to>
                                        <p:strVal val="visible"/>
                                      </p:to>
                                    </p:set>
                                    <p:animEffect transition="in" filter="fade">
                                      <p:cBhvr additive="repl">
                                        <p:cTn id="38" dur="500"/>
                                        <p:tgtEl>
                                          <p:spTgt spid="38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Serial Communication vs Parallel Communication</a:t>
            </a:r>
            <a:endParaRPr lang="en-IN" dirty="0"/>
          </a:p>
        </p:txBody>
      </p:sp>
      <p:sp>
        <p:nvSpPr>
          <p:cNvPr id="3" name="Content Placeholder 2"/>
          <p:cNvSpPr>
            <a:spLocks noGrp="1"/>
          </p:cNvSpPr>
          <p:nvPr>
            <p:ph idx="1"/>
          </p:nvPr>
        </p:nvSpPr>
        <p:spPr>
          <a:xfrm>
            <a:off x="131181" y="1521736"/>
            <a:ext cx="8424990" cy="3321693"/>
          </a:xfrm>
        </p:spPr>
        <p:txBody>
          <a:bodyPr/>
          <a:lstStyle/>
          <a:p>
            <a:r>
              <a:rPr lang="en-US" dirty="0" smtClean="0"/>
              <a:t>Advantages </a:t>
            </a:r>
            <a:r>
              <a:rPr lang="en-US" dirty="0"/>
              <a:t>of Serial </a:t>
            </a:r>
            <a:r>
              <a:rPr lang="en-US" dirty="0" smtClean="0"/>
              <a:t>Communication </a:t>
            </a:r>
          </a:p>
          <a:p>
            <a:pPr lvl="1"/>
            <a:r>
              <a:rPr lang="en-US" dirty="0" smtClean="0"/>
              <a:t>Simpler </a:t>
            </a:r>
            <a:r>
              <a:rPr lang="en-US" dirty="0"/>
              <a:t>wiring and reduced cost</a:t>
            </a:r>
            <a:r>
              <a:rPr lang="en-US" dirty="0" smtClean="0"/>
              <a:t>.</a:t>
            </a:r>
          </a:p>
          <a:p>
            <a:pPr lvl="1"/>
            <a:r>
              <a:rPr lang="en-US" dirty="0" smtClean="0"/>
              <a:t>Suitable </a:t>
            </a:r>
            <a:r>
              <a:rPr lang="en-US" dirty="0"/>
              <a:t>for long-distance communication (e.g., USB, RS-485</a:t>
            </a:r>
            <a:r>
              <a:rPr lang="en-US" dirty="0" smtClean="0"/>
              <a:t>).</a:t>
            </a:r>
          </a:p>
          <a:p>
            <a:pPr lvl="1"/>
            <a:r>
              <a:rPr lang="en-US" dirty="0" smtClean="0"/>
              <a:t>Less </a:t>
            </a:r>
            <a:r>
              <a:rPr lang="en-US" dirty="0"/>
              <a:t>chance of signal interference</a:t>
            </a:r>
            <a:r>
              <a:rPr lang="en-US" dirty="0" smtClean="0"/>
              <a:t>.</a:t>
            </a:r>
          </a:p>
          <a:p>
            <a:r>
              <a:rPr lang="en-US" dirty="0" smtClean="0"/>
              <a:t>Advantages </a:t>
            </a:r>
            <a:r>
              <a:rPr lang="en-US" dirty="0"/>
              <a:t>of Parallel </a:t>
            </a:r>
            <a:r>
              <a:rPr lang="en-US" dirty="0" smtClean="0"/>
              <a:t>Communication</a:t>
            </a:r>
          </a:p>
          <a:p>
            <a:pPr lvl="1"/>
            <a:r>
              <a:rPr lang="en-US" dirty="0" smtClean="0"/>
              <a:t>Faster </a:t>
            </a:r>
            <a:r>
              <a:rPr lang="en-US" dirty="0"/>
              <a:t>data transfer rates (used in high-speed buses like </a:t>
            </a:r>
            <a:r>
              <a:rPr lang="en-US" dirty="0" err="1"/>
              <a:t>PCIe</a:t>
            </a:r>
            <a:r>
              <a:rPr lang="en-US" dirty="0" smtClean="0"/>
              <a:t>).</a:t>
            </a:r>
          </a:p>
          <a:p>
            <a:pPr lvl="1"/>
            <a:r>
              <a:rPr lang="en-US" dirty="0" smtClean="0"/>
              <a:t>Suitable </a:t>
            </a:r>
            <a:r>
              <a:rPr lang="en-US" dirty="0"/>
              <a:t>for applications requiring large amounts of data to be transferred quickly over short distances (e.g., inside computers</a:t>
            </a:r>
            <a:r>
              <a:rPr lang="en-US" dirty="0" smtClean="0"/>
              <a:t>).</a:t>
            </a:r>
          </a:p>
        </p:txBody>
      </p:sp>
      <p:pic>
        <p:nvPicPr>
          <p:cNvPr id="5" name="Content Placeholder 3"/>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7753740" y="1220915"/>
            <a:ext cx="4128645" cy="3486637"/>
          </a:xfrm>
          <a:prstGeom prst="rect">
            <a:avLst/>
          </a:prstGeom>
        </p:spPr>
      </p:pic>
      <p:sp>
        <p:nvSpPr>
          <p:cNvPr id="6" name="Rectangle 5"/>
          <p:cNvSpPr/>
          <p:nvPr/>
        </p:nvSpPr>
        <p:spPr>
          <a:xfrm>
            <a:off x="-335777" y="4707552"/>
            <a:ext cx="12385686" cy="1892826"/>
          </a:xfrm>
          <a:prstGeom prst="rect">
            <a:avLst/>
          </a:prstGeom>
        </p:spPr>
        <p:txBody>
          <a:bodyPr wrap="square">
            <a:spAutoFit/>
          </a:bodyPr>
          <a:lstStyle/>
          <a:p>
            <a:pPr marL="800100" lvl="1" indent="-342900" algn="just">
              <a:lnSpc>
                <a:spcPct val="90000"/>
              </a:lnSpc>
              <a:spcBef>
                <a:spcPts val="1000"/>
              </a:spcBef>
              <a:buClr>
                <a:schemeClr val="accent6"/>
              </a:buClr>
              <a:buFont typeface="Wingdings" panose="05000000000000000000" pitchFamily="2" charset="2"/>
              <a:buChar char="Ø"/>
            </a:pPr>
            <a:r>
              <a:rPr lang="en-US" sz="2000" dirty="0"/>
              <a:t>Serial Communication: Arduino to sensors or PCs via UART, SPI, </a:t>
            </a:r>
            <a:r>
              <a:rPr lang="en-US" sz="2000" dirty="0" smtClean="0"/>
              <a:t>I²C.</a:t>
            </a:r>
          </a:p>
          <a:p>
            <a:pPr marL="1257300" lvl="2" indent="-342900" algn="just">
              <a:lnSpc>
                <a:spcPct val="90000"/>
              </a:lnSpc>
              <a:spcBef>
                <a:spcPts val="1000"/>
              </a:spcBef>
              <a:buClr>
                <a:schemeClr val="accent6"/>
              </a:buClr>
              <a:buFont typeface="Wingdings" panose="05000000000000000000" pitchFamily="2" charset="2"/>
              <a:buChar char="v"/>
            </a:pPr>
            <a:r>
              <a:rPr lang="en-US" sz="2000" dirty="0" smtClean="0"/>
              <a:t>Long-distance </a:t>
            </a:r>
            <a:r>
              <a:rPr lang="en-US" sz="2000" dirty="0"/>
              <a:t>communication (e.g., RS-232, Ethernet, USB).</a:t>
            </a:r>
          </a:p>
          <a:p>
            <a:pPr marL="800100" lvl="1" indent="-342900" algn="just">
              <a:lnSpc>
                <a:spcPct val="90000"/>
              </a:lnSpc>
              <a:spcBef>
                <a:spcPts val="1000"/>
              </a:spcBef>
              <a:buClr>
                <a:schemeClr val="accent6"/>
              </a:buClr>
              <a:buFont typeface="Wingdings" panose="05000000000000000000" pitchFamily="2" charset="2"/>
              <a:buChar char="Ø"/>
            </a:pPr>
            <a:r>
              <a:rPr lang="en-US" sz="2000" dirty="0"/>
              <a:t>Parallel Communication: Internal hardware communication in computers (e.g., CPU to RAM via memory buses).</a:t>
            </a:r>
          </a:p>
          <a:p>
            <a:pPr marL="1257300" lvl="2" indent="-342900" algn="just">
              <a:lnSpc>
                <a:spcPct val="90000"/>
              </a:lnSpc>
              <a:spcBef>
                <a:spcPts val="1000"/>
              </a:spcBef>
              <a:buClr>
                <a:schemeClr val="accent6"/>
              </a:buClr>
              <a:buFont typeface="Wingdings" panose="05000000000000000000" pitchFamily="2" charset="2"/>
              <a:buChar char="v"/>
            </a:pPr>
            <a:r>
              <a:rPr lang="en-US" sz="2000" dirty="0"/>
              <a:t>Printers (parallel ports like </a:t>
            </a:r>
            <a:r>
              <a:rPr lang="en-US" sz="2000" dirty="0" err="1"/>
              <a:t>Centronics</a:t>
            </a:r>
            <a:r>
              <a:rPr lang="en-US" sz="2000" dirty="0"/>
              <a:t> in older models).</a:t>
            </a:r>
          </a:p>
          <a:p>
            <a:endParaRPr lang="en-US" sz="2000" dirty="0"/>
          </a:p>
        </p:txBody>
      </p:sp>
      <p:sp>
        <p:nvSpPr>
          <p:cNvPr id="7" name="Rectangle 6"/>
          <p:cNvSpPr/>
          <p:nvPr/>
        </p:nvSpPr>
        <p:spPr>
          <a:xfrm>
            <a:off x="131181" y="764606"/>
            <a:ext cx="11451771" cy="757130"/>
          </a:xfrm>
          <a:prstGeom prst="rect">
            <a:avLst/>
          </a:prstGeom>
        </p:spPr>
        <p:txBody>
          <a:bodyPr wrap="square">
            <a:spAutoFit/>
          </a:bodyPr>
          <a:lstStyle/>
          <a:p>
            <a:pPr marL="342900" indent="-342900" algn="just">
              <a:lnSpc>
                <a:spcPct val="90000"/>
              </a:lnSpc>
              <a:spcBef>
                <a:spcPts val="1000"/>
              </a:spcBef>
              <a:buClr>
                <a:schemeClr val="accent6"/>
              </a:buClr>
              <a:buFont typeface="Wingdings" panose="05000000000000000000" pitchFamily="2" charset="2"/>
              <a:buChar char="Ø"/>
            </a:pPr>
            <a:r>
              <a:rPr lang="en-US" sz="2400" dirty="0"/>
              <a:t>Conversely, Parallel Communication is known to be the process of sending several bits, even bytes, as a whole only in a single clock cycle.</a:t>
            </a:r>
          </a:p>
        </p:txBody>
      </p:sp>
    </p:spTree>
    <p:extLst>
      <p:ext uri="{BB962C8B-B14F-4D97-AF65-F5344CB8AC3E}">
        <p14:creationId xmlns:p14="http://schemas.microsoft.com/office/powerpoint/2010/main" val="233343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 Working</a:t>
            </a:r>
            <a:endParaRPr lang="en-US" sz="3400" b="0" strike="noStrike" spc="-1">
              <a:solidFill>
                <a:srgbClr val="212121"/>
              </a:solidFill>
              <a:latin typeface="Roboto Condensed"/>
            </a:endParaRPr>
          </a:p>
        </p:txBody>
      </p:sp>
      <p:sp>
        <p:nvSpPr>
          <p:cNvPr id="397" name="TextShape 2"/>
          <p:cNvSpPr txBox="1"/>
          <p:nvPr/>
        </p:nvSpPr>
        <p:spPr>
          <a:xfrm>
            <a:off x="131040" y="863280"/>
            <a:ext cx="11929320" cy="5590080"/>
          </a:xfrm>
          <a:prstGeom prst="rect">
            <a:avLst/>
          </a:prstGeom>
          <a:noFill/>
          <a:ln>
            <a:noFill/>
          </a:ln>
        </p:spPr>
        <p:txBody>
          <a:bodyPr/>
          <a:lstStyle/>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In MQTT, </a:t>
            </a:r>
            <a:r>
              <a:rPr lang="en-US" sz="2400" b="0" strike="noStrike" spc="-1" dirty="0">
                <a:solidFill>
                  <a:srgbClr val="B84742"/>
                </a:solidFill>
                <a:latin typeface="Roboto Condensed"/>
              </a:rPr>
              <a:t>clients do not have any address </a:t>
            </a:r>
            <a:r>
              <a:rPr lang="en-US" sz="2400" b="0" strike="noStrike" spc="-1" dirty="0">
                <a:solidFill>
                  <a:srgbClr val="212121"/>
                </a:solidFill>
                <a:latin typeface="Roboto Condensed"/>
              </a:rPr>
              <a:t>like a typical networking scheme.</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The broker filters the messages based on the subscribed topics.</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The messages will then be circulated to respective subscribers.</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The topic name can be anything in string format.</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 </a:t>
            </a:r>
            <a:r>
              <a:rPr lang="en-US" sz="2400" b="0" strike="noStrike" spc="-1" dirty="0" smtClean="0">
                <a:solidFill>
                  <a:srgbClr val="212121"/>
                </a:solidFill>
                <a:latin typeface="Roboto Condensed"/>
              </a:rPr>
              <a:t>The MQTT working can be explained with an example of the </a:t>
            </a:r>
            <a:r>
              <a:rPr lang="en-US" sz="2400" b="0" strike="noStrike" spc="-1" dirty="0" smtClean="0">
                <a:solidFill>
                  <a:srgbClr val="B84742"/>
                </a:solidFill>
                <a:latin typeface="Roboto Condensed"/>
              </a:rPr>
              <a:t>television broadcast</a:t>
            </a:r>
            <a:r>
              <a:rPr lang="en-US" sz="2400" b="0" strike="noStrike" spc="-1" dirty="0" smtClean="0">
                <a:solidFill>
                  <a:srgbClr val="212121"/>
                </a:solidFill>
                <a:latin typeface="Roboto Condensed"/>
              </a:rPr>
              <a:t>.</a:t>
            </a:r>
            <a:endParaRPr lang="en-US" sz="2400" b="0" strike="noStrike" spc="-1" dirty="0">
              <a:solidFill>
                <a:srgbClr val="212121"/>
              </a:solidFill>
              <a:latin typeface="Roboto Condensed"/>
            </a:endParaRPr>
          </a:p>
        </p:txBody>
      </p:sp>
      <p:sp>
        <p:nvSpPr>
          <p:cNvPr id="398" name="CustomShape 3"/>
          <p:cNvSpPr/>
          <p:nvPr/>
        </p:nvSpPr>
        <p:spPr>
          <a:xfrm>
            <a:off x="478440" y="4487040"/>
            <a:ext cx="24289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2400" b="0" strike="noStrike" spc="-1">
                <a:solidFill>
                  <a:srgbClr val="212121"/>
                </a:solidFill>
                <a:latin typeface="Roboto Condensed"/>
              </a:rPr>
              <a:t>Client</a:t>
            </a:r>
            <a:r>
              <a:rPr lang="en-IN" sz="2400" b="0" strike="noStrike" spc="-1">
                <a:solidFill>
                  <a:srgbClr val="212121"/>
                </a:solidFill>
                <a:latin typeface="Calibri"/>
              </a:rPr>
              <a:t>_</a:t>
            </a:r>
            <a:r>
              <a:rPr lang="en-IN" sz="2400" b="0" strike="noStrike" spc="-1">
                <a:solidFill>
                  <a:srgbClr val="212121"/>
                </a:solidFill>
                <a:latin typeface="Roboto Condensed"/>
              </a:rPr>
              <a:t>Address</a:t>
            </a:r>
            <a:endParaRPr lang="en-IN" sz="2400" b="0" strike="noStrike" spc="-1">
              <a:latin typeface="Arial"/>
            </a:endParaRPr>
          </a:p>
        </p:txBody>
      </p:sp>
      <p:grpSp>
        <p:nvGrpSpPr>
          <p:cNvPr id="399" name="Group 4"/>
          <p:cNvGrpSpPr/>
          <p:nvPr/>
        </p:nvGrpSpPr>
        <p:grpSpPr>
          <a:xfrm>
            <a:off x="1046520" y="4061880"/>
            <a:ext cx="1293120" cy="1293120"/>
            <a:chOff x="1046520" y="4061880"/>
            <a:chExt cx="1293120" cy="1293120"/>
          </a:xfrm>
        </p:grpSpPr>
        <p:sp>
          <p:nvSpPr>
            <p:cNvPr id="400" name="Line 5"/>
            <p:cNvSpPr/>
            <p:nvPr/>
          </p:nvSpPr>
          <p:spPr>
            <a:xfrm flipH="1">
              <a:off x="1046520" y="4061880"/>
              <a:ext cx="1293120" cy="1293120"/>
            </a:xfrm>
            <a:prstGeom prst="line">
              <a:avLst/>
            </a:prstGeom>
            <a:ln w="44280">
              <a:solidFill>
                <a:srgbClr val="FF0000"/>
              </a:solidFill>
            </a:ln>
          </p:spPr>
          <p:style>
            <a:lnRef idx="1">
              <a:schemeClr val="accent1"/>
            </a:lnRef>
            <a:fillRef idx="0">
              <a:schemeClr val="accent1"/>
            </a:fillRef>
            <a:effectRef idx="0">
              <a:schemeClr val="accent1"/>
            </a:effectRef>
            <a:fontRef idx="minor"/>
          </p:style>
        </p:sp>
        <p:sp>
          <p:nvSpPr>
            <p:cNvPr id="401" name="Line 6"/>
            <p:cNvSpPr/>
            <p:nvPr/>
          </p:nvSpPr>
          <p:spPr>
            <a:xfrm flipH="1" flipV="1">
              <a:off x="1046520" y="4061880"/>
              <a:ext cx="1293120" cy="1293120"/>
            </a:xfrm>
            <a:prstGeom prst="line">
              <a:avLst/>
            </a:prstGeom>
            <a:ln w="44280">
              <a:solidFill>
                <a:srgbClr val="FF0000"/>
              </a:solidFill>
            </a:ln>
          </p:spPr>
          <p:style>
            <a:lnRef idx="1">
              <a:schemeClr val="accent1"/>
            </a:lnRef>
            <a:fillRef idx="0">
              <a:schemeClr val="accent1"/>
            </a:fillRef>
            <a:effectRef idx="0">
              <a:schemeClr val="accent1"/>
            </a:effectRef>
            <a:fontRef idx="minor"/>
          </p:style>
        </p:sp>
      </p:grpSp>
      <p:pic>
        <p:nvPicPr>
          <p:cNvPr id="402" name="Picture 2"/>
          <p:cNvPicPr/>
          <p:nvPr/>
        </p:nvPicPr>
        <p:blipFill>
          <a:blip r:embed="rId2"/>
          <a:stretch/>
        </p:blipFill>
        <p:spPr>
          <a:xfrm>
            <a:off x="3516840" y="3222720"/>
            <a:ext cx="2980800" cy="2990520"/>
          </a:xfrm>
          <a:prstGeom prst="rect">
            <a:avLst/>
          </a:prstGeom>
          <a:ln>
            <a:noFill/>
          </a:ln>
        </p:spPr>
      </p:pic>
      <p:pic>
        <p:nvPicPr>
          <p:cNvPr id="403" name="Picture 4"/>
          <p:cNvPicPr/>
          <p:nvPr/>
        </p:nvPicPr>
        <p:blipFill>
          <a:blip r:embed="rId3"/>
          <a:stretch/>
        </p:blipFill>
        <p:spPr>
          <a:xfrm>
            <a:off x="7453080" y="3222720"/>
            <a:ext cx="2971440" cy="2971440"/>
          </a:xfrm>
          <a:prstGeom prst="rect">
            <a:avLst/>
          </a:prstGeom>
          <a:ln>
            <a:noFill/>
          </a:ln>
        </p:spPr>
      </p:pic>
    </p:spTree>
    <p:extLst>
      <p:ext uri="{BB962C8B-B14F-4D97-AF65-F5344CB8AC3E}">
        <p14:creationId xmlns:p14="http://schemas.microsoft.com/office/powerpoint/2010/main" val="363463060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97">
                                            <p:txEl>
                                              <p:pRg st="0" end="0"/>
                                            </p:txEl>
                                          </p:spTgt>
                                        </p:tgtEl>
                                        <p:attrNameLst>
                                          <p:attrName>style.visibility</p:attrName>
                                        </p:attrNameLst>
                                      </p:cBhvr>
                                      <p:to>
                                        <p:strVal val="visible"/>
                                      </p:to>
                                    </p:set>
                                    <p:animEffect transition="in" filter="fade">
                                      <p:cBhvr additive="repl">
                                        <p:cTn id="7" dur="500"/>
                                        <p:tgtEl>
                                          <p:spTgt spid="3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99"/>
                                        </p:tgtEl>
                                        <p:attrNameLst>
                                          <p:attrName>style.visibility</p:attrName>
                                        </p:attrNameLst>
                                      </p:cBhvr>
                                      <p:to>
                                        <p:strVal val="visible"/>
                                      </p:to>
                                    </p:set>
                                    <p:animEffect transition="in" filter="fade">
                                      <p:cBhvr additive="repl">
                                        <p:cTn id="12" dur="500"/>
                                        <p:tgtEl>
                                          <p:spTgt spid="399"/>
                                        </p:tgtEl>
                                      </p:cBhvr>
                                    </p:animEffect>
                                  </p:childTnLst>
                                </p:cTn>
                              </p:par>
                              <p:par>
                                <p:cTn id="13" presetID="10" presetClass="entr" fill="hold" nodeType="withEffect">
                                  <p:stCondLst>
                                    <p:cond delay="0"/>
                                  </p:stCondLst>
                                  <p:childTnLst>
                                    <p:set>
                                      <p:cBhvr>
                                        <p:cTn id="14" dur="1" fill="hold">
                                          <p:stCondLst>
                                            <p:cond delay="0"/>
                                          </p:stCondLst>
                                        </p:cTn>
                                        <p:tgtEl>
                                          <p:spTgt spid="398"/>
                                        </p:tgtEl>
                                        <p:attrNameLst>
                                          <p:attrName>style.visibility</p:attrName>
                                        </p:attrNameLst>
                                      </p:cBhvr>
                                      <p:to>
                                        <p:strVal val="visible"/>
                                      </p:to>
                                    </p:set>
                                    <p:animEffect transition="in" filter="fade">
                                      <p:cBhvr additive="repl">
                                        <p:cTn id="15" dur="500"/>
                                        <p:tgtEl>
                                          <p:spTgt spid="39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397">
                                            <p:txEl>
                                              <p:pRg st="1" end="1"/>
                                            </p:txEl>
                                          </p:spTgt>
                                        </p:tgtEl>
                                        <p:attrNameLst>
                                          <p:attrName>style.visibility</p:attrName>
                                        </p:attrNameLst>
                                      </p:cBhvr>
                                      <p:to>
                                        <p:strVal val="visible"/>
                                      </p:to>
                                    </p:set>
                                    <p:animEffect transition="in" filter="fade">
                                      <p:cBhvr additive="repl">
                                        <p:cTn id="20" dur="500"/>
                                        <p:tgtEl>
                                          <p:spTgt spid="39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402"/>
                                        </p:tgtEl>
                                        <p:attrNameLst>
                                          <p:attrName>style.visibility</p:attrName>
                                        </p:attrNameLst>
                                      </p:cBhvr>
                                      <p:to>
                                        <p:strVal val="visible"/>
                                      </p:to>
                                    </p:set>
                                    <p:animEffect transition="in" filter="fade">
                                      <p:cBhvr additive="repl">
                                        <p:cTn id="25" dur="500"/>
                                        <p:tgtEl>
                                          <p:spTgt spid="40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397">
                                            <p:txEl>
                                              <p:pRg st="2" end="2"/>
                                            </p:txEl>
                                          </p:spTgt>
                                        </p:tgtEl>
                                        <p:attrNameLst>
                                          <p:attrName>style.visibility</p:attrName>
                                        </p:attrNameLst>
                                      </p:cBhvr>
                                      <p:to>
                                        <p:strVal val="visible"/>
                                      </p:to>
                                    </p:set>
                                    <p:animEffect transition="in" filter="fade">
                                      <p:cBhvr additive="repl">
                                        <p:cTn id="30" dur="500"/>
                                        <p:tgtEl>
                                          <p:spTgt spid="397">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403"/>
                                        </p:tgtEl>
                                        <p:attrNameLst>
                                          <p:attrName>style.visibility</p:attrName>
                                        </p:attrNameLst>
                                      </p:cBhvr>
                                      <p:to>
                                        <p:strVal val="visible"/>
                                      </p:to>
                                    </p:set>
                                    <p:animEffect transition="in" filter="fade">
                                      <p:cBhvr additive="repl">
                                        <p:cTn id="35" dur="500"/>
                                        <p:tgtEl>
                                          <p:spTgt spid="40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397">
                                            <p:txEl>
                                              <p:pRg st="3" end="3"/>
                                            </p:txEl>
                                          </p:spTgt>
                                        </p:tgtEl>
                                        <p:attrNameLst>
                                          <p:attrName>style.visibility</p:attrName>
                                        </p:attrNameLst>
                                      </p:cBhvr>
                                      <p:to>
                                        <p:strVal val="visible"/>
                                      </p:to>
                                    </p:set>
                                    <p:animEffect transition="in" filter="fade">
                                      <p:cBhvr additive="repl">
                                        <p:cTn id="40" dur="500"/>
                                        <p:tgtEl>
                                          <p:spTgt spid="397">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397">
                                            <p:txEl>
                                              <p:pRg st="4" end="4"/>
                                            </p:txEl>
                                          </p:spTgt>
                                        </p:tgtEl>
                                        <p:attrNameLst>
                                          <p:attrName>style.visibility</p:attrName>
                                        </p:attrNameLst>
                                      </p:cBhvr>
                                      <p:to>
                                        <p:strVal val="visible"/>
                                      </p:to>
                                    </p:set>
                                    <p:animEffect transition="in" filter="fade">
                                      <p:cBhvr additive="repl">
                                        <p:cTn id="45" dur="500"/>
                                        <p:tgtEl>
                                          <p:spTgt spid="3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 Working</a:t>
            </a:r>
            <a:endParaRPr lang="en-US" sz="3400" b="0" strike="noStrike" spc="-1">
              <a:solidFill>
                <a:srgbClr val="212121"/>
              </a:solidFill>
              <a:latin typeface="Roboto Condensed"/>
            </a:endParaRPr>
          </a:p>
        </p:txBody>
      </p:sp>
      <p:sp>
        <p:nvSpPr>
          <p:cNvPr id="405" name="TextShape 2"/>
          <p:cNvSpPr txBox="1"/>
          <p:nvPr/>
        </p:nvSpPr>
        <p:spPr>
          <a:xfrm>
            <a:off x="131040" y="863280"/>
            <a:ext cx="11929320" cy="5590080"/>
          </a:xfrm>
          <a:prstGeom prst="rect">
            <a:avLst/>
          </a:prstGeom>
          <a:noFill/>
          <a:ln>
            <a:noFill/>
          </a:ln>
        </p:spPr>
        <p:txBody>
          <a:bodyPr/>
          <a:lstStyle/>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Television broadcaster station broadcasts all the channels.</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The viewers subscribe to their favorite channels only.</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Similarly, in MQTT, the publisher node publishes data with the topic name and interested subscribers subscribe to the topic.</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smtClean="0">
                <a:solidFill>
                  <a:srgbClr val="212121"/>
                </a:solidFill>
                <a:latin typeface="Roboto Condensed"/>
              </a:rPr>
              <a:t>Note that there can be multiple subscribers of a same topic as well as a single subscriber can be subscribe to multiple topics.</a:t>
            </a:r>
            <a:endParaRPr lang="en-US" sz="2400" b="0" strike="noStrike" spc="-1" dirty="0">
              <a:solidFill>
                <a:srgbClr val="212121"/>
              </a:solidFill>
              <a:latin typeface="Roboto Condensed"/>
            </a:endParaRPr>
          </a:p>
        </p:txBody>
      </p:sp>
      <p:pic>
        <p:nvPicPr>
          <p:cNvPr id="407" name="Picture 4"/>
          <p:cNvPicPr/>
          <p:nvPr/>
        </p:nvPicPr>
        <p:blipFill>
          <a:blip r:embed="rId2"/>
          <a:srcRect r="12015"/>
          <a:stretch/>
        </p:blipFill>
        <p:spPr>
          <a:xfrm>
            <a:off x="3826440" y="3458160"/>
            <a:ext cx="3629160" cy="2742840"/>
          </a:xfrm>
          <a:prstGeom prst="rect">
            <a:avLst/>
          </a:prstGeom>
          <a:ln>
            <a:noFill/>
          </a:ln>
        </p:spPr>
      </p:pic>
      <p:grpSp>
        <p:nvGrpSpPr>
          <p:cNvPr id="2" name="Group 1"/>
          <p:cNvGrpSpPr/>
          <p:nvPr/>
        </p:nvGrpSpPr>
        <p:grpSpPr>
          <a:xfrm>
            <a:off x="131040" y="3686760"/>
            <a:ext cx="3594286" cy="2285640"/>
            <a:chOff x="131040" y="3686760"/>
            <a:chExt cx="3594286" cy="2285640"/>
          </a:xfrm>
        </p:grpSpPr>
        <p:pic>
          <p:nvPicPr>
            <p:cNvPr id="406" name="Picture 2"/>
            <p:cNvPicPr/>
            <p:nvPr/>
          </p:nvPicPr>
          <p:blipFill>
            <a:blip r:embed="rId3">
              <a:clrChange>
                <a:clrFrom>
                  <a:srgbClr val="F7F7F7"/>
                </a:clrFrom>
                <a:clrTo>
                  <a:srgbClr val="F7F7F7">
                    <a:alpha val="0"/>
                  </a:srgbClr>
                </a:clrTo>
              </a:clrChange>
            </a:blip>
            <a:srcRect l="16911" r="12720"/>
            <a:stretch/>
          </p:blipFill>
          <p:spPr>
            <a:xfrm>
              <a:off x="131040" y="3686760"/>
              <a:ext cx="2278440" cy="2285640"/>
            </a:xfrm>
            <a:prstGeom prst="rect">
              <a:avLst/>
            </a:prstGeom>
            <a:ln>
              <a:noFill/>
            </a:ln>
          </p:spPr>
        </p:pic>
        <p:pic>
          <p:nvPicPr>
            <p:cNvPr id="408" name="Picture 6"/>
            <p:cNvPicPr/>
            <p:nvPr/>
          </p:nvPicPr>
          <p:blipFill>
            <a:blip r:embed="rId4"/>
            <a:srcRect l="57115" t="5369" r="14070" b="46974"/>
            <a:stretch/>
          </p:blipFill>
          <p:spPr>
            <a:xfrm>
              <a:off x="2642446" y="4073316"/>
              <a:ext cx="1082880" cy="1306800"/>
            </a:xfrm>
            <a:prstGeom prst="rect">
              <a:avLst/>
            </a:prstGeom>
            <a:ln>
              <a:noFill/>
            </a:ln>
          </p:spPr>
        </p:pic>
      </p:grpSp>
      <p:pic>
        <p:nvPicPr>
          <p:cNvPr id="409" name="Picture 8"/>
          <p:cNvPicPr/>
          <p:nvPr/>
        </p:nvPicPr>
        <p:blipFill>
          <a:blip r:embed="rId5"/>
          <a:stretch/>
        </p:blipFill>
        <p:spPr>
          <a:xfrm>
            <a:off x="7788960" y="3828600"/>
            <a:ext cx="1904760" cy="1904760"/>
          </a:xfrm>
          <a:prstGeom prst="rect">
            <a:avLst/>
          </a:prstGeom>
          <a:ln>
            <a:noFill/>
          </a:ln>
        </p:spPr>
      </p:pic>
      <p:grpSp>
        <p:nvGrpSpPr>
          <p:cNvPr id="410" name="Group 3"/>
          <p:cNvGrpSpPr/>
          <p:nvPr/>
        </p:nvGrpSpPr>
        <p:grpSpPr>
          <a:xfrm>
            <a:off x="9391680" y="3001140"/>
            <a:ext cx="1198003" cy="1409283"/>
            <a:chOff x="9350857" y="3306477"/>
            <a:chExt cx="1198003" cy="1409283"/>
          </a:xfrm>
        </p:grpSpPr>
        <p:pic>
          <p:nvPicPr>
            <p:cNvPr id="411" name="Picture 10"/>
            <p:cNvPicPr/>
            <p:nvPr/>
          </p:nvPicPr>
          <p:blipFill>
            <a:blip r:embed="rId6">
              <a:clrChange>
                <a:clrFrom>
                  <a:srgbClr val="FFFFFF"/>
                </a:clrFrom>
                <a:clrTo>
                  <a:srgbClr val="FFFFFF">
                    <a:alpha val="0"/>
                  </a:srgbClr>
                </a:clrTo>
              </a:clrChange>
            </a:blip>
            <a:srcRect l="16793" t="17649" r="17551" b="18353"/>
            <a:stretch/>
          </p:blipFill>
          <p:spPr>
            <a:xfrm>
              <a:off x="9611420" y="3306477"/>
              <a:ext cx="937440" cy="914040"/>
            </a:xfrm>
            <a:prstGeom prst="rect">
              <a:avLst/>
            </a:prstGeom>
            <a:ln>
              <a:noFill/>
            </a:ln>
          </p:spPr>
        </p:pic>
        <p:sp>
          <p:nvSpPr>
            <p:cNvPr id="412" name="CustomShape 4"/>
            <p:cNvSpPr/>
            <p:nvPr/>
          </p:nvSpPr>
          <p:spPr>
            <a:xfrm flipV="1">
              <a:off x="9350857" y="3937800"/>
              <a:ext cx="332640" cy="777960"/>
            </a:xfrm>
            <a:custGeom>
              <a:avLst/>
              <a:gdLst/>
              <a:ahLst/>
              <a:cxnLst/>
              <a:rect l="l" t="t" r="r" b="b"/>
              <a:pathLst>
                <a:path w="21600" h="21600">
                  <a:moveTo>
                    <a:pt x="0" y="0"/>
                  </a:moveTo>
                  <a:lnTo>
                    <a:pt x="21600" y="21600"/>
                  </a:lnTo>
                </a:path>
              </a:pathLst>
            </a:custGeom>
            <a:noFill/>
            <a:ln w="2232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13" name="Group 5"/>
          <p:cNvGrpSpPr/>
          <p:nvPr/>
        </p:nvGrpSpPr>
        <p:grpSpPr>
          <a:xfrm>
            <a:off x="9547514" y="3360632"/>
            <a:ext cx="2342849" cy="1179948"/>
            <a:chOff x="9694080" y="2865732"/>
            <a:chExt cx="2342849" cy="1179948"/>
          </a:xfrm>
        </p:grpSpPr>
        <p:pic>
          <p:nvPicPr>
            <p:cNvPr id="414" name="Picture 10"/>
            <p:cNvPicPr/>
            <p:nvPr/>
          </p:nvPicPr>
          <p:blipFill>
            <a:blip r:embed="rId6"/>
            <a:srcRect l="16793" t="17649" r="17551" b="18353"/>
            <a:stretch/>
          </p:blipFill>
          <p:spPr>
            <a:xfrm>
              <a:off x="11099489" y="2865732"/>
              <a:ext cx="937440" cy="914040"/>
            </a:xfrm>
            <a:prstGeom prst="rect">
              <a:avLst/>
            </a:prstGeom>
            <a:ln>
              <a:noFill/>
            </a:ln>
          </p:spPr>
        </p:pic>
        <p:sp>
          <p:nvSpPr>
            <p:cNvPr id="415" name="CustomShape 6"/>
            <p:cNvSpPr/>
            <p:nvPr/>
          </p:nvSpPr>
          <p:spPr>
            <a:xfrm flipV="1">
              <a:off x="9694080" y="3310560"/>
              <a:ext cx="1360800" cy="735120"/>
            </a:xfrm>
            <a:custGeom>
              <a:avLst/>
              <a:gdLst/>
              <a:ahLst/>
              <a:cxnLst/>
              <a:rect l="l" t="t" r="r" b="b"/>
              <a:pathLst>
                <a:path w="21600" h="21600">
                  <a:moveTo>
                    <a:pt x="0" y="0"/>
                  </a:moveTo>
                  <a:lnTo>
                    <a:pt x="21600" y="21600"/>
                  </a:lnTo>
                </a:path>
              </a:pathLst>
            </a:custGeom>
            <a:noFill/>
            <a:ln w="2232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16" name="Group 7"/>
          <p:cNvGrpSpPr/>
          <p:nvPr/>
        </p:nvGrpSpPr>
        <p:grpSpPr>
          <a:xfrm>
            <a:off x="9693720" y="4466076"/>
            <a:ext cx="2452212" cy="914040"/>
            <a:chOff x="9694080" y="4554376"/>
            <a:chExt cx="2452212" cy="914040"/>
          </a:xfrm>
        </p:grpSpPr>
        <p:pic>
          <p:nvPicPr>
            <p:cNvPr id="417" name="Picture 10"/>
            <p:cNvPicPr/>
            <p:nvPr/>
          </p:nvPicPr>
          <p:blipFill>
            <a:blip r:embed="rId6"/>
            <a:srcRect l="16793" t="17649" r="17551" b="18353"/>
            <a:stretch/>
          </p:blipFill>
          <p:spPr>
            <a:xfrm>
              <a:off x="11208852" y="4554376"/>
              <a:ext cx="937440" cy="914040"/>
            </a:xfrm>
            <a:prstGeom prst="rect">
              <a:avLst/>
            </a:prstGeom>
            <a:ln>
              <a:noFill/>
            </a:ln>
          </p:spPr>
        </p:pic>
        <p:sp>
          <p:nvSpPr>
            <p:cNvPr id="418" name="CustomShape 8"/>
            <p:cNvSpPr/>
            <p:nvPr/>
          </p:nvSpPr>
          <p:spPr>
            <a:xfrm>
              <a:off x="9694080" y="4781160"/>
              <a:ext cx="1514772" cy="300700"/>
            </a:xfrm>
            <a:custGeom>
              <a:avLst/>
              <a:gdLst/>
              <a:ahLst/>
              <a:cxnLst/>
              <a:rect l="l" t="t" r="r" b="b"/>
              <a:pathLst>
                <a:path w="21600" h="21600">
                  <a:moveTo>
                    <a:pt x="0" y="0"/>
                  </a:moveTo>
                  <a:lnTo>
                    <a:pt x="21600" y="21600"/>
                  </a:lnTo>
                </a:path>
              </a:pathLst>
            </a:custGeom>
            <a:noFill/>
            <a:ln w="2232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190362660"/>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05">
                                            <p:txEl>
                                              <p:pRg st="0" end="0"/>
                                            </p:txEl>
                                          </p:spTgt>
                                        </p:tgtEl>
                                        <p:attrNameLst>
                                          <p:attrName>style.visibility</p:attrName>
                                        </p:attrNameLst>
                                      </p:cBhvr>
                                      <p:to>
                                        <p:strVal val="visible"/>
                                      </p:to>
                                    </p:set>
                                    <p:animEffect transition="in" filter="fade">
                                      <p:cBhvr additive="repl">
                                        <p:cTn id="7" dur="500"/>
                                        <p:tgtEl>
                                          <p:spTgt spid="4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05">
                                            <p:txEl>
                                              <p:pRg st="1" end="1"/>
                                            </p:txEl>
                                          </p:spTgt>
                                        </p:tgtEl>
                                        <p:attrNameLst>
                                          <p:attrName>style.visibility</p:attrName>
                                        </p:attrNameLst>
                                      </p:cBhvr>
                                      <p:to>
                                        <p:strVal val="visible"/>
                                      </p:to>
                                    </p:set>
                                    <p:animEffect transition="in" filter="fade">
                                      <p:cBhvr additive="repl">
                                        <p:cTn id="12" dur="500"/>
                                        <p:tgtEl>
                                          <p:spTgt spid="405">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fill="hold" nodeType="clickEffect">
                                  <p:stCondLst>
                                    <p:cond delay="0"/>
                                  </p:stCondLst>
                                  <p:childTnLst>
                                    <p:set>
                                      <p:cBhvr>
                                        <p:cTn id="18" dur="1" fill="hold">
                                          <p:stCondLst>
                                            <p:cond delay="0"/>
                                          </p:stCondLst>
                                        </p:cTn>
                                        <p:tgtEl>
                                          <p:spTgt spid="407"/>
                                        </p:tgtEl>
                                        <p:attrNameLst>
                                          <p:attrName>style.visibility</p:attrName>
                                        </p:attrNameLst>
                                      </p:cBhvr>
                                      <p:to>
                                        <p:strVal val="visible"/>
                                      </p:to>
                                    </p:set>
                                    <p:animEffect transition="in" filter="fade">
                                      <p:cBhvr additive="repl">
                                        <p:cTn id="19" dur="500"/>
                                        <p:tgtEl>
                                          <p:spTgt spid="40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fill="hold" nodeType="clickEffect">
                                  <p:stCondLst>
                                    <p:cond delay="0"/>
                                  </p:stCondLst>
                                  <p:childTnLst>
                                    <p:set>
                                      <p:cBhvr>
                                        <p:cTn id="23" dur="1" fill="hold">
                                          <p:stCondLst>
                                            <p:cond delay="0"/>
                                          </p:stCondLst>
                                        </p:cTn>
                                        <p:tgtEl>
                                          <p:spTgt spid="405">
                                            <p:txEl>
                                              <p:pRg st="2" end="2"/>
                                            </p:txEl>
                                          </p:spTgt>
                                        </p:tgtEl>
                                        <p:attrNameLst>
                                          <p:attrName>style.visibility</p:attrName>
                                        </p:attrNameLst>
                                      </p:cBhvr>
                                      <p:to>
                                        <p:strVal val="visible"/>
                                      </p:to>
                                    </p:set>
                                    <p:animEffect transition="in" filter="fade">
                                      <p:cBhvr additive="repl">
                                        <p:cTn id="24" dur="500"/>
                                        <p:tgtEl>
                                          <p:spTgt spid="405">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nodeType="clickEffect">
                                  <p:stCondLst>
                                    <p:cond delay="0"/>
                                  </p:stCondLst>
                                  <p:childTnLst>
                                    <p:set>
                                      <p:cBhvr>
                                        <p:cTn id="28" dur="1" fill="hold">
                                          <p:stCondLst>
                                            <p:cond delay="0"/>
                                          </p:stCondLst>
                                        </p:cTn>
                                        <p:tgtEl>
                                          <p:spTgt spid="405">
                                            <p:txEl>
                                              <p:pRg st="3" end="3"/>
                                            </p:txEl>
                                          </p:spTgt>
                                        </p:tgtEl>
                                        <p:attrNameLst>
                                          <p:attrName>style.visibility</p:attrName>
                                        </p:attrNameLst>
                                      </p:cBhvr>
                                      <p:to>
                                        <p:strVal val="visible"/>
                                      </p:to>
                                    </p:set>
                                    <p:animEffect transition="in" filter="fade">
                                      <p:cBhvr additive="repl">
                                        <p:cTn id="29" dur="500"/>
                                        <p:tgtEl>
                                          <p:spTgt spid="405">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nodeType="clickEffect">
                                  <p:stCondLst>
                                    <p:cond delay="0"/>
                                  </p:stCondLst>
                                  <p:childTnLst>
                                    <p:set>
                                      <p:cBhvr>
                                        <p:cTn id="33" dur="1" fill="hold">
                                          <p:stCondLst>
                                            <p:cond delay="0"/>
                                          </p:stCondLst>
                                        </p:cTn>
                                        <p:tgtEl>
                                          <p:spTgt spid="409"/>
                                        </p:tgtEl>
                                        <p:attrNameLst>
                                          <p:attrName>style.visibility</p:attrName>
                                        </p:attrNameLst>
                                      </p:cBhvr>
                                      <p:to>
                                        <p:strVal val="visible"/>
                                      </p:to>
                                    </p:set>
                                    <p:animEffect transition="in" filter="fade">
                                      <p:cBhvr additive="repl">
                                        <p:cTn id="34" dur="500"/>
                                        <p:tgtEl>
                                          <p:spTgt spid="40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fill="hold" nodeType="clickEffect">
                                  <p:stCondLst>
                                    <p:cond delay="0"/>
                                  </p:stCondLst>
                                  <p:childTnLst>
                                    <p:set>
                                      <p:cBhvr>
                                        <p:cTn id="38" dur="1" fill="hold">
                                          <p:stCondLst>
                                            <p:cond delay="0"/>
                                          </p:stCondLst>
                                        </p:cTn>
                                        <p:tgtEl>
                                          <p:spTgt spid="410"/>
                                        </p:tgtEl>
                                        <p:attrNameLst>
                                          <p:attrName>style.visibility</p:attrName>
                                        </p:attrNameLst>
                                      </p:cBhvr>
                                      <p:to>
                                        <p:strVal val="visible"/>
                                      </p:to>
                                    </p:set>
                                    <p:animEffect transition="in" filter="fade">
                                      <p:cBhvr additive="repl">
                                        <p:cTn id="39" dur="500"/>
                                        <p:tgtEl>
                                          <p:spTgt spid="410"/>
                                        </p:tgtEl>
                                      </p:cBhvr>
                                    </p:animEffect>
                                  </p:childTnLst>
                                </p:cTn>
                              </p:par>
                            </p:childTnLst>
                          </p:cTn>
                        </p:par>
                        <p:par>
                          <p:cTn id="40" fill="hold">
                            <p:stCondLst>
                              <p:cond delay="500"/>
                            </p:stCondLst>
                            <p:childTnLst>
                              <p:par>
                                <p:cTn id="41" presetID="10" presetClass="entr" fill="hold" nodeType="afterEffect">
                                  <p:stCondLst>
                                    <p:cond delay="0"/>
                                  </p:stCondLst>
                                  <p:childTnLst>
                                    <p:set>
                                      <p:cBhvr>
                                        <p:cTn id="42" dur="1" fill="hold">
                                          <p:stCondLst>
                                            <p:cond delay="0"/>
                                          </p:stCondLst>
                                        </p:cTn>
                                        <p:tgtEl>
                                          <p:spTgt spid="413"/>
                                        </p:tgtEl>
                                        <p:attrNameLst>
                                          <p:attrName>style.visibility</p:attrName>
                                        </p:attrNameLst>
                                      </p:cBhvr>
                                      <p:to>
                                        <p:strVal val="visible"/>
                                      </p:to>
                                    </p:set>
                                    <p:animEffect transition="in" filter="fade">
                                      <p:cBhvr additive="repl">
                                        <p:cTn id="43" dur="500"/>
                                        <p:tgtEl>
                                          <p:spTgt spid="413"/>
                                        </p:tgtEl>
                                      </p:cBhvr>
                                    </p:animEffect>
                                  </p:childTnLst>
                                </p:cTn>
                              </p:par>
                            </p:childTnLst>
                          </p:cTn>
                        </p:par>
                        <p:par>
                          <p:cTn id="44" fill="hold">
                            <p:stCondLst>
                              <p:cond delay="1000"/>
                            </p:stCondLst>
                            <p:childTnLst>
                              <p:par>
                                <p:cTn id="45" presetID="10" presetClass="entr" fill="hold" nodeType="afterEffect">
                                  <p:stCondLst>
                                    <p:cond delay="0"/>
                                  </p:stCondLst>
                                  <p:childTnLst>
                                    <p:set>
                                      <p:cBhvr>
                                        <p:cTn id="46" dur="1" fill="hold">
                                          <p:stCondLst>
                                            <p:cond delay="0"/>
                                          </p:stCondLst>
                                        </p:cTn>
                                        <p:tgtEl>
                                          <p:spTgt spid="416"/>
                                        </p:tgtEl>
                                        <p:attrNameLst>
                                          <p:attrName>style.visibility</p:attrName>
                                        </p:attrNameLst>
                                      </p:cBhvr>
                                      <p:to>
                                        <p:strVal val="visible"/>
                                      </p:to>
                                    </p:set>
                                    <p:animEffect transition="in" filter="fade">
                                      <p:cBhvr additive="repl">
                                        <p:cTn id="47" dur="5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CustomShape 1"/>
          <p:cNvSpPr/>
          <p:nvPr/>
        </p:nvSpPr>
        <p:spPr>
          <a:xfrm>
            <a:off x="1288800" y="4095000"/>
            <a:ext cx="1828440" cy="1828440"/>
          </a:xfrm>
          <a:prstGeom prst="ellipse">
            <a:avLst/>
          </a:prstGeom>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IN" sz="2000" b="0" strike="noStrike" spc="-1">
                <a:solidFill>
                  <a:srgbClr val="212121"/>
                </a:solidFill>
                <a:latin typeface="Roboto Condensed"/>
              </a:rPr>
              <a:t>Publisher</a:t>
            </a:r>
            <a:endParaRPr lang="en-IN" sz="2000" b="0" strike="noStrike" spc="-1">
              <a:latin typeface="Arial"/>
            </a:endParaRPr>
          </a:p>
        </p:txBody>
      </p:sp>
      <p:sp>
        <p:nvSpPr>
          <p:cNvPr id="423" name="CustomShape 2"/>
          <p:cNvSpPr/>
          <p:nvPr/>
        </p:nvSpPr>
        <p:spPr>
          <a:xfrm>
            <a:off x="9074520" y="4031640"/>
            <a:ext cx="1828440" cy="1828440"/>
          </a:xfrm>
          <a:prstGeom prst="ellipse">
            <a:avLst/>
          </a:prstGeom>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IN" sz="2000" b="0" strike="noStrike" spc="-1">
                <a:solidFill>
                  <a:srgbClr val="212121"/>
                </a:solidFill>
                <a:latin typeface="Roboto Condensed"/>
              </a:rPr>
              <a:t>Subscriber</a:t>
            </a:r>
            <a:endParaRPr lang="en-IN" sz="2000" b="0" strike="noStrike" spc="-1">
              <a:latin typeface="Arial"/>
            </a:endParaRPr>
          </a:p>
        </p:txBody>
      </p:sp>
      <p:sp>
        <p:nvSpPr>
          <p:cNvPr id="424" name="TextShape 3"/>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 Node(s)</a:t>
            </a:r>
            <a:endParaRPr lang="en-US" sz="3400" b="0" strike="noStrike" spc="-1">
              <a:solidFill>
                <a:srgbClr val="212121"/>
              </a:solidFill>
              <a:latin typeface="Roboto Condensed"/>
            </a:endParaRPr>
          </a:p>
        </p:txBody>
      </p:sp>
      <p:sp>
        <p:nvSpPr>
          <p:cNvPr id="425" name="TextShape 4"/>
          <p:cNvSpPr txBox="1"/>
          <p:nvPr/>
        </p:nvSpPr>
        <p:spPr>
          <a:xfrm>
            <a:off x="131040" y="755080"/>
            <a:ext cx="11929320" cy="5590080"/>
          </a:xfrm>
          <a:prstGeom prst="rect">
            <a:avLst/>
          </a:prstGeom>
          <a:noFill/>
          <a:ln>
            <a:noFill/>
          </a:ln>
        </p:spPr>
        <p:txBody>
          <a:bodyPr/>
          <a:lstStyle/>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Node(s) in MQTT collects the information from sensors or other </a:t>
            </a:r>
            <a:r>
              <a:rPr lang="en-US" sz="2400" b="0" strike="noStrike" spc="-1" dirty="0" smtClean="0">
                <a:solidFill>
                  <a:srgbClr val="212121"/>
                </a:solidFill>
                <a:latin typeface="Roboto Condensed"/>
              </a:rPr>
              <a:t>i</a:t>
            </a:r>
            <a:r>
              <a:rPr lang="en-US" sz="2400" spc="-1" dirty="0" smtClean="0">
                <a:solidFill>
                  <a:srgbClr val="212121"/>
                </a:solidFill>
                <a:latin typeface="Roboto Condensed"/>
              </a:rPr>
              <a:t>nput</a:t>
            </a:r>
            <a:r>
              <a:rPr lang="en-US" sz="2400" b="0" strike="noStrike" spc="-1" dirty="0" smtClean="0">
                <a:solidFill>
                  <a:srgbClr val="212121"/>
                </a:solidFill>
                <a:latin typeface="Roboto Condensed"/>
              </a:rPr>
              <a:t> </a:t>
            </a:r>
            <a:r>
              <a:rPr lang="en-US" sz="2400" b="0" strike="noStrike" spc="-1" dirty="0">
                <a:solidFill>
                  <a:srgbClr val="212121"/>
                </a:solidFill>
                <a:latin typeface="Roboto Condensed"/>
              </a:rPr>
              <a:t>devices in case of the publisher.</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Connects it to the messaging server known as the MQTT broker.</a:t>
            </a: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A specific string – Topic is used to publish the </a:t>
            </a:r>
            <a:r>
              <a:rPr lang="en-US" sz="2400" b="0" strike="noStrike" spc="-1" dirty="0" smtClean="0">
                <a:solidFill>
                  <a:srgbClr val="212121"/>
                </a:solidFill>
                <a:latin typeface="Roboto Condensed"/>
              </a:rPr>
              <a:t>message.</a:t>
            </a:r>
          </a:p>
          <a:p>
            <a:pPr marL="343260" indent="-342900" algn="just">
              <a:lnSpc>
                <a:spcPct val="90000"/>
              </a:lnSpc>
              <a:spcBef>
                <a:spcPts val="1001"/>
              </a:spcBef>
              <a:buClr>
                <a:srgbClr val="B84742"/>
              </a:buClr>
              <a:buFont typeface="Wingdings" panose="05000000000000000000" pitchFamily="2" charset="2"/>
              <a:buChar char="Ø"/>
            </a:pPr>
            <a:r>
              <a:rPr lang="en-US" sz="2400" spc="-1" dirty="0">
                <a:solidFill>
                  <a:srgbClr val="212121"/>
                </a:solidFill>
                <a:latin typeface="Roboto Condensed"/>
              </a:rPr>
              <a:t>L</a:t>
            </a:r>
            <a:r>
              <a:rPr lang="en-US" sz="2400" b="0" strike="noStrike" spc="-1" dirty="0" smtClean="0">
                <a:solidFill>
                  <a:srgbClr val="212121"/>
                </a:solidFill>
                <a:latin typeface="Roboto Condensed"/>
              </a:rPr>
              <a:t>et other nodes </a:t>
            </a:r>
            <a:r>
              <a:rPr lang="en-US" sz="2400" b="0" strike="noStrike" spc="-1" dirty="0">
                <a:solidFill>
                  <a:srgbClr val="212121"/>
                </a:solidFill>
                <a:latin typeface="Roboto Condensed"/>
              </a:rPr>
              <a:t>understand the </a:t>
            </a:r>
            <a:r>
              <a:rPr lang="en-US" sz="2400" b="0" strike="noStrike" spc="-1" dirty="0" smtClean="0">
                <a:solidFill>
                  <a:srgbClr val="212121"/>
                </a:solidFill>
                <a:latin typeface="Roboto Condensed"/>
              </a:rPr>
              <a:t>topic. </a:t>
            </a:r>
            <a:r>
              <a:rPr lang="en-US" sz="2400" b="0" strike="noStrike" spc="-1" dirty="0">
                <a:solidFill>
                  <a:srgbClr val="212121"/>
                </a:solidFill>
                <a:latin typeface="Roboto Condensed"/>
              </a:rPr>
              <a:t>These nodes are </a:t>
            </a:r>
            <a:r>
              <a:rPr lang="en-US" sz="2400" b="0" strike="noStrike" spc="-1" dirty="0" smtClean="0">
                <a:solidFill>
                  <a:srgbClr val="212121"/>
                </a:solidFill>
                <a:latin typeface="Roboto Condensed"/>
              </a:rPr>
              <a:t>considered subscribers.</a:t>
            </a:r>
            <a:endParaRPr lang="en-US" sz="2400" b="0" strike="noStrike" spc="-1" dirty="0">
              <a:solidFill>
                <a:srgbClr val="212121"/>
              </a:solidFill>
              <a:latin typeface="Roboto Condensed"/>
            </a:endParaRPr>
          </a:p>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 </a:t>
            </a:r>
            <a:r>
              <a:rPr lang="en-US" sz="2400" b="0" strike="noStrike" spc="-1" dirty="0" smtClean="0">
                <a:solidFill>
                  <a:srgbClr val="212121"/>
                </a:solidFill>
                <a:latin typeface="Roboto Condensed"/>
              </a:rPr>
              <a:t>Any Node can be publisher or subscriber and node is also referred to as client.</a:t>
            </a:r>
            <a:endParaRPr lang="en-US" sz="2400" b="0" strike="noStrike" spc="-1" dirty="0">
              <a:solidFill>
                <a:srgbClr val="212121"/>
              </a:solidFill>
              <a:latin typeface="Roboto Condensed"/>
            </a:endParaRPr>
          </a:p>
        </p:txBody>
      </p:sp>
      <p:pic>
        <p:nvPicPr>
          <p:cNvPr id="426" name="Picture 2"/>
          <p:cNvPicPr/>
          <p:nvPr/>
        </p:nvPicPr>
        <p:blipFill>
          <a:blip r:embed="rId3"/>
          <a:srcRect l="77440" t="27743" r="5168" b="51558"/>
          <a:stretch/>
        </p:blipFill>
        <p:spPr>
          <a:xfrm>
            <a:off x="18720" y="3306240"/>
            <a:ext cx="914040" cy="1087920"/>
          </a:xfrm>
          <a:prstGeom prst="rect">
            <a:avLst/>
          </a:prstGeom>
          <a:ln>
            <a:noFill/>
          </a:ln>
        </p:spPr>
      </p:pic>
      <p:pic>
        <p:nvPicPr>
          <p:cNvPr id="427" name="Picture 2"/>
          <p:cNvPicPr/>
          <p:nvPr/>
        </p:nvPicPr>
        <p:blipFill>
          <a:blip r:embed="rId3"/>
          <a:srcRect l="77085" t="51735" r="5522" b="27565"/>
          <a:stretch/>
        </p:blipFill>
        <p:spPr>
          <a:xfrm>
            <a:off x="3472920" y="3306240"/>
            <a:ext cx="914040" cy="1087920"/>
          </a:xfrm>
          <a:prstGeom prst="rect">
            <a:avLst/>
          </a:prstGeom>
          <a:ln>
            <a:noFill/>
          </a:ln>
        </p:spPr>
      </p:pic>
      <p:pic>
        <p:nvPicPr>
          <p:cNvPr id="428" name="Picture 2"/>
          <p:cNvPicPr/>
          <p:nvPr/>
        </p:nvPicPr>
        <p:blipFill>
          <a:blip r:embed="rId3"/>
          <a:srcRect l="53270" t="75565" r="29352" b="3735"/>
          <a:stretch/>
        </p:blipFill>
        <p:spPr>
          <a:xfrm>
            <a:off x="3472920" y="5518080"/>
            <a:ext cx="914040" cy="1087920"/>
          </a:xfrm>
          <a:prstGeom prst="rect">
            <a:avLst/>
          </a:prstGeom>
          <a:ln>
            <a:noFill/>
          </a:ln>
        </p:spPr>
      </p:pic>
      <p:pic>
        <p:nvPicPr>
          <p:cNvPr id="429" name="Picture 2"/>
          <p:cNvPicPr/>
          <p:nvPr/>
        </p:nvPicPr>
        <p:blipFill>
          <a:blip r:embed="rId3"/>
          <a:srcRect l="29618" t="27743" r="53005" b="51558"/>
          <a:stretch/>
        </p:blipFill>
        <p:spPr>
          <a:xfrm>
            <a:off x="18720" y="5518080"/>
            <a:ext cx="914040" cy="1087920"/>
          </a:xfrm>
          <a:prstGeom prst="rect">
            <a:avLst/>
          </a:prstGeom>
          <a:ln>
            <a:noFill/>
          </a:ln>
        </p:spPr>
      </p:pic>
      <p:sp>
        <p:nvSpPr>
          <p:cNvPr id="430" name="CustomShape 5"/>
          <p:cNvSpPr/>
          <p:nvPr/>
        </p:nvSpPr>
        <p:spPr>
          <a:xfrm>
            <a:off x="5181480" y="4095000"/>
            <a:ext cx="1828440" cy="1828440"/>
          </a:xfrm>
          <a:prstGeom prst="ellipse">
            <a:avLst/>
          </a:prstGeom>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lstStyle/>
          <a:p>
            <a:pPr algn="ctr">
              <a:lnSpc>
                <a:spcPct val="100000"/>
              </a:lnSpc>
            </a:pPr>
            <a:r>
              <a:rPr lang="en-IN" sz="2000" b="0" strike="noStrike" spc="-1">
                <a:solidFill>
                  <a:srgbClr val="212121"/>
                </a:solidFill>
                <a:latin typeface="Roboto Condensed"/>
              </a:rPr>
              <a:t>MQTT</a:t>
            </a:r>
            <a:endParaRPr lang="en-IN" sz="2000" b="0" strike="noStrike" spc="-1">
              <a:latin typeface="Arial"/>
            </a:endParaRPr>
          </a:p>
          <a:p>
            <a:pPr algn="ctr">
              <a:lnSpc>
                <a:spcPct val="100000"/>
              </a:lnSpc>
            </a:pPr>
            <a:r>
              <a:rPr lang="en-IN" sz="2000" b="0" strike="noStrike" spc="-1">
                <a:solidFill>
                  <a:srgbClr val="212121"/>
                </a:solidFill>
                <a:latin typeface="Roboto Condensed"/>
              </a:rPr>
              <a:t>Broker</a:t>
            </a:r>
            <a:endParaRPr lang="en-IN" sz="2000" b="0" strike="noStrike" spc="-1">
              <a:latin typeface="Arial"/>
            </a:endParaRPr>
          </a:p>
        </p:txBody>
      </p:sp>
      <p:sp>
        <p:nvSpPr>
          <p:cNvPr id="431" name="CustomShape 6"/>
          <p:cNvSpPr/>
          <p:nvPr/>
        </p:nvSpPr>
        <p:spPr>
          <a:xfrm>
            <a:off x="7398000" y="4951800"/>
            <a:ext cx="1323720" cy="360"/>
          </a:xfrm>
          <a:custGeom>
            <a:avLst/>
            <a:gdLst/>
            <a:ahLst/>
            <a:cxnLst/>
            <a:rect l="l" t="t" r="r" b="b"/>
            <a:pathLst>
              <a:path w="21600" h="21600">
                <a:moveTo>
                  <a:pt x="0" y="0"/>
                </a:moveTo>
                <a:lnTo>
                  <a:pt x="21600" y="21600"/>
                </a:lnTo>
              </a:path>
            </a:pathLst>
          </a:custGeom>
          <a:noFill/>
          <a:ln w="47520">
            <a:solidFill>
              <a:schemeClr val="accent6"/>
            </a:solidFill>
            <a:tailEnd type="triangle" w="med" len="med"/>
          </a:ln>
        </p:spPr>
        <p:style>
          <a:lnRef idx="1">
            <a:schemeClr val="accent1"/>
          </a:lnRef>
          <a:fillRef idx="0">
            <a:schemeClr val="accent1"/>
          </a:fillRef>
          <a:effectRef idx="0">
            <a:schemeClr val="accent1"/>
          </a:effectRef>
          <a:fontRef idx="minor"/>
        </p:style>
      </p:sp>
      <p:sp>
        <p:nvSpPr>
          <p:cNvPr id="432" name="CustomShape 7"/>
          <p:cNvSpPr/>
          <p:nvPr/>
        </p:nvSpPr>
        <p:spPr>
          <a:xfrm>
            <a:off x="3472920" y="4951800"/>
            <a:ext cx="1323720" cy="360"/>
          </a:xfrm>
          <a:custGeom>
            <a:avLst/>
            <a:gdLst/>
            <a:ahLst/>
            <a:cxnLst/>
            <a:rect l="l" t="t" r="r" b="b"/>
            <a:pathLst>
              <a:path w="21600" h="21600">
                <a:moveTo>
                  <a:pt x="0" y="0"/>
                </a:moveTo>
                <a:lnTo>
                  <a:pt x="21600" y="21600"/>
                </a:lnTo>
              </a:path>
            </a:pathLst>
          </a:custGeom>
          <a:noFill/>
          <a:ln w="47520">
            <a:solidFill>
              <a:schemeClr val="accent6"/>
            </a:solidFill>
            <a:tailEnd type="triangle" w="med" len="med"/>
          </a:ln>
        </p:spPr>
        <p:style>
          <a:lnRef idx="1">
            <a:schemeClr val="accent1"/>
          </a:lnRef>
          <a:fillRef idx="0">
            <a:schemeClr val="accent1"/>
          </a:fillRef>
          <a:effectRef idx="0">
            <a:schemeClr val="accent1"/>
          </a:effectRef>
          <a:fontRef idx="minor"/>
        </p:style>
      </p:sp>
      <p:sp>
        <p:nvSpPr>
          <p:cNvPr id="433" name="CustomShape 8"/>
          <p:cNvSpPr/>
          <p:nvPr/>
        </p:nvSpPr>
        <p:spPr>
          <a:xfrm>
            <a:off x="1357920" y="4394160"/>
            <a:ext cx="163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err="1">
                <a:solidFill>
                  <a:srgbClr val="212121"/>
                </a:solidFill>
                <a:latin typeface="Roboto Condensed"/>
              </a:rPr>
              <a:t>Topic:</a:t>
            </a:r>
            <a:r>
              <a:rPr lang="en-IN" sz="1800" b="1" strike="noStrike" spc="-1" dirty="0" err="1">
                <a:solidFill>
                  <a:srgbClr val="B84742"/>
                </a:solidFill>
                <a:latin typeface="Roboto Condensed"/>
              </a:rPr>
              <a:t>SensData</a:t>
            </a:r>
            <a:endParaRPr lang="en-IN" sz="1800" b="0" strike="noStrike" spc="-1" dirty="0">
              <a:latin typeface="Arial"/>
            </a:endParaRPr>
          </a:p>
        </p:txBody>
      </p:sp>
      <p:sp>
        <p:nvSpPr>
          <p:cNvPr id="14" name="CustomShape 8"/>
          <p:cNvSpPr/>
          <p:nvPr/>
        </p:nvSpPr>
        <p:spPr>
          <a:xfrm>
            <a:off x="1357920" y="4394160"/>
            <a:ext cx="163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0" strike="noStrike" spc="-1" dirty="0" smtClean="0">
                <a:solidFill>
                  <a:srgbClr val="212121"/>
                </a:solidFill>
                <a:latin typeface="Roboto Condensed"/>
              </a:rPr>
              <a:t>Topic</a:t>
            </a:r>
            <a:endParaRPr lang="en-IN" sz="1800" b="0" strike="noStrike" spc="-1" dirty="0">
              <a:latin typeface="Arial"/>
            </a:endParaRPr>
          </a:p>
        </p:txBody>
      </p:sp>
    </p:spTree>
    <p:extLst>
      <p:ext uri="{BB962C8B-B14F-4D97-AF65-F5344CB8AC3E}">
        <p14:creationId xmlns:p14="http://schemas.microsoft.com/office/powerpoint/2010/main" val="136484772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25">
                                            <p:txEl>
                                              <p:pRg st="0" end="0"/>
                                            </p:txEl>
                                          </p:spTgt>
                                        </p:tgtEl>
                                        <p:attrNameLst>
                                          <p:attrName>style.visibility</p:attrName>
                                        </p:attrNameLst>
                                      </p:cBhvr>
                                      <p:to>
                                        <p:strVal val="visible"/>
                                      </p:to>
                                    </p:set>
                                    <p:animEffect transition="in" filter="fade">
                                      <p:cBhvr additive="repl">
                                        <p:cTn id="7" dur="500"/>
                                        <p:tgtEl>
                                          <p:spTgt spid="4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22"/>
                                        </p:tgtEl>
                                        <p:attrNameLst>
                                          <p:attrName>style.visibility</p:attrName>
                                        </p:attrNameLst>
                                      </p:cBhvr>
                                      <p:to>
                                        <p:strVal val="visible"/>
                                      </p:to>
                                    </p:set>
                                    <p:animEffect transition="in" filter="fade">
                                      <p:cBhvr additive="repl">
                                        <p:cTn id="12" dur="500"/>
                                        <p:tgtEl>
                                          <p:spTgt spid="422"/>
                                        </p:tgtEl>
                                      </p:cBhvr>
                                    </p:animEffect>
                                  </p:childTnLst>
                                </p:cTn>
                              </p:par>
                              <p:par>
                                <p:cTn id="13" presetID="10" presetClass="entr" fill="hold" nodeType="withEffect">
                                  <p:stCondLst>
                                    <p:cond delay="0"/>
                                  </p:stCondLst>
                                  <p:childTnLst>
                                    <p:set>
                                      <p:cBhvr>
                                        <p:cTn id="14" dur="1" fill="hold">
                                          <p:stCondLst>
                                            <p:cond delay="0"/>
                                          </p:stCondLst>
                                        </p:cTn>
                                        <p:tgtEl>
                                          <p:spTgt spid="426"/>
                                        </p:tgtEl>
                                        <p:attrNameLst>
                                          <p:attrName>style.visibility</p:attrName>
                                        </p:attrNameLst>
                                      </p:cBhvr>
                                      <p:to>
                                        <p:strVal val="visible"/>
                                      </p:to>
                                    </p:set>
                                    <p:animEffect transition="in" filter="fade">
                                      <p:cBhvr additive="repl">
                                        <p:cTn id="15" dur="500"/>
                                        <p:tgtEl>
                                          <p:spTgt spid="426"/>
                                        </p:tgtEl>
                                      </p:cBhvr>
                                    </p:animEffect>
                                  </p:childTnLst>
                                </p:cTn>
                              </p:par>
                              <p:par>
                                <p:cTn id="16" presetID="10" presetClass="entr" fill="hold" nodeType="withEffect">
                                  <p:stCondLst>
                                    <p:cond delay="0"/>
                                  </p:stCondLst>
                                  <p:childTnLst>
                                    <p:set>
                                      <p:cBhvr>
                                        <p:cTn id="17" dur="1" fill="hold">
                                          <p:stCondLst>
                                            <p:cond delay="0"/>
                                          </p:stCondLst>
                                        </p:cTn>
                                        <p:tgtEl>
                                          <p:spTgt spid="427"/>
                                        </p:tgtEl>
                                        <p:attrNameLst>
                                          <p:attrName>style.visibility</p:attrName>
                                        </p:attrNameLst>
                                      </p:cBhvr>
                                      <p:to>
                                        <p:strVal val="visible"/>
                                      </p:to>
                                    </p:set>
                                    <p:animEffect transition="in" filter="fade">
                                      <p:cBhvr additive="repl">
                                        <p:cTn id="18" dur="500"/>
                                        <p:tgtEl>
                                          <p:spTgt spid="427"/>
                                        </p:tgtEl>
                                      </p:cBhvr>
                                    </p:animEffect>
                                  </p:childTnLst>
                                </p:cTn>
                              </p:par>
                              <p:par>
                                <p:cTn id="19" presetID="10" presetClass="entr" fill="hold" nodeType="withEffect">
                                  <p:stCondLst>
                                    <p:cond delay="0"/>
                                  </p:stCondLst>
                                  <p:childTnLst>
                                    <p:set>
                                      <p:cBhvr>
                                        <p:cTn id="20" dur="1" fill="hold">
                                          <p:stCondLst>
                                            <p:cond delay="0"/>
                                          </p:stCondLst>
                                        </p:cTn>
                                        <p:tgtEl>
                                          <p:spTgt spid="428"/>
                                        </p:tgtEl>
                                        <p:attrNameLst>
                                          <p:attrName>style.visibility</p:attrName>
                                        </p:attrNameLst>
                                      </p:cBhvr>
                                      <p:to>
                                        <p:strVal val="visible"/>
                                      </p:to>
                                    </p:set>
                                    <p:animEffect transition="in" filter="fade">
                                      <p:cBhvr additive="repl">
                                        <p:cTn id="21" dur="500"/>
                                        <p:tgtEl>
                                          <p:spTgt spid="428"/>
                                        </p:tgtEl>
                                      </p:cBhvr>
                                    </p:animEffect>
                                  </p:childTnLst>
                                </p:cTn>
                              </p:par>
                              <p:par>
                                <p:cTn id="22" presetID="10" presetClass="entr" fill="hold" nodeType="withEffect">
                                  <p:stCondLst>
                                    <p:cond delay="0"/>
                                  </p:stCondLst>
                                  <p:childTnLst>
                                    <p:set>
                                      <p:cBhvr>
                                        <p:cTn id="23" dur="1" fill="hold">
                                          <p:stCondLst>
                                            <p:cond delay="0"/>
                                          </p:stCondLst>
                                        </p:cTn>
                                        <p:tgtEl>
                                          <p:spTgt spid="429"/>
                                        </p:tgtEl>
                                        <p:attrNameLst>
                                          <p:attrName>style.visibility</p:attrName>
                                        </p:attrNameLst>
                                      </p:cBhvr>
                                      <p:to>
                                        <p:strVal val="visible"/>
                                      </p:to>
                                    </p:set>
                                    <p:animEffect transition="in" filter="fade">
                                      <p:cBhvr additive="repl">
                                        <p:cTn id="24" dur="500"/>
                                        <p:tgtEl>
                                          <p:spTgt spid="4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fill="hold" nodeType="clickEffect">
                                  <p:stCondLst>
                                    <p:cond delay="0"/>
                                  </p:stCondLst>
                                  <p:childTnLst>
                                    <p:set>
                                      <p:cBhvr>
                                        <p:cTn id="28" dur="1" fill="hold">
                                          <p:stCondLst>
                                            <p:cond delay="0"/>
                                          </p:stCondLst>
                                        </p:cTn>
                                        <p:tgtEl>
                                          <p:spTgt spid="425">
                                            <p:txEl>
                                              <p:pRg st="1" end="1"/>
                                            </p:txEl>
                                          </p:spTgt>
                                        </p:tgtEl>
                                        <p:attrNameLst>
                                          <p:attrName>style.visibility</p:attrName>
                                        </p:attrNameLst>
                                      </p:cBhvr>
                                      <p:to>
                                        <p:strVal val="visible"/>
                                      </p:to>
                                    </p:set>
                                    <p:animEffect transition="in" filter="fade">
                                      <p:cBhvr additive="repl">
                                        <p:cTn id="29" dur="500"/>
                                        <p:tgtEl>
                                          <p:spTgt spid="42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fill="hold" nodeType="clickEffect">
                                  <p:stCondLst>
                                    <p:cond delay="0"/>
                                  </p:stCondLst>
                                  <p:childTnLst>
                                    <p:set>
                                      <p:cBhvr>
                                        <p:cTn id="33" dur="1" fill="hold">
                                          <p:stCondLst>
                                            <p:cond delay="0"/>
                                          </p:stCondLst>
                                        </p:cTn>
                                        <p:tgtEl>
                                          <p:spTgt spid="432"/>
                                        </p:tgtEl>
                                        <p:attrNameLst>
                                          <p:attrName>style.visibility</p:attrName>
                                        </p:attrNameLst>
                                      </p:cBhvr>
                                      <p:to>
                                        <p:strVal val="visible"/>
                                      </p:to>
                                    </p:set>
                                    <p:animEffect transition="in" filter="fade">
                                      <p:cBhvr additive="repl">
                                        <p:cTn id="34" dur="500"/>
                                        <p:tgtEl>
                                          <p:spTgt spid="432"/>
                                        </p:tgtEl>
                                      </p:cBhvr>
                                    </p:animEffect>
                                  </p:childTnLst>
                                </p:cTn>
                              </p:par>
                              <p:par>
                                <p:cTn id="35" presetID="10" presetClass="entr" fill="hold" nodeType="withEffect">
                                  <p:stCondLst>
                                    <p:cond delay="0"/>
                                  </p:stCondLst>
                                  <p:childTnLst>
                                    <p:set>
                                      <p:cBhvr>
                                        <p:cTn id="36" dur="1" fill="hold">
                                          <p:stCondLst>
                                            <p:cond delay="0"/>
                                          </p:stCondLst>
                                        </p:cTn>
                                        <p:tgtEl>
                                          <p:spTgt spid="430"/>
                                        </p:tgtEl>
                                        <p:attrNameLst>
                                          <p:attrName>style.visibility</p:attrName>
                                        </p:attrNameLst>
                                      </p:cBhvr>
                                      <p:to>
                                        <p:strVal val="visible"/>
                                      </p:to>
                                    </p:set>
                                    <p:animEffect transition="in" filter="fade">
                                      <p:cBhvr additive="repl">
                                        <p:cTn id="37" dur="500"/>
                                        <p:tgtEl>
                                          <p:spTgt spid="4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425">
                                            <p:txEl>
                                              <p:pRg st="2" end="2"/>
                                            </p:txEl>
                                          </p:spTgt>
                                        </p:tgtEl>
                                        <p:attrNameLst>
                                          <p:attrName>style.visibility</p:attrName>
                                        </p:attrNameLst>
                                      </p:cBhvr>
                                      <p:to>
                                        <p:strVal val="visible"/>
                                      </p:to>
                                    </p:set>
                                    <p:animEffect transition="in" filter="fade">
                                      <p:cBhvr additive="repl">
                                        <p:cTn id="42" dur="500"/>
                                        <p:tgtEl>
                                          <p:spTgt spid="42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fill="hold" nodeType="clickEffect">
                                  <p:stCondLst>
                                    <p:cond delay="0"/>
                                  </p:stCondLst>
                                  <p:childTnLst>
                                    <p:set>
                                      <p:cBhvr>
                                        <p:cTn id="50" dur="1" fill="hold">
                                          <p:stCondLst>
                                            <p:cond delay="0"/>
                                          </p:stCondLst>
                                        </p:cTn>
                                        <p:tgtEl>
                                          <p:spTgt spid="425">
                                            <p:txEl>
                                              <p:pRg st="3" end="3"/>
                                            </p:txEl>
                                          </p:spTgt>
                                        </p:tgtEl>
                                        <p:attrNameLst>
                                          <p:attrName>style.visibility</p:attrName>
                                        </p:attrNameLst>
                                      </p:cBhvr>
                                      <p:to>
                                        <p:strVal val="visible"/>
                                      </p:to>
                                    </p:set>
                                    <p:animEffect transition="in" filter="fade">
                                      <p:cBhvr additive="repl">
                                        <p:cTn id="51" dur="500"/>
                                        <p:tgtEl>
                                          <p:spTgt spid="425">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431"/>
                                        </p:tgtEl>
                                        <p:attrNameLst>
                                          <p:attrName>style.visibility</p:attrName>
                                        </p:attrNameLst>
                                      </p:cBhvr>
                                      <p:to>
                                        <p:strVal val="visible"/>
                                      </p:to>
                                    </p:set>
                                    <p:animEffect transition="in" filter="fade">
                                      <p:cBhvr additive="repl">
                                        <p:cTn id="56" dur="500"/>
                                        <p:tgtEl>
                                          <p:spTgt spid="431"/>
                                        </p:tgtEl>
                                      </p:cBhvr>
                                    </p:animEffect>
                                  </p:childTnLst>
                                </p:cTn>
                              </p:par>
                              <p:par>
                                <p:cTn id="57" presetID="10" presetClass="entr" fill="hold" nodeType="withEffect">
                                  <p:stCondLst>
                                    <p:cond delay="0"/>
                                  </p:stCondLst>
                                  <p:childTnLst>
                                    <p:set>
                                      <p:cBhvr>
                                        <p:cTn id="58" dur="1" fill="hold">
                                          <p:stCondLst>
                                            <p:cond delay="0"/>
                                          </p:stCondLst>
                                        </p:cTn>
                                        <p:tgtEl>
                                          <p:spTgt spid="423"/>
                                        </p:tgtEl>
                                        <p:attrNameLst>
                                          <p:attrName>style.visibility</p:attrName>
                                        </p:attrNameLst>
                                      </p:cBhvr>
                                      <p:to>
                                        <p:strVal val="visible"/>
                                      </p:to>
                                    </p:set>
                                    <p:animEffect transition="in" filter="fade">
                                      <p:cBhvr additive="repl">
                                        <p:cTn id="59" dur="500"/>
                                        <p:tgtEl>
                                          <p:spTgt spid="423"/>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nodeType="clickEffect">
                                  <p:stCondLst>
                                    <p:cond delay="0"/>
                                  </p:stCondLst>
                                  <p:childTnLst>
                                    <p:animMotion origin="layout" path="M -3.33333E-6 -3.7037E-6 L -0.1418 0.17894 " pathEditMode="relative" rAng="0" ptsTypes="AA">
                                      <p:cBhvr>
                                        <p:cTn id="63" dur="2000" fill="hold"/>
                                        <p:tgtEl>
                                          <p:spTgt spid="427"/>
                                        </p:tgtEl>
                                        <p:attrNameLst>
                                          <p:attrName>ppt_x</p:attrName>
                                          <p:attrName>ppt_y</p:attrName>
                                        </p:attrNameLst>
                                      </p:cBhvr>
                                      <p:rCtr x="-7018" y="9005"/>
                                    </p:animMotion>
                                  </p:childTnLst>
                                </p:cTn>
                              </p:par>
                              <p:par>
                                <p:cTn id="64" presetID="42" presetClass="path" presetSubtype="0" accel="50000" decel="50000" fill="hold" nodeType="withEffect">
                                  <p:stCondLst>
                                    <p:cond delay="0"/>
                                  </p:stCondLst>
                                  <p:childTnLst>
                                    <p:animMotion origin="layout" path="M -2.5E-6 -2.59259E-6 L 0.14011 0.18681 " pathEditMode="relative" rAng="0" ptsTypes="AA">
                                      <p:cBhvr>
                                        <p:cTn id="65" dur="2000" fill="hold"/>
                                        <p:tgtEl>
                                          <p:spTgt spid="426"/>
                                        </p:tgtEl>
                                        <p:attrNameLst>
                                          <p:attrName>ppt_x</p:attrName>
                                          <p:attrName>ppt_y</p:attrName>
                                        </p:attrNameLst>
                                      </p:cBhvr>
                                      <p:rCtr x="7005" y="9329"/>
                                    </p:animMotion>
                                  </p:childTnLst>
                                </p:cTn>
                              </p:par>
                              <p:par>
                                <p:cTn id="66" presetID="42" presetClass="path" presetSubtype="0" accel="50000" decel="50000" fill="hold" nodeType="withEffect">
                                  <p:stCondLst>
                                    <p:cond delay="0"/>
                                  </p:stCondLst>
                                  <p:childTnLst>
                                    <p:animMotion origin="layout" path="M 4.375E-6 3.7037E-6 L -0.14141 -0.14607 " pathEditMode="relative" rAng="0" ptsTypes="AA">
                                      <p:cBhvr>
                                        <p:cTn id="67" dur="2000" fill="hold"/>
                                        <p:tgtEl>
                                          <p:spTgt spid="428"/>
                                        </p:tgtEl>
                                        <p:attrNameLst>
                                          <p:attrName>ppt_x</p:attrName>
                                          <p:attrName>ppt_y</p:attrName>
                                        </p:attrNameLst>
                                      </p:cBhvr>
                                      <p:rCtr x="-7070" y="-7315"/>
                                    </p:animMotion>
                                  </p:childTnLst>
                                </p:cTn>
                              </p:par>
                              <p:par>
                                <p:cTn id="68" presetID="42" presetClass="path" presetSubtype="0" accel="50000" decel="50000" fill="hold" nodeType="withEffect">
                                  <p:stCondLst>
                                    <p:cond delay="0"/>
                                  </p:stCondLst>
                                  <p:childTnLst>
                                    <p:animMotion origin="layout" path="M -2.5E-6 3.7037E-6 L 0.14258 -0.12686 " pathEditMode="relative" rAng="0" ptsTypes="AA">
                                      <p:cBhvr>
                                        <p:cTn id="69" dur="2000" fill="hold"/>
                                        <p:tgtEl>
                                          <p:spTgt spid="429"/>
                                        </p:tgtEl>
                                        <p:attrNameLst>
                                          <p:attrName>ppt_x</p:attrName>
                                          <p:attrName>ppt_y</p:attrName>
                                        </p:attrNameLst>
                                      </p:cBhvr>
                                      <p:rCtr x="7122" y="-6343"/>
                                    </p:animMotion>
                                  </p:childTnLst>
                                </p:cTn>
                              </p:par>
                            </p:childTnLst>
                          </p:cTn>
                        </p:par>
                        <p:par>
                          <p:cTn id="70" fill="hold">
                            <p:stCondLst>
                              <p:cond delay="2000"/>
                            </p:stCondLst>
                            <p:childTnLst>
                              <p:par>
                                <p:cTn id="71" presetID="1" presetClass="exit" presetSubtype="0" fill="hold" nodeType="afterEffect">
                                  <p:stCondLst>
                                    <p:cond delay="500"/>
                                  </p:stCondLst>
                                  <p:childTnLst>
                                    <p:set>
                                      <p:cBhvr>
                                        <p:cTn id="72" dur="1" fill="hold">
                                          <p:stCondLst>
                                            <p:cond delay="0"/>
                                          </p:stCondLst>
                                        </p:cTn>
                                        <p:tgtEl>
                                          <p:spTgt spid="42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27"/>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28"/>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429"/>
                                        </p:tgtEl>
                                        <p:attrNameLst>
                                          <p:attrName>style.visibility</p:attrName>
                                        </p:attrNameLst>
                                      </p:cBhvr>
                                      <p:to>
                                        <p:strVal val="hidden"/>
                                      </p:to>
                                    </p:set>
                                  </p:childTnLst>
                                </p:cTn>
                              </p:par>
                              <p:par>
                                <p:cTn id="79" presetID="1" presetClass="exit" presetSubtype="0" fill="hold" grpId="2" nodeType="withEffect">
                                  <p:stCondLst>
                                    <p:cond delay="0"/>
                                  </p:stCondLst>
                                  <p:childTnLst>
                                    <p:set>
                                      <p:cBhvr>
                                        <p:cTn id="80" dur="1" fill="hold">
                                          <p:stCondLst>
                                            <p:cond delay="0"/>
                                          </p:stCondLst>
                                        </p:cTn>
                                        <p:tgtEl>
                                          <p:spTgt spid="14"/>
                                        </p:tgtEl>
                                        <p:attrNameLst>
                                          <p:attrName>style.visibility</p:attrName>
                                        </p:attrNameLst>
                                      </p:cBhvr>
                                      <p:to>
                                        <p:strVal val="hidden"/>
                                      </p:to>
                                    </p:set>
                                  </p:childTnLst>
                                </p:cTn>
                              </p:par>
                            </p:childTnLst>
                          </p:cTn>
                        </p:par>
                        <p:par>
                          <p:cTn id="81" fill="hold">
                            <p:stCondLst>
                              <p:cond delay="2500"/>
                            </p:stCondLst>
                            <p:childTnLst>
                              <p:par>
                                <p:cTn id="82" presetID="1" presetClass="entr" presetSubtype="0" fill="hold" grpId="1" nodeType="afterEffect">
                                  <p:stCondLst>
                                    <p:cond delay="1000"/>
                                  </p:stCondLst>
                                  <p:childTnLst>
                                    <p:set>
                                      <p:cBhvr>
                                        <p:cTn id="83" dur="1" fill="hold">
                                          <p:stCondLst>
                                            <p:cond delay="0"/>
                                          </p:stCondLst>
                                        </p:cTn>
                                        <p:tgtEl>
                                          <p:spTgt spid="43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4.375E-6 -1.11111E-6 L 0.63268 -0.00671 " pathEditMode="relative" rAng="0" ptsTypes="AA">
                                      <p:cBhvr>
                                        <p:cTn id="87" dur="2000" fill="hold"/>
                                        <p:tgtEl>
                                          <p:spTgt spid="433"/>
                                        </p:tgtEl>
                                        <p:attrNameLst>
                                          <p:attrName>ppt_x</p:attrName>
                                          <p:attrName>ppt_y</p:attrName>
                                        </p:attrNameLst>
                                      </p:cBhvr>
                                      <p:rCtr x="31628" y="-347"/>
                                    </p:animMotion>
                                  </p:childTnLst>
                                </p:cTn>
                              </p:par>
                            </p:childTnLst>
                          </p:cTn>
                        </p:par>
                      </p:childTnLst>
                    </p:cTn>
                  </p:par>
                  <p:par>
                    <p:cTn id="88" fill="hold">
                      <p:stCondLst>
                        <p:cond delay="indefinite"/>
                      </p:stCondLst>
                      <p:childTnLst>
                        <p:par>
                          <p:cTn id="89" fill="hold">
                            <p:stCondLst>
                              <p:cond delay="0"/>
                            </p:stCondLst>
                            <p:childTnLst>
                              <p:par>
                                <p:cTn id="90" presetID="10" presetClass="entr" fill="hold" nodeType="clickEffect">
                                  <p:stCondLst>
                                    <p:cond delay="0"/>
                                  </p:stCondLst>
                                  <p:childTnLst>
                                    <p:set>
                                      <p:cBhvr>
                                        <p:cTn id="91" dur="1" fill="hold">
                                          <p:stCondLst>
                                            <p:cond delay="0"/>
                                          </p:stCondLst>
                                        </p:cTn>
                                        <p:tgtEl>
                                          <p:spTgt spid="425">
                                            <p:txEl>
                                              <p:pRg st="4" end="4"/>
                                            </p:txEl>
                                          </p:spTgt>
                                        </p:tgtEl>
                                        <p:attrNameLst>
                                          <p:attrName>style.visibility</p:attrName>
                                        </p:attrNameLst>
                                      </p:cBhvr>
                                      <p:to>
                                        <p:strVal val="visible"/>
                                      </p:to>
                                    </p:set>
                                    <p:animEffect transition="in" filter="fade">
                                      <p:cBhvr additive="repl">
                                        <p:cTn id="92" dur="500"/>
                                        <p:tgtEl>
                                          <p:spTgt spid="4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 grpId="0"/>
      <p:bldP spid="433" grpId="1"/>
      <p:bldP spid="14" grpId="1"/>
      <p:bldP spid="14" grpId="2"/>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of Service (</a:t>
            </a:r>
            <a:r>
              <a:rPr lang="en-US" dirty="0" err="1"/>
              <a:t>QoS</a:t>
            </a:r>
            <a:r>
              <a:rPr lang="en-US" dirty="0"/>
              <a:t>) for MQTT</a:t>
            </a:r>
            <a:endParaRPr lang="en-IN" dirty="0"/>
          </a:p>
        </p:txBody>
      </p:sp>
      <p:sp>
        <p:nvSpPr>
          <p:cNvPr id="3" name="Content Placeholder 2"/>
          <p:cNvSpPr>
            <a:spLocks noGrp="1"/>
          </p:cNvSpPr>
          <p:nvPr>
            <p:ph idx="1"/>
          </p:nvPr>
        </p:nvSpPr>
        <p:spPr/>
        <p:txBody>
          <a:bodyPr/>
          <a:lstStyle/>
          <a:p>
            <a:pPr lvl="0" fontAlgn="base"/>
            <a:r>
              <a:rPr lang="en-IN" dirty="0"/>
              <a:t>Quality of service (</a:t>
            </a:r>
            <a:r>
              <a:rPr lang="en-IN" dirty="0" err="1"/>
              <a:t>QoS</a:t>
            </a:r>
            <a:r>
              <a:rPr lang="en-IN" dirty="0"/>
              <a:t>) levels determine how each MQTT message is delivered and must be specified for every message sent through MQTT. </a:t>
            </a:r>
          </a:p>
          <a:p>
            <a:pPr lvl="0" fontAlgn="base"/>
            <a:r>
              <a:rPr lang="en-IN" dirty="0"/>
              <a:t>Three </a:t>
            </a:r>
            <a:r>
              <a:rPr lang="en-IN" dirty="0" err="1"/>
              <a:t>QoS</a:t>
            </a:r>
            <a:r>
              <a:rPr lang="en-IN" dirty="0"/>
              <a:t> for message delivery could be achieved using MQTT:</a:t>
            </a:r>
          </a:p>
          <a:p>
            <a:pPr lvl="0" fontAlgn="base"/>
            <a:r>
              <a:rPr lang="en-IN" b="1" dirty="0" err="1">
                <a:solidFill>
                  <a:srgbClr val="C00000"/>
                </a:solidFill>
              </a:rPr>
              <a:t>QoS</a:t>
            </a:r>
            <a:r>
              <a:rPr lang="en-IN" b="1" dirty="0">
                <a:solidFill>
                  <a:srgbClr val="C00000"/>
                </a:solidFill>
              </a:rPr>
              <a:t> 0 </a:t>
            </a:r>
            <a:r>
              <a:rPr lang="en-IN" b="1" dirty="0" smtClean="0">
                <a:solidFill>
                  <a:srgbClr val="C00000"/>
                </a:solidFill>
              </a:rPr>
              <a:t>= </a:t>
            </a:r>
            <a:r>
              <a:rPr lang="en-IN" dirty="0" smtClean="0"/>
              <a:t>(</a:t>
            </a:r>
            <a:r>
              <a:rPr lang="en-IN" dirty="0"/>
              <a:t>At most once) - where messages are delivered according to the best efforts of the operating environment. </a:t>
            </a:r>
            <a:r>
              <a:rPr lang="en-IN" dirty="0" smtClean="0"/>
              <a:t>Message </a:t>
            </a:r>
            <a:r>
              <a:rPr lang="en-IN" dirty="0"/>
              <a:t>loss can occur.</a:t>
            </a:r>
          </a:p>
          <a:p>
            <a:pPr lvl="0" fontAlgn="base"/>
            <a:r>
              <a:rPr lang="en-IN" b="1" dirty="0" err="1">
                <a:solidFill>
                  <a:srgbClr val="C00000"/>
                </a:solidFill>
              </a:rPr>
              <a:t>QoS</a:t>
            </a:r>
            <a:r>
              <a:rPr lang="en-IN" b="1" dirty="0">
                <a:solidFill>
                  <a:srgbClr val="C00000"/>
                </a:solidFill>
              </a:rPr>
              <a:t> 1 </a:t>
            </a:r>
            <a:r>
              <a:rPr lang="en-IN" b="1" dirty="0" smtClean="0">
                <a:solidFill>
                  <a:srgbClr val="C00000"/>
                </a:solidFill>
              </a:rPr>
              <a:t>= </a:t>
            </a:r>
            <a:r>
              <a:rPr lang="en-IN" dirty="0" smtClean="0"/>
              <a:t>(</a:t>
            </a:r>
            <a:r>
              <a:rPr lang="en-IN" dirty="0"/>
              <a:t>At least once) - where messages are assured to arrive but duplicates can occur.</a:t>
            </a:r>
          </a:p>
          <a:p>
            <a:pPr lvl="0" fontAlgn="base"/>
            <a:r>
              <a:rPr lang="en-IN" b="1" dirty="0" err="1">
                <a:solidFill>
                  <a:srgbClr val="C00000"/>
                </a:solidFill>
              </a:rPr>
              <a:t>QoS</a:t>
            </a:r>
            <a:r>
              <a:rPr lang="en-IN" b="1" dirty="0">
                <a:solidFill>
                  <a:srgbClr val="C00000"/>
                </a:solidFill>
              </a:rPr>
              <a:t> 2 </a:t>
            </a:r>
            <a:r>
              <a:rPr lang="en-IN" b="1" dirty="0" smtClean="0">
                <a:solidFill>
                  <a:srgbClr val="C00000"/>
                </a:solidFill>
              </a:rPr>
              <a:t>= </a:t>
            </a:r>
            <a:r>
              <a:rPr lang="en-IN" dirty="0" smtClean="0"/>
              <a:t>(</a:t>
            </a:r>
            <a:r>
              <a:rPr lang="en-IN" dirty="0"/>
              <a:t>Exactly once) - where message are assured to arrive exactly </a:t>
            </a:r>
            <a:r>
              <a:rPr lang="en-IN" dirty="0" smtClean="0"/>
              <a:t>once.</a:t>
            </a:r>
          </a:p>
          <a:p>
            <a:pPr lvl="0" fontAlgn="base"/>
            <a:r>
              <a:rPr lang="en-IN" dirty="0" smtClean="0"/>
              <a:t>There </a:t>
            </a:r>
            <a:r>
              <a:rPr lang="en-IN" dirty="0"/>
              <a:t>is a simple rule when considering performance impact of </a:t>
            </a:r>
            <a:r>
              <a:rPr lang="en-IN" dirty="0" err="1"/>
              <a:t>QoS</a:t>
            </a:r>
            <a:r>
              <a:rPr lang="en-IN" dirty="0"/>
              <a:t> :</a:t>
            </a:r>
          </a:p>
          <a:p>
            <a:pPr marL="0" indent="0" algn="ctr">
              <a:buNone/>
            </a:pPr>
            <a:r>
              <a:rPr lang="en-IN" b="1" dirty="0"/>
              <a:t>“The higher the </a:t>
            </a:r>
            <a:r>
              <a:rPr lang="en-IN" b="1" dirty="0" err="1"/>
              <a:t>QoS</a:t>
            </a:r>
            <a:r>
              <a:rPr lang="en-IN" b="1" dirty="0"/>
              <a:t>, the lower the performance". </a:t>
            </a:r>
          </a:p>
        </p:txBody>
      </p:sp>
    </p:spTree>
    <p:extLst>
      <p:ext uri="{BB962C8B-B14F-4D97-AF65-F5344CB8AC3E}">
        <p14:creationId xmlns:p14="http://schemas.microsoft.com/office/powerpoint/2010/main" val="273471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QoS</a:t>
            </a:r>
            <a:r>
              <a:rPr lang="en-US" dirty="0" smtClean="0"/>
              <a:t> : Quality of Service</a:t>
            </a:r>
            <a:endParaRPr lang="en-IN" dirty="0"/>
          </a:p>
        </p:txBody>
      </p:sp>
      <p:pic>
        <p:nvPicPr>
          <p:cNvPr id="4" name="Content Placeholder 3"/>
          <p:cNvPicPr>
            <a:picLocks noGrp="1"/>
          </p:cNvPicPr>
          <p:nvPr>
            <p:ph idx="1"/>
          </p:nvPr>
        </p:nvPicPr>
        <p:blipFill>
          <a:blip r:embed="rId2"/>
          <a:stretch>
            <a:fillRect/>
          </a:stretch>
        </p:blipFill>
        <p:spPr>
          <a:xfrm>
            <a:off x="2818516" y="1071401"/>
            <a:ext cx="6554967" cy="5171137"/>
          </a:xfrm>
          <a:prstGeom prst="rect">
            <a:avLst/>
          </a:prstGeom>
        </p:spPr>
      </p:pic>
    </p:spTree>
    <p:extLst>
      <p:ext uri="{BB962C8B-B14F-4D97-AF65-F5344CB8AC3E}">
        <p14:creationId xmlns:p14="http://schemas.microsoft.com/office/powerpoint/2010/main" val="47475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QoS</a:t>
            </a:r>
            <a:r>
              <a:rPr lang="en-US" dirty="0" smtClean="0"/>
              <a:t> - 0</a:t>
            </a:r>
            <a:endParaRPr lang="en-IN" dirty="0"/>
          </a:p>
        </p:txBody>
      </p:sp>
      <p:sp>
        <p:nvSpPr>
          <p:cNvPr id="3" name="Rounded Rectangle 2"/>
          <p:cNvSpPr/>
          <p:nvPr/>
        </p:nvSpPr>
        <p:spPr>
          <a:xfrm>
            <a:off x="174172" y="856344"/>
            <a:ext cx="2409371" cy="84182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Publisher</a:t>
            </a:r>
            <a:endParaRPr lang="en-IN" dirty="0"/>
          </a:p>
        </p:txBody>
      </p:sp>
      <p:cxnSp>
        <p:nvCxnSpPr>
          <p:cNvPr id="9" name="Straight Connector 8"/>
          <p:cNvCxnSpPr>
            <a:stCxn id="3" idx="2"/>
          </p:cNvCxnSpPr>
          <p:nvPr/>
        </p:nvCxnSpPr>
        <p:spPr>
          <a:xfrm flipH="1">
            <a:off x="1378857" y="1698172"/>
            <a:ext cx="1" cy="474617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018314" y="856344"/>
            <a:ext cx="1770743" cy="84182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Broker</a:t>
            </a:r>
            <a:endParaRPr lang="en-IN" dirty="0"/>
          </a:p>
        </p:txBody>
      </p:sp>
      <p:sp>
        <p:nvSpPr>
          <p:cNvPr id="11" name="Rounded Rectangle 10"/>
          <p:cNvSpPr/>
          <p:nvPr/>
        </p:nvSpPr>
        <p:spPr>
          <a:xfrm>
            <a:off x="8033653" y="856343"/>
            <a:ext cx="2409371" cy="84182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Subscriber</a:t>
            </a:r>
            <a:endParaRPr lang="en-IN" dirty="0"/>
          </a:p>
        </p:txBody>
      </p:sp>
      <p:cxnSp>
        <p:nvCxnSpPr>
          <p:cNvPr id="12" name="Straight Connector 11"/>
          <p:cNvCxnSpPr/>
          <p:nvPr/>
        </p:nvCxnSpPr>
        <p:spPr>
          <a:xfrm flipH="1">
            <a:off x="5903685" y="1698172"/>
            <a:ext cx="1" cy="47461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9242690" y="1698171"/>
            <a:ext cx="1" cy="474617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a:off x="1378857" y="2119086"/>
            <a:ext cx="4524828" cy="624114"/>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 (</a:t>
            </a:r>
            <a:r>
              <a:rPr lang="en-US" dirty="0" err="1" smtClean="0"/>
              <a:t>QoS</a:t>
            </a:r>
            <a:r>
              <a:rPr lang="en-US" dirty="0" smtClean="0"/>
              <a:t> = 0)</a:t>
            </a:r>
            <a:endParaRPr lang="en-IN" dirty="0"/>
          </a:p>
        </p:txBody>
      </p:sp>
      <p:sp>
        <p:nvSpPr>
          <p:cNvPr id="15" name="Right Arrow 14"/>
          <p:cNvSpPr/>
          <p:nvPr/>
        </p:nvSpPr>
        <p:spPr>
          <a:xfrm>
            <a:off x="5903684" y="3845279"/>
            <a:ext cx="3320144" cy="624114"/>
          </a:xfrm>
          <a:prstGeom prst="rightArrow">
            <a:avLst/>
          </a:prstGeom>
          <a:solidFill>
            <a:srgbClr val="BC64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a:t>
            </a:r>
            <a:endParaRPr lang="en-IN" dirty="0"/>
          </a:p>
        </p:txBody>
      </p:sp>
      <p:grpSp>
        <p:nvGrpSpPr>
          <p:cNvPr id="41" name="Group 40"/>
          <p:cNvGrpSpPr/>
          <p:nvPr/>
        </p:nvGrpSpPr>
        <p:grpSpPr>
          <a:xfrm>
            <a:off x="1378857" y="4950372"/>
            <a:ext cx="2075546" cy="798284"/>
            <a:chOff x="1378853" y="2714172"/>
            <a:chExt cx="2075546" cy="798284"/>
          </a:xfrm>
        </p:grpSpPr>
        <p:sp>
          <p:nvSpPr>
            <p:cNvPr id="38" name="Right Arrow 37"/>
            <p:cNvSpPr/>
            <p:nvPr/>
          </p:nvSpPr>
          <p:spPr>
            <a:xfrm>
              <a:off x="1378855" y="2714172"/>
              <a:ext cx="2075544" cy="391886"/>
            </a:xfrm>
            <a:prstGeom prst="rightArrow">
              <a:avLst>
                <a:gd name="adj1" fmla="val 50000"/>
                <a:gd name="adj2"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Bent-Up Arrow 38"/>
            <p:cNvSpPr/>
            <p:nvPr/>
          </p:nvSpPr>
          <p:spPr>
            <a:xfrm rot="16200000" flipH="1">
              <a:off x="2068284" y="2126341"/>
              <a:ext cx="696684" cy="2075546"/>
            </a:xfrm>
            <a:prstGeom prst="bentUpArrow">
              <a:avLst>
                <a:gd name="adj1" fmla="val 25708"/>
                <a:gd name="adj2" fmla="val 25000"/>
                <a:gd name="adj3" fmla="val 4605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0" name="TextBox 39"/>
          <p:cNvSpPr txBox="1"/>
          <p:nvPr/>
        </p:nvSpPr>
        <p:spPr>
          <a:xfrm>
            <a:off x="3454403" y="5176125"/>
            <a:ext cx="1653017" cy="369332"/>
          </a:xfrm>
          <a:prstGeom prst="rect">
            <a:avLst/>
          </a:prstGeom>
          <a:noFill/>
        </p:spPr>
        <p:txBody>
          <a:bodyPr wrap="none" rtlCol="0">
            <a:spAutoFit/>
          </a:bodyPr>
          <a:lstStyle/>
          <a:p>
            <a:r>
              <a:rPr lang="en-US" b="1" dirty="0" smtClean="0"/>
              <a:t>Delete message</a:t>
            </a:r>
            <a:endParaRPr lang="en-IN" b="1" dirty="0"/>
          </a:p>
        </p:txBody>
      </p:sp>
    </p:spTree>
    <p:extLst>
      <p:ext uri="{BB962C8B-B14F-4D97-AF65-F5344CB8AC3E}">
        <p14:creationId xmlns:p14="http://schemas.microsoft.com/office/powerpoint/2010/main" val="19107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75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75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4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QoS</a:t>
            </a:r>
            <a:r>
              <a:rPr lang="en-US" dirty="0" smtClean="0"/>
              <a:t> - 1</a:t>
            </a:r>
            <a:endParaRPr lang="en-IN" dirty="0"/>
          </a:p>
        </p:txBody>
      </p:sp>
      <p:sp>
        <p:nvSpPr>
          <p:cNvPr id="3" name="Rounded Rectangle 2"/>
          <p:cNvSpPr/>
          <p:nvPr/>
        </p:nvSpPr>
        <p:spPr>
          <a:xfrm>
            <a:off x="174172" y="856344"/>
            <a:ext cx="2409371" cy="84182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Publisher</a:t>
            </a:r>
            <a:endParaRPr lang="en-IN" dirty="0"/>
          </a:p>
        </p:txBody>
      </p:sp>
      <p:cxnSp>
        <p:nvCxnSpPr>
          <p:cNvPr id="9" name="Straight Connector 8"/>
          <p:cNvCxnSpPr>
            <a:stCxn id="3" idx="2"/>
          </p:cNvCxnSpPr>
          <p:nvPr/>
        </p:nvCxnSpPr>
        <p:spPr>
          <a:xfrm flipH="1">
            <a:off x="1378857" y="1698172"/>
            <a:ext cx="1" cy="474617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018314" y="856344"/>
            <a:ext cx="1770743" cy="84182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Broker</a:t>
            </a:r>
            <a:endParaRPr lang="en-IN" dirty="0"/>
          </a:p>
        </p:txBody>
      </p:sp>
      <p:sp>
        <p:nvSpPr>
          <p:cNvPr id="11" name="Rounded Rectangle 10"/>
          <p:cNvSpPr/>
          <p:nvPr/>
        </p:nvSpPr>
        <p:spPr>
          <a:xfrm>
            <a:off x="8807264" y="856346"/>
            <a:ext cx="2409371" cy="84182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Subscriber</a:t>
            </a:r>
            <a:endParaRPr lang="en-IN" dirty="0"/>
          </a:p>
        </p:txBody>
      </p:sp>
      <p:cxnSp>
        <p:nvCxnSpPr>
          <p:cNvPr id="12" name="Straight Connector 11"/>
          <p:cNvCxnSpPr/>
          <p:nvPr/>
        </p:nvCxnSpPr>
        <p:spPr>
          <a:xfrm flipH="1">
            <a:off x="5903685" y="1698172"/>
            <a:ext cx="1" cy="47461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1" idx="2"/>
          </p:cNvCxnSpPr>
          <p:nvPr/>
        </p:nvCxnSpPr>
        <p:spPr>
          <a:xfrm flipH="1">
            <a:off x="9997436" y="1698174"/>
            <a:ext cx="14514" cy="4841629"/>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1363434" y="1741716"/>
            <a:ext cx="2075546" cy="798284"/>
            <a:chOff x="1378853" y="2714172"/>
            <a:chExt cx="2075546" cy="798284"/>
          </a:xfrm>
          <a:solidFill>
            <a:srgbClr val="0070C0"/>
          </a:solidFill>
        </p:grpSpPr>
        <p:sp>
          <p:nvSpPr>
            <p:cNvPr id="20" name="Right Arrow 19"/>
            <p:cNvSpPr/>
            <p:nvPr/>
          </p:nvSpPr>
          <p:spPr>
            <a:xfrm>
              <a:off x="1378855" y="2714172"/>
              <a:ext cx="2075544" cy="391886"/>
            </a:xfrm>
            <a:prstGeom prst="rightArrow">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Bent-Up Arrow 20"/>
            <p:cNvSpPr/>
            <p:nvPr/>
          </p:nvSpPr>
          <p:spPr>
            <a:xfrm rot="16200000" flipH="1">
              <a:off x="2068284" y="2126341"/>
              <a:ext cx="696684" cy="2075546"/>
            </a:xfrm>
            <a:prstGeom prst="bentUpArrow">
              <a:avLst>
                <a:gd name="adj1" fmla="val 25708"/>
                <a:gd name="adj2" fmla="val 25000"/>
                <a:gd name="adj3" fmla="val 460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ight Arrow 22"/>
          <p:cNvSpPr/>
          <p:nvPr/>
        </p:nvSpPr>
        <p:spPr>
          <a:xfrm flipH="1">
            <a:off x="1354717" y="5174342"/>
            <a:ext cx="4548966" cy="624114"/>
          </a:xfrm>
          <a:prstGeom prst="rightArrow">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C00000"/>
                </a:solidFill>
              </a:rPr>
              <a:t>PUB</a:t>
            </a:r>
            <a:r>
              <a:rPr lang="en-US" dirty="0" smtClean="0">
                <a:solidFill>
                  <a:srgbClr val="C00000"/>
                </a:solidFill>
              </a:rPr>
              <a:t>ACK</a:t>
            </a:r>
            <a:endParaRPr lang="en-IN" dirty="0">
              <a:solidFill>
                <a:srgbClr val="C00000"/>
              </a:solidFill>
            </a:endParaRPr>
          </a:p>
        </p:txBody>
      </p:sp>
      <p:sp>
        <p:nvSpPr>
          <p:cNvPr id="27" name="Right Arrow 26"/>
          <p:cNvSpPr/>
          <p:nvPr/>
        </p:nvSpPr>
        <p:spPr>
          <a:xfrm>
            <a:off x="5918191" y="3733801"/>
            <a:ext cx="4079245" cy="624114"/>
          </a:xfrm>
          <a:prstGeom prst="rightArrow">
            <a:avLst/>
          </a:prstGeom>
          <a:solidFill>
            <a:srgbClr val="BC64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a:t>
            </a:r>
            <a:endParaRPr lang="en-IN" dirty="0"/>
          </a:p>
        </p:txBody>
      </p:sp>
      <p:sp>
        <p:nvSpPr>
          <p:cNvPr id="28" name="Right Arrow 27"/>
          <p:cNvSpPr/>
          <p:nvPr/>
        </p:nvSpPr>
        <p:spPr>
          <a:xfrm>
            <a:off x="1354717" y="2416630"/>
            <a:ext cx="4524828" cy="624114"/>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 (</a:t>
            </a:r>
            <a:r>
              <a:rPr lang="en-US" dirty="0" err="1" smtClean="0"/>
              <a:t>QoS</a:t>
            </a:r>
            <a:r>
              <a:rPr lang="en-US" dirty="0" smtClean="0"/>
              <a:t> = 1)</a:t>
            </a:r>
            <a:endParaRPr lang="en-IN" dirty="0"/>
          </a:p>
        </p:txBody>
      </p:sp>
      <p:sp>
        <p:nvSpPr>
          <p:cNvPr id="5" name="TextBox 4"/>
          <p:cNvSpPr txBox="1"/>
          <p:nvPr/>
        </p:nvSpPr>
        <p:spPr>
          <a:xfrm>
            <a:off x="3478544" y="1957702"/>
            <a:ext cx="1564852" cy="369332"/>
          </a:xfrm>
          <a:prstGeom prst="rect">
            <a:avLst/>
          </a:prstGeom>
          <a:noFill/>
        </p:spPr>
        <p:txBody>
          <a:bodyPr wrap="none" rtlCol="0">
            <a:spAutoFit/>
          </a:bodyPr>
          <a:lstStyle/>
          <a:p>
            <a:r>
              <a:rPr lang="en-US" b="1" dirty="0" smtClean="0"/>
              <a:t>Store Message</a:t>
            </a:r>
            <a:endParaRPr lang="en-IN" b="1" dirty="0"/>
          </a:p>
        </p:txBody>
      </p:sp>
      <p:grpSp>
        <p:nvGrpSpPr>
          <p:cNvPr id="29" name="Group 28"/>
          <p:cNvGrpSpPr/>
          <p:nvPr/>
        </p:nvGrpSpPr>
        <p:grpSpPr>
          <a:xfrm>
            <a:off x="5903684" y="2804888"/>
            <a:ext cx="2075546" cy="798284"/>
            <a:chOff x="1378853" y="2714172"/>
            <a:chExt cx="2075546" cy="798284"/>
          </a:xfrm>
          <a:solidFill>
            <a:srgbClr val="B51313"/>
          </a:solidFill>
        </p:grpSpPr>
        <p:sp>
          <p:nvSpPr>
            <p:cNvPr id="30" name="Right Arrow 29"/>
            <p:cNvSpPr/>
            <p:nvPr/>
          </p:nvSpPr>
          <p:spPr>
            <a:xfrm>
              <a:off x="1378855" y="2714172"/>
              <a:ext cx="2075544" cy="391886"/>
            </a:xfrm>
            <a:prstGeom prst="rightArrow">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Bent-Up Arrow 30"/>
            <p:cNvSpPr/>
            <p:nvPr/>
          </p:nvSpPr>
          <p:spPr>
            <a:xfrm rot="16200000" flipH="1">
              <a:off x="2068284" y="2126341"/>
              <a:ext cx="696684" cy="2075546"/>
            </a:xfrm>
            <a:prstGeom prst="bentUpArrow">
              <a:avLst>
                <a:gd name="adj1" fmla="val 25708"/>
                <a:gd name="adj2" fmla="val 25000"/>
                <a:gd name="adj3" fmla="val 460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2" name="TextBox 31"/>
          <p:cNvSpPr txBox="1"/>
          <p:nvPr/>
        </p:nvSpPr>
        <p:spPr>
          <a:xfrm>
            <a:off x="8056267" y="3041557"/>
            <a:ext cx="1564852" cy="369332"/>
          </a:xfrm>
          <a:prstGeom prst="rect">
            <a:avLst/>
          </a:prstGeom>
          <a:noFill/>
        </p:spPr>
        <p:txBody>
          <a:bodyPr wrap="none" rtlCol="0">
            <a:spAutoFit/>
          </a:bodyPr>
          <a:lstStyle/>
          <a:p>
            <a:r>
              <a:rPr lang="en-US" b="1" dirty="0" smtClean="0"/>
              <a:t>Store Message</a:t>
            </a:r>
            <a:endParaRPr lang="en-IN" b="1" dirty="0"/>
          </a:p>
        </p:txBody>
      </p:sp>
      <p:grpSp>
        <p:nvGrpSpPr>
          <p:cNvPr id="33" name="Group 32"/>
          <p:cNvGrpSpPr/>
          <p:nvPr/>
        </p:nvGrpSpPr>
        <p:grpSpPr>
          <a:xfrm>
            <a:off x="5903683" y="4321630"/>
            <a:ext cx="2075546" cy="798284"/>
            <a:chOff x="1378853" y="2714172"/>
            <a:chExt cx="2075546" cy="798284"/>
          </a:xfrm>
          <a:solidFill>
            <a:schemeClr val="accent4">
              <a:lumMod val="75000"/>
            </a:schemeClr>
          </a:solidFill>
        </p:grpSpPr>
        <p:sp>
          <p:nvSpPr>
            <p:cNvPr id="34" name="Right Arrow 33"/>
            <p:cNvSpPr/>
            <p:nvPr/>
          </p:nvSpPr>
          <p:spPr>
            <a:xfrm>
              <a:off x="1378855" y="2714172"/>
              <a:ext cx="2075544" cy="391886"/>
            </a:xfrm>
            <a:prstGeom prst="rightArrow">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Bent-Up Arrow 34"/>
            <p:cNvSpPr/>
            <p:nvPr/>
          </p:nvSpPr>
          <p:spPr>
            <a:xfrm rot="16200000" flipH="1">
              <a:off x="2068284" y="2126341"/>
              <a:ext cx="696684" cy="2075546"/>
            </a:xfrm>
            <a:prstGeom prst="bentUpArrow">
              <a:avLst>
                <a:gd name="adj1" fmla="val 25708"/>
                <a:gd name="adj2" fmla="val 25000"/>
                <a:gd name="adj3" fmla="val 460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6" name="TextBox 35"/>
          <p:cNvSpPr txBox="1"/>
          <p:nvPr/>
        </p:nvSpPr>
        <p:spPr>
          <a:xfrm>
            <a:off x="8002313" y="4562567"/>
            <a:ext cx="1653017" cy="369332"/>
          </a:xfrm>
          <a:prstGeom prst="rect">
            <a:avLst/>
          </a:prstGeom>
          <a:noFill/>
        </p:spPr>
        <p:txBody>
          <a:bodyPr wrap="none" rtlCol="0">
            <a:spAutoFit/>
          </a:bodyPr>
          <a:lstStyle/>
          <a:p>
            <a:r>
              <a:rPr lang="en-US" b="1" dirty="0" smtClean="0"/>
              <a:t>Delete message</a:t>
            </a:r>
            <a:endParaRPr lang="en-IN" b="1" dirty="0"/>
          </a:p>
        </p:txBody>
      </p:sp>
      <p:grpSp>
        <p:nvGrpSpPr>
          <p:cNvPr id="37" name="Group 36"/>
          <p:cNvGrpSpPr/>
          <p:nvPr/>
        </p:nvGrpSpPr>
        <p:grpSpPr>
          <a:xfrm>
            <a:off x="1378855" y="5741519"/>
            <a:ext cx="2075546" cy="798284"/>
            <a:chOff x="1378853" y="2714172"/>
            <a:chExt cx="2075546" cy="798284"/>
          </a:xfrm>
        </p:grpSpPr>
        <p:sp>
          <p:nvSpPr>
            <p:cNvPr id="40" name="Right Arrow 39"/>
            <p:cNvSpPr/>
            <p:nvPr/>
          </p:nvSpPr>
          <p:spPr>
            <a:xfrm>
              <a:off x="1378855" y="2714172"/>
              <a:ext cx="2075544" cy="391886"/>
            </a:xfrm>
            <a:prstGeom prst="rightArrow">
              <a:avLst>
                <a:gd name="adj1" fmla="val 50000"/>
                <a:gd name="adj2"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Bent-Up Arrow 40"/>
            <p:cNvSpPr/>
            <p:nvPr/>
          </p:nvSpPr>
          <p:spPr>
            <a:xfrm rot="16200000" flipH="1">
              <a:off x="2068284" y="2126341"/>
              <a:ext cx="696684" cy="2075546"/>
            </a:xfrm>
            <a:prstGeom prst="bentUpArrow">
              <a:avLst>
                <a:gd name="adj1" fmla="val 25708"/>
                <a:gd name="adj2" fmla="val 25000"/>
                <a:gd name="adj3" fmla="val 4605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2" name="TextBox 41"/>
          <p:cNvSpPr txBox="1"/>
          <p:nvPr/>
        </p:nvSpPr>
        <p:spPr>
          <a:xfrm>
            <a:off x="3477485" y="5982456"/>
            <a:ext cx="1653017" cy="369332"/>
          </a:xfrm>
          <a:prstGeom prst="rect">
            <a:avLst/>
          </a:prstGeom>
          <a:noFill/>
        </p:spPr>
        <p:txBody>
          <a:bodyPr wrap="none" rtlCol="0">
            <a:spAutoFit/>
          </a:bodyPr>
          <a:lstStyle/>
          <a:p>
            <a:r>
              <a:rPr lang="en-US" b="1" dirty="0" smtClean="0"/>
              <a:t>Delete message</a:t>
            </a:r>
            <a:endParaRPr lang="en-IN" b="1" dirty="0"/>
          </a:p>
        </p:txBody>
      </p:sp>
    </p:spTree>
    <p:extLst>
      <p:ext uri="{BB962C8B-B14F-4D97-AF65-F5344CB8AC3E}">
        <p14:creationId xmlns:p14="http://schemas.microsoft.com/office/powerpoint/2010/main" val="90360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75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75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2"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right)">
                                      <p:cBhvr>
                                        <p:cTn id="41" dur="75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left)">
                                      <p:cBhvr>
                                        <p:cTn id="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5" grpId="0"/>
      <p:bldP spid="32" grpId="0"/>
      <p:bldP spid="36" grpId="0"/>
      <p:bldP spid="4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QoS</a:t>
            </a:r>
            <a:r>
              <a:rPr lang="en-US" dirty="0" smtClean="0"/>
              <a:t> - 2</a:t>
            </a:r>
            <a:endParaRPr lang="en-IN" dirty="0"/>
          </a:p>
        </p:txBody>
      </p:sp>
      <p:sp>
        <p:nvSpPr>
          <p:cNvPr id="3" name="Rounded Rectangle 2"/>
          <p:cNvSpPr/>
          <p:nvPr/>
        </p:nvSpPr>
        <p:spPr>
          <a:xfrm>
            <a:off x="174172" y="856344"/>
            <a:ext cx="2409371" cy="841828"/>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Publisher</a:t>
            </a:r>
            <a:endParaRPr lang="en-IN" dirty="0"/>
          </a:p>
        </p:txBody>
      </p:sp>
      <p:cxnSp>
        <p:nvCxnSpPr>
          <p:cNvPr id="9" name="Straight Connector 8"/>
          <p:cNvCxnSpPr>
            <a:stCxn id="3" idx="2"/>
          </p:cNvCxnSpPr>
          <p:nvPr/>
        </p:nvCxnSpPr>
        <p:spPr>
          <a:xfrm flipH="1">
            <a:off x="1363434" y="1698172"/>
            <a:ext cx="15424" cy="486228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018314" y="856344"/>
            <a:ext cx="1770743" cy="84182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Broker</a:t>
            </a:r>
            <a:endParaRPr lang="en-IN" dirty="0"/>
          </a:p>
        </p:txBody>
      </p:sp>
      <p:sp>
        <p:nvSpPr>
          <p:cNvPr id="11" name="Rounded Rectangle 10"/>
          <p:cNvSpPr/>
          <p:nvPr/>
        </p:nvSpPr>
        <p:spPr>
          <a:xfrm>
            <a:off x="8908869" y="856344"/>
            <a:ext cx="2409371" cy="84182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Subscriber</a:t>
            </a:r>
            <a:endParaRPr lang="en-IN" dirty="0"/>
          </a:p>
        </p:txBody>
      </p:sp>
      <p:cxnSp>
        <p:nvCxnSpPr>
          <p:cNvPr id="12" name="Straight Connector 11"/>
          <p:cNvCxnSpPr/>
          <p:nvPr/>
        </p:nvCxnSpPr>
        <p:spPr>
          <a:xfrm>
            <a:off x="5903687" y="1698172"/>
            <a:ext cx="14505" cy="486228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0101055" y="1698171"/>
            <a:ext cx="2" cy="4862284"/>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5903684" y="2804888"/>
            <a:ext cx="2075546" cy="798284"/>
            <a:chOff x="1378853" y="2714172"/>
            <a:chExt cx="2075546" cy="798284"/>
          </a:xfrm>
          <a:solidFill>
            <a:srgbClr val="B51313"/>
          </a:solidFill>
        </p:grpSpPr>
        <p:sp>
          <p:nvSpPr>
            <p:cNvPr id="17" name="Right Arrow 16"/>
            <p:cNvSpPr/>
            <p:nvPr/>
          </p:nvSpPr>
          <p:spPr>
            <a:xfrm>
              <a:off x="1378855" y="2714172"/>
              <a:ext cx="2075544" cy="391886"/>
            </a:xfrm>
            <a:prstGeom prst="rightArrow">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Bent-Up Arrow 17"/>
            <p:cNvSpPr/>
            <p:nvPr/>
          </p:nvSpPr>
          <p:spPr>
            <a:xfrm rot="16200000" flipH="1">
              <a:off x="2068284" y="2126341"/>
              <a:ext cx="696684" cy="2075546"/>
            </a:xfrm>
            <a:prstGeom prst="bentUpArrow">
              <a:avLst>
                <a:gd name="adj1" fmla="val 25708"/>
                <a:gd name="adj2" fmla="val 25000"/>
                <a:gd name="adj3" fmla="val 460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Right Arrow 22"/>
          <p:cNvSpPr/>
          <p:nvPr/>
        </p:nvSpPr>
        <p:spPr>
          <a:xfrm flipH="1">
            <a:off x="1337753" y="5309129"/>
            <a:ext cx="4548966" cy="52196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PUBCOMP</a:t>
            </a:r>
            <a:endParaRPr lang="en-IN" dirty="0"/>
          </a:p>
        </p:txBody>
      </p:sp>
      <p:sp>
        <p:nvSpPr>
          <p:cNvPr id="27" name="Right Arrow 26"/>
          <p:cNvSpPr/>
          <p:nvPr/>
        </p:nvSpPr>
        <p:spPr>
          <a:xfrm>
            <a:off x="1393364" y="4331675"/>
            <a:ext cx="4524828" cy="549570"/>
          </a:xfrm>
          <a:prstGeom prs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PUBREL</a:t>
            </a:r>
            <a:endParaRPr lang="en-IN" b="1" dirty="0">
              <a:solidFill>
                <a:sysClr val="windowText" lastClr="000000"/>
              </a:solidFill>
            </a:endParaRPr>
          </a:p>
        </p:txBody>
      </p:sp>
      <p:sp>
        <p:nvSpPr>
          <p:cNvPr id="28" name="Right Arrow 27"/>
          <p:cNvSpPr/>
          <p:nvPr/>
        </p:nvSpPr>
        <p:spPr>
          <a:xfrm flipH="1">
            <a:off x="1337753" y="3818073"/>
            <a:ext cx="4548966" cy="520780"/>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PUBREC</a:t>
            </a:r>
            <a:endParaRPr lang="en-IN" b="1" dirty="0">
              <a:solidFill>
                <a:schemeClr val="tx1"/>
              </a:solidFill>
            </a:endParaRPr>
          </a:p>
        </p:txBody>
      </p:sp>
      <p:sp>
        <p:nvSpPr>
          <p:cNvPr id="29" name="Right Arrow 28"/>
          <p:cNvSpPr/>
          <p:nvPr/>
        </p:nvSpPr>
        <p:spPr>
          <a:xfrm>
            <a:off x="5903684" y="3545958"/>
            <a:ext cx="4164876" cy="482569"/>
          </a:xfrm>
          <a:prstGeom prst="rightArrow">
            <a:avLst/>
          </a:prstGeom>
          <a:solidFill>
            <a:srgbClr val="BC64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Publish</a:t>
            </a:r>
            <a:endParaRPr lang="en-IN" dirty="0">
              <a:solidFill>
                <a:schemeClr val="tx1"/>
              </a:solidFill>
            </a:endParaRPr>
          </a:p>
        </p:txBody>
      </p:sp>
      <p:sp>
        <p:nvSpPr>
          <p:cNvPr id="30" name="Right Arrow 29"/>
          <p:cNvSpPr/>
          <p:nvPr/>
        </p:nvSpPr>
        <p:spPr>
          <a:xfrm>
            <a:off x="1404539" y="2433856"/>
            <a:ext cx="4524828" cy="52439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 (</a:t>
            </a:r>
            <a:r>
              <a:rPr lang="en-US" dirty="0" err="1" smtClean="0"/>
              <a:t>QoS</a:t>
            </a:r>
            <a:r>
              <a:rPr lang="en-US" dirty="0" smtClean="0"/>
              <a:t> = 2)</a:t>
            </a:r>
            <a:endParaRPr lang="en-IN" dirty="0"/>
          </a:p>
        </p:txBody>
      </p:sp>
      <p:grpSp>
        <p:nvGrpSpPr>
          <p:cNvPr id="31" name="Group 30"/>
          <p:cNvGrpSpPr/>
          <p:nvPr/>
        </p:nvGrpSpPr>
        <p:grpSpPr>
          <a:xfrm>
            <a:off x="1363434" y="1741716"/>
            <a:ext cx="2075546" cy="798284"/>
            <a:chOff x="1378853" y="2714172"/>
            <a:chExt cx="2075546" cy="798284"/>
          </a:xfrm>
          <a:solidFill>
            <a:srgbClr val="0070C0"/>
          </a:solidFill>
        </p:grpSpPr>
        <p:sp>
          <p:nvSpPr>
            <p:cNvPr id="32" name="Right Arrow 31"/>
            <p:cNvSpPr/>
            <p:nvPr/>
          </p:nvSpPr>
          <p:spPr>
            <a:xfrm>
              <a:off x="1378855" y="2714172"/>
              <a:ext cx="2075544" cy="391886"/>
            </a:xfrm>
            <a:prstGeom prst="rightArrow">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Bent-Up Arrow 32"/>
            <p:cNvSpPr/>
            <p:nvPr/>
          </p:nvSpPr>
          <p:spPr>
            <a:xfrm rot="16200000" flipH="1">
              <a:off x="2068284" y="2126341"/>
              <a:ext cx="696684" cy="2075546"/>
            </a:xfrm>
            <a:prstGeom prst="bentUpArrow">
              <a:avLst>
                <a:gd name="adj1" fmla="val 25708"/>
                <a:gd name="adj2" fmla="val 25000"/>
                <a:gd name="adj3" fmla="val 460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4" name="TextBox 33"/>
          <p:cNvSpPr txBox="1"/>
          <p:nvPr/>
        </p:nvSpPr>
        <p:spPr>
          <a:xfrm>
            <a:off x="3478544" y="1957702"/>
            <a:ext cx="1564852" cy="369332"/>
          </a:xfrm>
          <a:prstGeom prst="rect">
            <a:avLst/>
          </a:prstGeom>
          <a:noFill/>
        </p:spPr>
        <p:txBody>
          <a:bodyPr wrap="none" rtlCol="0">
            <a:spAutoFit/>
          </a:bodyPr>
          <a:lstStyle/>
          <a:p>
            <a:r>
              <a:rPr lang="en-US" b="1" dirty="0" smtClean="0"/>
              <a:t>Store Message</a:t>
            </a:r>
            <a:endParaRPr lang="en-IN" b="1" dirty="0"/>
          </a:p>
        </p:txBody>
      </p:sp>
      <p:sp>
        <p:nvSpPr>
          <p:cNvPr id="35" name="TextBox 34"/>
          <p:cNvSpPr txBox="1"/>
          <p:nvPr/>
        </p:nvSpPr>
        <p:spPr>
          <a:xfrm>
            <a:off x="8056267" y="3041557"/>
            <a:ext cx="1564852" cy="369332"/>
          </a:xfrm>
          <a:prstGeom prst="rect">
            <a:avLst/>
          </a:prstGeom>
          <a:noFill/>
        </p:spPr>
        <p:txBody>
          <a:bodyPr wrap="none" rtlCol="0">
            <a:spAutoFit/>
          </a:bodyPr>
          <a:lstStyle/>
          <a:p>
            <a:r>
              <a:rPr lang="en-US" b="1" dirty="0" smtClean="0"/>
              <a:t>Store Message</a:t>
            </a:r>
            <a:endParaRPr lang="en-IN" b="1" dirty="0"/>
          </a:p>
        </p:txBody>
      </p:sp>
      <p:grpSp>
        <p:nvGrpSpPr>
          <p:cNvPr id="42" name="Group 41"/>
          <p:cNvGrpSpPr/>
          <p:nvPr/>
        </p:nvGrpSpPr>
        <p:grpSpPr>
          <a:xfrm>
            <a:off x="5912400" y="4698860"/>
            <a:ext cx="2075546" cy="798284"/>
            <a:chOff x="1378853" y="2714172"/>
            <a:chExt cx="2075546" cy="798284"/>
          </a:xfrm>
          <a:solidFill>
            <a:schemeClr val="accent4">
              <a:lumMod val="75000"/>
            </a:schemeClr>
          </a:solidFill>
        </p:grpSpPr>
        <p:sp>
          <p:nvSpPr>
            <p:cNvPr id="43" name="Right Arrow 42"/>
            <p:cNvSpPr/>
            <p:nvPr/>
          </p:nvSpPr>
          <p:spPr>
            <a:xfrm>
              <a:off x="1378855" y="2714172"/>
              <a:ext cx="2075544" cy="391886"/>
            </a:xfrm>
            <a:prstGeom prst="rightArrow">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Bent-Up Arrow 43"/>
            <p:cNvSpPr/>
            <p:nvPr/>
          </p:nvSpPr>
          <p:spPr>
            <a:xfrm rot="16200000" flipH="1">
              <a:off x="2068284" y="2126341"/>
              <a:ext cx="696684" cy="2075546"/>
            </a:xfrm>
            <a:prstGeom prst="bentUpArrow">
              <a:avLst>
                <a:gd name="adj1" fmla="val 25708"/>
                <a:gd name="adj2" fmla="val 25000"/>
                <a:gd name="adj3" fmla="val 460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5" name="TextBox 44"/>
          <p:cNvSpPr txBox="1"/>
          <p:nvPr/>
        </p:nvSpPr>
        <p:spPr>
          <a:xfrm>
            <a:off x="8011030" y="4939797"/>
            <a:ext cx="1653017" cy="369332"/>
          </a:xfrm>
          <a:prstGeom prst="rect">
            <a:avLst/>
          </a:prstGeom>
          <a:noFill/>
        </p:spPr>
        <p:txBody>
          <a:bodyPr wrap="none" rtlCol="0">
            <a:spAutoFit/>
          </a:bodyPr>
          <a:lstStyle/>
          <a:p>
            <a:r>
              <a:rPr lang="en-US" b="1" dirty="0" smtClean="0"/>
              <a:t>Delete message</a:t>
            </a:r>
            <a:endParaRPr lang="en-IN" b="1" dirty="0"/>
          </a:p>
        </p:txBody>
      </p:sp>
      <p:grpSp>
        <p:nvGrpSpPr>
          <p:cNvPr id="46" name="Group 45"/>
          <p:cNvGrpSpPr/>
          <p:nvPr/>
        </p:nvGrpSpPr>
        <p:grpSpPr>
          <a:xfrm>
            <a:off x="1404539" y="5796635"/>
            <a:ext cx="2075546" cy="798284"/>
            <a:chOff x="1378853" y="2714172"/>
            <a:chExt cx="2075546" cy="798284"/>
          </a:xfrm>
        </p:grpSpPr>
        <p:sp>
          <p:nvSpPr>
            <p:cNvPr id="47" name="Right Arrow 46"/>
            <p:cNvSpPr/>
            <p:nvPr/>
          </p:nvSpPr>
          <p:spPr>
            <a:xfrm>
              <a:off x="1378855" y="2714172"/>
              <a:ext cx="2075544" cy="391886"/>
            </a:xfrm>
            <a:prstGeom prst="rightArrow">
              <a:avLst>
                <a:gd name="adj1" fmla="val 50000"/>
                <a:gd name="adj2" fmla="val 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Bent-Up Arrow 47"/>
            <p:cNvSpPr/>
            <p:nvPr/>
          </p:nvSpPr>
          <p:spPr>
            <a:xfrm rot="16200000" flipH="1">
              <a:off x="2068284" y="2126341"/>
              <a:ext cx="696684" cy="2075546"/>
            </a:xfrm>
            <a:prstGeom prst="bentUpArrow">
              <a:avLst>
                <a:gd name="adj1" fmla="val 25708"/>
                <a:gd name="adj2" fmla="val 25000"/>
                <a:gd name="adj3" fmla="val 46053"/>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TextBox 48"/>
          <p:cNvSpPr txBox="1"/>
          <p:nvPr/>
        </p:nvSpPr>
        <p:spPr>
          <a:xfrm>
            <a:off x="3503169" y="6037572"/>
            <a:ext cx="1653017" cy="369332"/>
          </a:xfrm>
          <a:prstGeom prst="rect">
            <a:avLst/>
          </a:prstGeom>
          <a:noFill/>
        </p:spPr>
        <p:txBody>
          <a:bodyPr wrap="none" rtlCol="0">
            <a:spAutoFit/>
          </a:bodyPr>
          <a:lstStyle/>
          <a:p>
            <a:r>
              <a:rPr lang="en-US" b="1" dirty="0" smtClean="0"/>
              <a:t>Delete message</a:t>
            </a:r>
            <a:endParaRPr lang="en-IN" b="1" dirty="0"/>
          </a:p>
        </p:txBody>
      </p:sp>
    </p:spTree>
    <p:extLst>
      <p:ext uri="{BB962C8B-B14F-4D97-AF65-F5344CB8AC3E}">
        <p14:creationId xmlns:p14="http://schemas.microsoft.com/office/powerpoint/2010/main" val="362570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left)">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75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left)">
                                      <p:cBhvr>
                                        <p:cTn id="28" dur="75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right)">
                                      <p:cBhvr>
                                        <p:cTn id="33" dur="75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75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left)">
                                      <p:cBhvr>
                                        <p:cTn id="43" dur="500"/>
                                        <p:tgtEl>
                                          <p:spTgt spid="4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left)">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wipe(right)">
                                      <p:cBhvr>
                                        <p:cTn id="51" dur="75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left)">
                                      <p:cBhvr>
                                        <p:cTn id="56" dur="500"/>
                                        <p:tgtEl>
                                          <p:spTgt spid="4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P spid="28" grpId="0" animBg="1"/>
      <p:bldP spid="29" grpId="0" animBg="1"/>
      <p:bldP spid="30" grpId="0" animBg="1"/>
      <p:bldP spid="34" grpId="0"/>
      <p:bldP spid="35" grpId="0"/>
      <p:bldP spid="45" grpId="0"/>
      <p:bldP spid="4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MQTT Clients and APIs</a:t>
            </a:r>
          </a:p>
        </p:txBody>
      </p:sp>
      <p:sp>
        <p:nvSpPr>
          <p:cNvPr id="3" name="Content Placeholder 2"/>
          <p:cNvSpPr>
            <a:spLocks noGrp="1"/>
          </p:cNvSpPr>
          <p:nvPr>
            <p:ph idx="1"/>
          </p:nvPr>
        </p:nvSpPr>
        <p:spPr/>
        <p:txBody>
          <a:bodyPr/>
          <a:lstStyle/>
          <a:p>
            <a:r>
              <a:rPr lang="en-US" dirty="0" smtClean="0"/>
              <a:t>You </a:t>
            </a:r>
            <a:r>
              <a:rPr lang="en-US" dirty="0"/>
              <a:t>can develop an MQTT client application by programming directly to the MQTT protocol specification …… however it is more convenient to use a prebuilt client </a:t>
            </a:r>
          </a:p>
          <a:p>
            <a:r>
              <a:rPr lang="en-US" dirty="0" smtClean="0"/>
              <a:t>Open </a:t>
            </a:r>
            <a:r>
              <a:rPr lang="en-US" dirty="0"/>
              <a:t>Source clients available in </a:t>
            </a:r>
            <a:r>
              <a:rPr lang="en-US" dirty="0">
                <a:solidFill>
                  <a:srgbClr val="B84742"/>
                </a:solidFill>
              </a:rPr>
              <a:t>Eclipse </a:t>
            </a:r>
            <a:r>
              <a:rPr lang="en-US" dirty="0" err="1">
                <a:solidFill>
                  <a:srgbClr val="B84742"/>
                </a:solidFill>
              </a:rPr>
              <a:t>Paho</a:t>
            </a:r>
            <a:r>
              <a:rPr lang="en-US" dirty="0">
                <a:solidFill>
                  <a:srgbClr val="B84742"/>
                </a:solidFill>
              </a:rPr>
              <a:t> </a:t>
            </a:r>
            <a:r>
              <a:rPr lang="en-US" dirty="0" smtClean="0">
                <a:solidFill>
                  <a:srgbClr val="B84742"/>
                </a:solidFill>
              </a:rPr>
              <a:t>project : </a:t>
            </a:r>
            <a:r>
              <a:rPr lang="en-US" dirty="0" smtClean="0"/>
              <a:t>Languages </a:t>
            </a:r>
            <a:r>
              <a:rPr lang="en-US" dirty="0" smtClean="0">
                <a:solidFill>
                  <a:srgbClr val="C00000"/>
                </a:solidFill>
              </a:rPr>
              <a:t>: C</a:t>
            </a:r>
            <a:r>
              <a:rPr lang="en-US" dirty="0">
                <a:solidFill>
                  <a:srgbClr val="C00000"/>
                </a:solidFill>
              </a:rPr>
              <a:t>, C++, </a:t>
            </a:r>
            <a:r>
              <a:rPr lang="en-US" dirty="0"/>
              <a:t>Java, JavaScript, </a:t>
            </a:r>
            <a:r>
              <a:rPr lang="en-US" dirty="0" err="1"/>
              <a:t>Lua</a:t>
            </a:r>
            <a:r>
              <a:rPr lang="en-US" dirty="0"/>
              <a:t>, Python and </a:t>
            </a:r>
            <a:r>
              <a:rPr lang="en-US" dirty="0" smtClean="0"/>
              <a:t>Go.</a:t>
            </a:r>
          </a:p>
          <a:p>
            <a:r>
              <a:rPr lang="en-US" dirty="0" smtClean="0"/>
              <a:t>Clients </a:t>
            </a:r>
            <a:r>
              <a:rPr lang="en-US" dirty="0"/>
              <a:t>for other languages are available, see </a:t>
            </a:r>
            <a:r>
              <a:rPr lang="en-US" dirty="0" smtClean="0"/>
              <a:t>mqtt.org/software. E.g</a:t>
            </a:r>
            <a:r>
              <a:rPr lang="en-US" dirty="0"/>
              <a:t>. Delphi, </a:t>
            </a:r>
            <a:r>
              <a:rPr lang="en-US" dirty="0" err="1"/>
              <a:t>Erlang</a:t>
            </a:r>
            <a:r>
              <a:rPr lang="en-US" dirty="0"/>
              <a:t>, </a:t>
            </a:r>
            <a:r>
              <a:rPr lang="en-US" dirty="0" err="1"/>
              <a:t>.Net</a:t>
            </a:r>
            <a:r>
              <a:rPr lang="en-US" dirty="0"/>
              <a:t>, Objective-C, PERL, PHP, </a:t>
            </a:r>
            <a:r>
              <a:rPr lang="en-US" dirty="0" smtClean="0"/>
              <a:t>Ruby.</a:t>
            </a:r>
            <a:endParaRPr lang="en-US" dirty="0"/>
          </a:p>
          <a:p>
            <a:r>
              <a:rPr lang="en-US" dirty="0" smtClean="0"/>
              <a:t>Not </a:t>
            </a:r>
            <a:r>
              <a:rPr lang="en-US" dirty="0"/>
              <a:t>all of the client libraries listed on </a:t>
            </a:r>
            <a:r>
              <a:rPr lang="en-US" b="1" dirty="0">
                <a:solidFill>
                  <a:srgbClr val="C00000"/>
                </a:solidFill>
              </a:rPr>
              <a:t>mqtt.org</a:t>
            </a:r>
            <a:r>
              <a:rPr lang="en-US" dirty="0"/>
              <a:t> are </a:t>
            </a:r>
            <a:r>
              <a:rPr lang="en-US" dirty="0" smtClean="0"/>
              <a:t>current. Some </a:t>
            </a:r>
            <a:r>
              <a:rPr lang="en-US" dirty="0"/>
              <a:t>are at an early or experimental stage of development, whilst others are stable and mature</a:t>
            </a:r>
            <a:r>
              <a:rPr lang="en-US" dirty="0" smtClean="0"/>
              <a:t>.</a:t>
            </a:r>
            <a:endParaRPr lang="en-US" dirty="0"/>
          </a:p>
        </p:txBody>
      </p:sp>
    </p:spTree>
    <p:extLst>
      <p:ext uri="{BB962C8B-B14F-4D97-AF65-F5344CB8AC3E}">
        <p14:creationId xmlns:p14="http://schemas.microsoft.com/office/powerpoint/2010/main" val="192185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Arduino IDE : ESP8266 + MQTT</a:t>
            </a:r>
            <a:endParaRPr lang="en-IN" dirty="0"/>
          </a:p>
        </p:txBody>
      </p:sp>
      <p:sp>
        <p:nvSpPr>
          <p:cNvPr id="3" name="Content Placeholder 2"/>
          <p:cNvSpPr>
            <a:spLocks noGrp="1"/>
          </p:cNvSpPr>
          <p:nvPr>
            <p:ph idx="1"/>
          </p:nvPr>
        </p:nvSpPr>
        <p:spPr/>
        <p:txBody>
          <a:bodyPr/>
          <a:lstStyle/>
          <a:p>
            <a:r>
              <a:rPr lang="en-IN" dirty="0" smtClean="0"/>
              <a:t>Library : </a:t>
            </a:r>
            <a:r>
              <a:rPr lang="en-IN" dirty="0" err="1" smtClean="0"/>
              <a:t>PubSubClient</a:t>
            </a:r>
            <a:r>
              <a:rPr lang="en-IN" dirty="0" smtClean="0"/>
              <a:t> by Nick O’Leary </a:t>
            </a:r>
          </a:p>
          <a:p>
            <a:pPr marL="0" indent="0">
              <a:buNone/>
            </a:pPr>
            <a:endParaRPr lang="en-IN" dirty="0"/>
          </a:p>
        </p:txBody>
      </p:sp>
      <p:pic>
        <p:nvPicPr>
          <p:cNvPr id="5" name="Picture 4"/>
          <p:cNvPicPr>
            <a:picLocks noChangeAspect="1"/>
          </p:cNvPicPr>
          <p:nvPr/>
        </p:nvPicPr>
        <p:blipFill>
          <a:blip r:embed="rId2"/>
          <a:stretch>
            <a:fillRect/>
          </a:stretch>
        </p:blipFill>
        <p:spPr>
          <a:xfrm>
            <a:off x="1108758" y="1429009"/>
            <a:ext cx="8955911" cy="5037700"/>
          </a:xfrm>
          <a:prstGeom prst="rect">
            <a:avLst/>
          </a:prstGeom>
        </p:spPr>
      </p:pic>
    </p:spTree>
    <p:extLst>
      <p:ext uri="{BB962C8B-B14F-4D97-AF65-F5344CB8AC3E}">
        <p14:creationId xmlns:p14="http://schemas.microsoft.com/office/powerpoint/2010/main" val="3923104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Serial Communication : UART</a:t>
            </a:r>
            <a:endParaRPr lang="en-IN" dirty="0"/>
          </a:p>
        </p:txBody>
      </p:sp>
      <p:sp>
        <p:nvSpPr>
          <p:cNvPr id="3" name="Content Placeholder 2"/>
          <p:cNvSpPr>
            <a:spLocks noGrp="1"/>
          </p:cNvSpPr>
          <p:nvPr>
            <p:ph idx="1"/>
          </p:nvPr>
        </p:nvSpPr>
        <p:spPr/>
        <p:txBody>
          <a:bodyPr/>
          <a:lstStyle/>
          <a:p>
            <a:r>
              <a:rPr lang="en-IN" sz="2800" dirty="0">
                <a:solidFill>
                  <a:srgbClr val="C00000"/>
                </a:solidFill>
              </a:rPr>
              <a:t>Universal Asynchronous Receiver-Transmitter (UART</a:t>
            </a:r>
            <a:r>
              <a:rPr lang="en-IN" sz="2800" dirty="0" smtClean="0">
                <a:solidFill>
                  <a:srgbClr val="C00000"/>
                </a:solidFill>
              </a:rPr>
              <a:t>)</a:t>
            </a:r>
          </a:p>
          <a:p>
            <a:r>
              <a:rPr lang="en-GB" sz="2800" dirty="0"/>
              <a:t>Universal Asynchronous Receiver-Transmitter (UART), a </a:t>
            </a:r>
            <a:r>
              <a:rPr lang="en-GB" sz="2800" dirty="0">
                <a:solidFill>
                  <a:srgbClr val="C00000"/>
                </a:solidFill>
              </a:rPr>
              <a:t>serial communication protocol </a:t>
            </a:r>
            <a:r>
              <a:rPr lang="en-GB" sz="2800" dirty="0"/>
              <a:t>that can be used to send data between an Arduino board and other </a:t>
            </a:r>
            <a:r>
              <a:rPr lang="en-GB" sz="2800" dirty="0" smtClean="0"/>
              <a:t>devices.</a:t>
            </a:r>
          </a:p>
          <a:p>
            <a:r>
              <a:rPr lang="en-GB" sz="2800" dirty="0" smtClean="0"/>
              <a:t>It </a:t>
            </a:r>
            <a:r>
              <a:rPr lang="en-GB" sz="2800" dirty="0"/>
              <a:t>allows an </a:t>
            </a:r>
            <a:r>
              <a:rPr lang="en-GB" sz="2800" dirty="0">
                <a:solidFill>
                  <a:srgbClr val="C00000"/>
                </a:solidFill>
              </a:rPr>
              <a:t>asynchronous</a:t>
            </a:r>
            <a:r>
              <a:rPr lang="en-GB" sz="2800" dirty="0"/>
              <a:t> serial communication in which the </a:t>
            </a:r>
            <a:r>
              <a:rPr lang="en-GB" sz="2800" dirty="0">
                <a:solidFill>
                  <a:srgbClr val="C00000"/>
                </a:solidFill>
              </a:rPr>
              <a:t>data format </a:t>
            </a:r>
            <a:r>
              <a:rPr lang="en-GB" sz="2800" dirty="0"/>
              <a:t>and </a:t>
            </a:r>
            <a:r>
              <a:rPr lang="en-GB" sz="2800" dirty="0">
                <a:solidFill>
                  <a:srgbClr val="C00000"/>
                </a:solidFill>
              </a:rPr>
              <a:t>transmission speed </a:t>
            </a:r>
            <a:r>
              <a:rPr lang="en-GB" sz="2800" dirty="0"/>
              <a:t>are configurable</a:t>
            </a:r>
            <a:r>
              <a:rPr lang="en-GB" sz="2800" dirty="0" smtClean="0"/>
              <a:t>.</a:t>
            </a:r>
            <a:r>
              <a:rPr lang="en-US" sz="2800" dirty="0"/>
              <a:t> </a:t>
            </a:r>
            <a:endParaRPr lang="en-US" sz="2800" dirty="0" smtClean="0"/>
          </a:p>
          <a:p>
            <a:r>
              <a:rPr lang="en-US" sz="2800" dirty="0" smtClean="0"/>
              <a:t>UART </a:t>
            </a:r>
            <a:r>
              <a:rPr lang="en-US" sz="2800" dirty="0"/>
              <a:t>is one of the most used device-to-device (serial) communication protocols.</a:t>
            </a:r>
          </a:p>
          <a:p>
            <a:r>
              <a:rPr lang="en-US" sz="2800" dirty="0"/>
              <a:t>It is </a:t>
            </a:r>
            <a:r>
              <a:rPr lang="en-US" sz="2800" dirty="0" smtClean="0"/>
              <a:t>very </a:t>
            </a:r>
            <a:r>
              <a:rPr lang="en-US" sz="2800" dirty="0"/>
              <a:t>simple, low-cost and easy to implement.</a:t>
            </a:r>
            <a:endParaRPr lang="en-IN" sz="2800" dirty="0"/>
          </a:p>
        </p:txBody>
      </p:sp>
      <p:sp>
        <p:nvSpPr>
          <p:cNvPr id="4" name="Rounded Rectangle 3"/>
          <p:cNvSpPr/>
          <p:nvPr/>
        </p:nvSpPr>
        <p:spPr>
          <a:xfrm>
            <a:off x="6355341" y="4630306"/>
            <a:ext cx="3579464" cy="1902439"/>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3778898" y="4657443"/>
            <a:ext cx="2155371" cy="1797884"/>
          </a:xfrm>
          <a:prstGeom prst="round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851" y="4755598"/>
            <a:ext cx="1810832" cy="16014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426" y="4790566"/>
            <a:ext cx="2186561" cy="1581917"/>
          </a:xfrm>
          <a:prstGeom prst="rect">
            <a:avLst/>
          </a:prstGeom>
        </p:spPr>
      </p:pic>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97683" y="5379515"/>
            <a:ext cx="666015" cy="977538"/>
          </a:xfrm>
          <a:prstGeom prst="rect">
            <a:avLst/>
          </a:prstGeom>
        </p:spPr>
      </p:pic>
      <p:sp>
        <p:nvSpPr>
          <p:cNvPr id="9" name="Rectangle 8"/>
          <p:cNvSpPr/>
          <p:nvPr/>
        </p:nvSpPr>
        <p:spPr>
          <a:xfrm>
            <a:off x="4134085" y="5934347"/>
            <a:ext cx="1502334" cy="369332"/>
          </a:xfrm>
          <a:prstGeom prst="rect">
            <a:avLst/>
          </a:prstGeom>
        </p:spPr>
        <p:txBody>
          <a:bodyPr wrap="none">
            <a:spAutoFit/>
          </a:bodyPr>
          <a:lstStyle/>
          <a:p>
            <a:r>
              <a:rPr lang="en-GB" b="1" dirty="0" smtClean="0">
                <a:solidFill>
                  <a:schemeClr val="bg2"/>
                </a:solidFill>
              </a:rPr>
              <a:t>Asynchronous</a:t>
            </a:r>
            <a:endParaRPr lang="en-IN" b="1" dirty="0">
              <a:solidFill>
                <a:schemeClr val="bg2"/>
              </a:solidFill>
            </a:endParaRPr>
          </a:p>
        </p:txBody>
      </p:sp>
      <p:sp>
        <p:nvSpPr>
          <p:cNvPr id="11" name="Rectangle 10"/>
          <p:cNvSpPr/>
          <p:nvPr/>
        </p:nvSpPr>
        <p:spPr>
          <a:xfrm>
            <a:off x="7758378" y="5959824"/>
            <a:ext cx="1385316" cy="369332"/>
          </a:xfrm>
          <a:prstGeom prst="rect">
            <a:avLst/>
          </a:prstGeom>
        </p:spPr>
        <p:txBody>
          <a:bodyPr wrap="none">
            <a:spAutoFit/>
          </a:bodyPr>
          <a:lstStyle/>
          <a:p>
            <a:r>
              <a:rPr lang="en-GB" b="1" dirty="0">
                <a:solidFill>
                  <a:srgbClr val="FFFF00"/>
                </a:solidFill>
              </a:rPr>
              <a:t>S</a:t>
            </a:r>
            <a:r>
              <a:rPr lang="en-GB" b="1" dirty="0" smtClean="0">
                <a:solidFill>
                  <a:srgbClr val="FFFF00"/>
                </a:solidFill>
              </a:rPr>
              <a:t>ynchronous</a:t>
            </a:r>
            <a:endParaRPr lang="en-IN" b="1" dirty="0">
              <a:solidFill>
                <a:srgbClr val="FFFF00"/>
              </a:solidFill>
            </a:endParaRPr>
          </a:p>
        </p:txBody>
      </p:sp>
    </p:spTree>
    <p:extLst>
      <p:ext uri="{BB962C8B-B14F-4D97-AF65-F5344CB8AC3E}">
        <p14:creationId xmlns:p14="http://schemas.microsoft.com/office/powerpoint/2010/main" val="371397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Publisher – Code Implementation</a:t>
            </a:r>
            <a:endParaRPr lang="en-US" sz="3400" b="0" strike="noStrike" spc="-1">
              <a:solidFill>
                <a:srgbClr val="212121"/>
              </a:solidFill>
              <a:latin typeface="Roboto Condensed"/>
            </a:endParaRPr>
          </a:p>
        </p:txBody>
      </p:sp>
      <p:sp>
        <p:nvSpPr>
          <p:cNvPr id="437" name="TextShape 2"/>
          <p:cNvSpPr txBox="1"/>
          <p:nvPr/>
        </p:nvSpPr>
        <p:spPr>
          <a:xfrm>
            <a:off x="131040" y="770040"/>
            <a:ext cx="11929320" cy="5590080"/>
          </a:xfrm>
          <a:prstGeom prst="rect">
            <a:avLst/>
          </a:prstGeom>
          <a:noFill/>
          <a:ln>
            <a:noFill/>
          </a:ln>
        </p:spPr>
        <p:txBody>
          <a:bodyPr/>
          <a:lstStyle/>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The code for MQTT publisher is as shown in below.</a:t>
            </a:r>
          </a:p>
        </p:txBody>
      </p:sp>
      <p:grpSp>
        <p:nvGrpSpPr>
          <p:cNvPr id="438" name="Group 3"/>
          <p:cNvGrpSpPr/>
          <p:nvPr/>
        </p:nvGrpSpPr>
        <p:grpSpPr>
          <a:xfrm>
            <a:off x="131040" y="1321560"/>
            <a:ext cx="5734800" cy="4688280"/>
            <a:chOff x="131040" y="1321560"/>
            <a:chExt cx="5734800" cy="4688280"/>
          </a:xfrm>
        </p:grpSpPr>
        <p:sp>
          <p:nvSpPr>
            <p:cNvPr id="439" name="CustomShape 4"/>
            <p:cNvSpPr/>
            <p:nvPr/>
          </p:nvSpPr>
          <p:spPr>
            <a:xfrm>
              <a:off x="631080" y="1650600"/>
              <a:ext cx="5234760" cy="43592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0" strike="noStrike" spc="-1" dirty="0">
                  <a:solidFill>
                    <a:srgbClr val="859900"/>
                  </a:solidFill>
                  <a:latin typeface="Consolas"/>
                </a:rPr>
                <a:t>#include</a:t>
              </a:r>
              <a:r>
                <a:rPr lang="en-IN" sz="2000" b="0" strike="noStrike" spc="-1" dirty="0">
                  <a:solidFill>
                    <a:srgbClr val="B58900"/>
                  </a:solidFill>
                  <a:latin typeface="Consolas"/>
                </a:rPr>
                <a:t> </a:t>
              </a:r>
              <a:r>
                <a:rPr lang="en-IN" sz="2000" b="0" strike="noStrike" spc="-1" dirty="0">
                  <a:solidFill>
                    <a:srgbClr val="2AA198"/>
                  </a:solidFill>
                  <a:latin typeface="Consolas"/>
                </a:rPr>
                <a:t>&lt;ESP8266WiFi.h&gt;</a:t>
              </a:r>
              <a:endParaRPr lang="en-IN" sz="2000" b="0" strike="noStrike" spc="-1" dirty="0">
                <a:latin typeface="Arial"/>
              </a:endParaRPr>
            </a:p>
            <a:p>
              <a:pPr>
                <a:lnSpc>
                  <a:spcPct val="100000"/>
                </a:lnSpc>
              </a:pPr>
              <a:r>
                <a:rPr lang="en-IN" sz="2000" b="0" strike="noStrike" spc="-1" dirty="0">
                  <a:solidFill>
                    <a:srgbClr val="859900"/>
                  </a:solidFill>
                  <a:latin typeface="Consolas"/>
                </a:rPr>
                <a:t>#include</a:t>
              </a:r>
              <a:r>
                <a:rPr lang="en-IN" sz="2000" b="0" strike="noStrike" spc="-1" dirty="0">
                  <a:solidFill>
                    <a:srgbClr val="B58900"/>
                  </a:solidFill>
                  <a:latin typeface="Consolas"/>
                </a:rPr>
                <a:t> </a:t>
              </a:r>
              <a:r>
                <a:rPr lang="en-IN" sz="2000" b="0" strike="noStrike" spc="-1" dirty="0">
                  <a:solidFill>
                    <a:srgbClr val="2AA198"/>
                  </a:solidFill>
                  <a:latin typeface="Consolas"/>
                </a:rPr>
                <a:t>&lt;</a:t>
              </a:r>
              <a:r>
                <a:rPr lang="en-IN" sz="2000" b="0" strike="noStrike" spc="-1" dirty="0" err="1">
                  <a:solidFill>
                    <a:srgbClr val="2AA198"/>
                  </a:solidFill>
                  <a:latin typeface="Consolas"/>
                </a:rPr>
                <a:t>PubSubClient.h</a:t>
              </a:r>
              <a:r>
                <a:rPr lang="en-IN" sz="2000" b="0" strike="noStrike" spc="-1" dirty="0">
                  <a:solidFill>
                    <a:srgbClr val="2AA198"/>
                  </a:solidFill>
                  <a:latin typeface="Consolas"/>
                </a:rPr>
                <a:t>&gt;</a:t>
              </a:r>
              <a:endParaRPr lang="en-IN" sz="2000" b="0" strike="noStrike" spc="-1" dirty="0">
                <a:latin typeface="Arial"/>
              </a:endParaRPr>
            </a:p>
            <a:p>
              <a:pPr>
                <a:lnSpc>
                  <a:spcPct val="100000"/>
                </a:lnSpc>
              </a:pPr>
              <a:r>
                <a:rPr dirty="0"/>
                <a:t/>
              </a:r>
              <a:br>
                <a:rPr dirty="0"/>
              </a:br>
              <a:r>
                <a:rPr lang="en-IN" sz="2000" b="1" strike="noStrike" spc="-1" dirty="0" err="1">
                  <a:solidFill>
                    <a:srgbClr val="073642"/>
                  </a:solidFill>
                  <a:latin typeface="Consolas"/>
                </a:rPr>
                <a:t>const</a:t>
              </a:r>
              <a:r>
                <a:rPr lang="en-IN" sz="2000" b="0" strike="noStrike" spc="-1" dirty="0">
                  <a:solidFill>
                    <a:srgbClr val="333333"/>
                  </a:solidFill>
                  <a:latin typeface="Consolas"/>
                </a:rPr>
                <a:t> </a:t>
              </a:r>
              <a:r>
                <a:rPr lang="en-IN" sz="2000" b="1" strike="noStrike" spc="-1" dirty="0">
                  <a:solidFill>
                    <a:srgbClr val="073642"/>
                  </a:solidFill>
                  <a:latin typeface="Consolas"/>
                </a:rPr>
                <a:t>char</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err="1">
                  <a:solidFill>
                    <a:srgbClr val="268BD2"/>
                  </a:solidFill>
                  <a:latin typeface="Consolas"/>
                </a:rPr>
                <a:t>ssid</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smtClean="0">
                  <a:solidFill>
                    <a:srgbClr val="2AA198"/>
                  </a:solidFill>
                  <a:latin typeface="Consolas"/>
                </a:rPr>
                <a:t>“</a:t>
              </a:r>
              <a:r>
                <a:rPr lang="en-IN" sz="2000" spc="-1" dirty="0" err="1" smtClean="0">
                  <a:solidFill>
                    <a:srgbClr val="2AA198"/>
                  </a:solidFill>
                  <a:latin typeface="Consolas"/>
                </a:rPr>
                <a:t>IoT_Demo</a:t>
              </a:r>
              <a:r>
                <a:rPr lang="en-IN" sz="2000" b="0" strike="noStrike" spc="-1" dirty="0" smtClean="0">
                  <a:solidFill>
                    <a:srgbClr val="2AA198"/>
                  </a:solidFill>
                  <a:latin typeface="Consolas"/>
                </a:rPr>
                <a:t>"</a:t>
              </a:r>
              <a:r>
                <a:rPr lang="en-IN" sz="2000" b="0" strike="noStrike" spc="-1" dirty="0" smtClean="0">
                  <a:solidFill>
                    <a:srgbClr val="333333"/>
                  </a:solidFill>
                  <a:latin typeface="Consolas"/>
                </a:rPr>
                <a:t>;</a:t>
              </a:r>
              <a:endParaRPr lang="en-IN" sz="2000" b="0" strike="noStrike" spc="-1" dirty="0">
                <a:latin typeface="Arial"/>
              </a:endParaRPr>
            </a:p>
            <a:p>
              <a:pPr>
                <a:lnSpc>
                  <a:spcPct val="100000"/>
                </a:lnSpc>
              </a:pPr>
              <a:r>
                <a:rPr lang="en-IN" sz="2000" b="1" strike="noStrike" spc="-1" dirty="0" err="1">
                  <a:solidFill>
                    <a:srgbClr val="073642"/>
                  </a:solidFill>
                  <a:latin typeface="Consolas"/>
                </a:rPr>
                <a:t>const</a:t>
              </a:r>
              <a:r>
                <a:rPr lang="en-IN" sz="2000" b="0" strike="noStrike" spc="-1" dirty="0">
                  <a:solidFill>
                    <a:srgbClr val="333333"/>
                  </a:solidFill>
                  <a:latin typeface="Consolas"/>
                </a:rPr>
                <a:t> </a:t>
              </a:r>
              <a:r>
                <a:rPr lang="en-IN" sz="2000" b="1" strike="noStrike" spc="-1" dirty="0">
                  <a:solidFill>
                    <a:srgbClr val="073642"/>
                  </a:solidFill>
                  <a:latin typeface="Consolas"/>
                </a:rPr>
                <a:t>char</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err="1">
                  <a:solidFill>
                    <a:srgbClr val="268BD2"/>
                  </a:solidFill>
                  <a:latin typeface="Consolas"/>
                </a:rPr>
                <a:t>pwd</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smtClean="0">
                  <a:solidFill>
                    <a:srgbClr val="2AA198"/>
                  </a:solidFill>
                  <a:latin typeface="Consolas"/>
                </a:rPr>
                <a:t>“</a:t>
              </a:r>
              <a:r>
                <a:rPr lang="en-IN" sz="2000" spc="-1" dirty="0" err="1" smtClean="0">
                  <a:solidFill>
                    <a:srgbClr val="2AA198"/>
                  </a:solidFill>
                  <a:latin typeface="Consolas"/>
                </a:rPr>
                <a:t>diet@iot</a:t>
              </a:r>
              <a:r>
                <a:rPr lang="en-IN" sz="2000" b="0" strike="noStrike" spc="-1" dirty="0" smtClean="0">
                  <a:solidFill>
                    <a:srgbClr val="2AA198"/>
                  </a:solidFill>
                  <a:latin typeface="Consolas"/>
                </a:rPr>
                <a:t>"</a:t>
              </a:r>
              <a:r>
                <a:rPr lang="en-IN" sz="2000" b="0" strike="noStrike" spc="-1" dirty="0" smtClean="0">
                  <a:solidFill>
                    <a:srgbClr val="333333"/>
                  </a:solidFill>
                  <a:latin typeface="Consolas"/>
                </a:rPr>
                <a:t>;</a:t>
              </a:r>
              <a:endParaRPr lang="en-IN" sz="2000" b="0" strike="noStrike" spc="-1" dirty="0">
                <a:latin typeface="Arial"/>
              </a:endParaRPr>
            </a:p>
            <a:p>
              <a:pPr>
                <a:lnSpc>
                  <a:spcPct val="100000"/>
                </a:lnSpc>
              </a:pPr>
              <a:r>
                <a:rPr lang="en-IN" sz="2000" b="1" strike="noStrike" spc="-1" dirty="0" err="1">
                  <a:solidFill>
                    <a:srgbClr val="073642"/>
                  </a:solidFill>
                  <a:latin typeface="Consolas"/>
                </a:rPr>
                <a:t>const</a:t>
              </a:r>
              <a:r>
                <a:rPr lang="en-IN" sz="2000" b="0" strike="noStrike" spc="-1" dirty="0">
                  <a:solidFill>
                    <a:srgbClr val="333333"/>
                  </a:solidFill>
                  <a:latin typeface="Consolas"/>
                </a:rPr>
                <a:t> </a:t>
              </a:r>
              <a:r>
                <a:rPr lang="en-IN" sz="2000" b="1" strike="noStrike" spc="-1" dirty="0">
                  <a:solidFill>
                    <a:srgbClr val="073642"/>
                  </a:solidFill>
                  <a:latin typeface="Consolas"/>
                </a:rPr>
                <a:t>char</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err="1">
                  <a:solidFill>
                    <a:srgbClr val="268BD2"/>
                  </a:solidFill>
                  <a:latin typeface="Consolas"/>
                </a:rPr>
                <a:t>mqtt_server</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2AA198"/>
                  </a:solidFill>
                  <a:latin typeface="Consolas"/>
                </a:rPr>
                <a:t>"broker.mqtt-dashboard.com"</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dirty="0"/>
                <a:t/>
              </a:r>
              <a:br>
                <a:rPr dirty="0"/>
              </a:br>
              <a:r>
                <a:rPr lang="en-IN" sz="2000" b="0" strike="noStrike" spc="-1" dirty="0" err="1">
                  <a:solidFill>
                    <a:srgbClr val="333333"/>
                  </a:solidFill>
                  <a:latin typeface="Consolas"/>
                </a:rPr>
                <a:t>WiFiClient</a:t>
              </a:r>
              <a:r>
                <a:rPr lang="en-IN" sz="2000" b="0" strike="noStrike" spc="-1" dirty="0">
                  <a:solidFill>
                    <a:srgbClr val="333333"/>
                  </a:solidFill>
                  <a:latin typeface="Consolas"/>
                </a:rPr>
                <a:t> </a:t>
              </a:r>
              <a:r>
                <a:rPr lang="en-IN" sz="2000" b="0" strike="noStrike" spc="-1" dirty="0" err="1">
                  <a:solidFill>
                    <a:srgbClr val="268BD2"/>
                  </a:solidFill>
                  <a:latin typeface="Consolas"/>
                </a:rPr>
                <a:t>espClient</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err="1">
                  <a:solidFill>
                    <a:srgbClr val="333333"/>
                  </a:solidFill>
                  <a:latin typeface="Consolas"/>
                </a:rPr>
                <a:t>PubSubClient</a:t>
              </a:r>
              <a:r>
                <a:rPr lang="en-IN" sz="2000" b="0" strike="noStrike" spc="-1" dirty="0">
                  <a:solidFill>
                    <a:srgbClr val="333333"/>
                  </a:solidFill>
                  <a:latin typeface="Consolas"/>
                </a:rPr>
                <a:t> </a:t>
              </a:r>
              <a:r>
                <a:rPr lang="en-IN" sz="2000" b="0" strike="noStrike" spc="-1" dirty="0">
                  <a:solidFill>
                    <a:srgbClr val="268BD2"/>
                  </a:solidFill>
                  <a:latin typeface="Consolas"/>
                </a:rPr>
                <a:t>client</a:t>
              </a:r>
              <a:r>
                <a:rPr lang="en-IN" sz="2000" b="0" strike="noStrike" spc="-1" dirty="0">
                  <a:solidFill>
                    <a:srgbClr val="333333"/>
                  </a:solidFill>
                  <a:latin typeface="Consolas"/>
                </a:rPr>
                <a:t>(</a:t>
              </a:r>
              <a:r>
                <a:rPr lang="en-IN" sz="2000" b="0" strike="noStrike" spc="-1" dirty="0" err="1">
                  <a:solidFill>
                    <a:srgbClr val="333333"/>
                  </a:solidFill>
                  <a:latin typeface="Consolas"/>
                </a:rPr>
                <a:t>espClient</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1" strike="noStrike" spc="-1" dirty="0" err="1">
                  <a:solidFill>
                    <a:srgbClr val="073642"/>
                  </a:solidFill>
                  <a:latin typeface="Consolas"/>
                </a:rPr>
                <a:t>int</a:t>
              </a:r>
              <a:r>
                <a:rPr lang="en-IN" sz="2000" b="0" strike="noStrike" spc="-1" dirty="0">
                  <a:solidFill>
                    <a:srgbClr val="333333"/>
                  </a:solidFill>
                  <a:latin typeface="Consolas"/>
                </a:rPr>
                <a:t> </a:t>
              </a:r>
              <a:r>
                <a:rPr lang="en-IN" sz="2000" b="0" strike="noStrike" spc="-1" dirty="0">
                  <a:solidFill>
                    <a:srgbClr val="268BD2"/>
                  </a:solidFill>
                  <a:latin typeface="Consolas"/>
                </a:rPr>
                <a:t>value</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a:solidFill>
                    <a:srgbClr val="D33682"/>
                  </a:solidFill>
                  <a:latin typeface="Consolas"/>
                </a:rPr>
                <a:t>0</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1" strike="noStrike" spc="-1" dirty="0">
                  <a:solidFill>
                    <a:srgbClr val="073642"/>
                  </a:solidFill>
                  <a:latin typeface="Consolas"/>
                </a:rPr>
                <a:t>unsigned</a:t>
              </a:r>
              <a:r>
                <a:rPr lang="en-IN" sz="2000" b="0" strike="noStrike" spc="-1" dirty="0">
                  <a:solidFill>
                    <a:srgbClr val="333333"/>
                  </a:solidFill>
                  <a:latin typeface="Consolas"/>
                </a:rPr>
                <a:t> </a:t>
              </a:r>
              <a:r>
                <a:rPr lang="en-IN" sz="2000" b="1" strike="noStrike" spc="-1" dirty="0">
                  <a:solidFill>
                    <a:srgbClr val="073642"/>
                  </a:solidFill>
                  <a:latin typeface="Consolas"/>
                </a:rPr>
                <a:t>long</a:t>
              </a:r>
              <a:r>
                <a:rPr lang="en-IN" sz="2000" b="0" strike="noStrike" spc="-1" dirty="0">
                  <a:solidFill>
                    <a:srgbClr val="333333"/>
                  </a:solidFill>
                  <a:latin typeface="Consolas"/>
                </a:rPr>
                <a:t> </a:t>
              </a:r>
              <a:r>
                <a:rPr lang="en-IN" sz="2000" b="0" strike="noStrike" spc="-1" dirty="0" err="1">
                  <a:solidFill>
                    <a:srgbClr val="268BD2"/>
                  </a:solidFill>
                  <a:latin typeface="Consolas"/>
                </a:rPr>
                <a:t>lastMsg</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a:solidFill>
                    <a:srgbClr val="D33682"/>
                  </a:solidFill>
                  <a:latin typeface="Consolas"/>
                </a:rPr>
                <a:t>0</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859900"/>
                  </a:solidFill>
                  <a:latin typeface="Consolas"/>
                </a:rPr>
                <a:t>#define</a:t>
              </a:r>
              <a:r>
                <a:rPr lang="en-IN" sz="2000" b="0" strike="noStrike" spc="-1" dirty="0">
                  <a:solidFill>
                    <a:srgbClr val="B58900"/>
                  </a:solidFill>
                  <a:latin typeface="Consolas"/>
                </a:rPr>
                <a:t> </a:t>
              </a:r>
              <a:r>
                <a:rPr lang="en-IN" sz="2000" b="0" strike="noStrike" spc="-1" dirty="0">
                  <a:solidFill>
                    <a:srgbClr val="268BD2"/>
                  </a:solidFill>
                  <a:latin typeface="Consolas"/>
                </a:rPr>
                <a:t>MSG_BUFFER_SIZE</a:t>
              </a:r>
              <a:r>
                <a:rPr lang="en-IN" sz="2000" b="0" strike="noStrike" spc="-1" dirty="0">
                  <a:solidFill>
                    <a:srgbClr val="B58900"/>
                  </a:solidFill>
                  <a:latin typeface="Consolas"/>
                </a:rPr>
                <a:t>  (</a:t>
              </a:r>
              <a:r>
                <a:rPr lang="en-IN" sz="2000" b="0" strike="noStrike" spc="-1" dirty="0">
                  <a:solidFill>
                    <a:srgbClr val="D33682"/>
                  </a:solidFill>
                  <a:latin typeface="Consolas"/>
                </a:rPr>
                <a:t>50</a:t>
              </a:r>
              <a:r>
                <a:rPr lang="en-IN" sz="2000" b="0" strike="noStrike" spc="-1" dirty="0">
                  <a:solidFill>
                    <a:srgbClr val="B58900"/>
                  </a:solidFill>
                  <a:latin typeface="Consolas"/>
                </a:rPr>
                <a:t>)</a:t>
              </a:r>
              <a:endParaRPr lang="en-IN" sz="2000" b="0" strike="noStrike" spc="-1" dirty="0">
                <a:latin typeface="Arial"/>
              </a:endParaRPr>
            </a:p>
            <a:p>
              <a:pPr>
                <a:lnSpc>
                  <a:spcPct val="100000"/>
                </a:lnSpc>
              </a:pPr>
              <a:r>
                <a:rPr lang="en-IN" sz="2000" b="1" strike="noStrike" spc="-1" dirty="0">
                  <a:solidFill>
                    <a:srgbClr val="073642"/>
                  </a:solidFill>
                  <a:latin typeface="Consolas"/>
                </a:rPr>
                <a:t>char</a:t>
              </a:r>
              <a:r>
                <a:rPr lang="en-IN" sz="2000" b="0" strike="noStrike" spc="-1" dirty="0">
                  <a:solidFill>
                    <a:srgbClr val="333333"/>
                  </a:solidFill>
                  <a:latin typeface="Consolas"/>
                </a:rPr>
                <a:t> </a:t>
              </a:r>
              <a:r>
                <a:rPr lang="en-IN" sz="2000" b="0" strike="noStrike" spc="-1" dirty="0" err="1">
                  <a:solidFill>
                    <a:srgbClr val="268BD2"/>
                  </a:solidFill>
                  <a:latin typeface="Consolas"/>
                </a:rPr>
                <a:t>msg</a:t>
              </a:r>
              <a:r>
                <a:rPr lang="en-IN" sz="2000" b="0" strike="noStrike" spc="-1" dirty="0">
                  <a:solidFill>
                    <a:srgbClr val="333333"/>
                  </a:solidFill>
                  <a:latin typeface="Consolas"/>
                </a:rPr>
                <a:t>[</a:t>
              </a:r>
              <a:r>
                <a:rPr lang="en-IN" sz="2000" b="0" strike="noStrike" spc="-1" dirty="0">
                  <a:solidFill>
                    <a:srgbClr val="268BD2"/>
                  </a:solidFill>
                  <a:latin typeface="Consolas"/>
                </a:rPr>
                <a:t>MSG_BUFFER_SIZE</a:t>
              </a:r>
              <a:r>
                <a:rPr lang="en-IN" sz="2000" b="0" strike="noStrike" spc="-1" dirty="0">
                  <a:solidFill>
                    <a:srgbClr val="333333"/>
                  </a:solidFill>
                  <a:latin typeface="Consolas"/>
                </a:rPr>
                <a:t>];</a:t>
              </a:r>
              <a:endParaRPr lang="en-IN" sz="2000" b="0" strike="noStrike" spc="-1" dirty="0">
                <a:latin typeface="Arial"/>
              </a:endParaRPr>
            </a:p>
          </p:txBody>
        </p:sp>
        <p:sp>
          <p:nvSpPr>
            <p:cNvPr id="440" name="CustomShape 5"/>
            <p:cNvSpPr/>
            <p:nvPr/>
          </p:nvSpPr>
          <p:spPr>
            <a:xfrm>
              <a:off x="131040" y="1650600"/>
              <a:ext cx="501480" cy="435924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rPr>
                <a:t>1</a:t>
              </a:r>
              <a:endParaRPr lang="en-IN" sz="2000" b="0" strike="noStrike" spc="-1">
                <a:latin typeface="Arial"/>
              </a:endParaRPr>
            </a:p>
            <a:p>
              <a:pPr algn="r">
                <a:lnSpc>
                  <a:spcPct val="100000"/>
                </a:lnSpc>
              </a:pPr>
              <a:r>
                <a:rPr lang="en-IN" sz="2000" b="1" strike="noStrike" spc="-1">
                  <a:solidFill>
                    <a:srgbClr val="585858"/>
                  </a:solidFill>
                  <a:latin typeface="Consolas"/>
                </a:rPr>
                <a:t>2</a:t>
              </a:r>
              <a:endParaRPr lang="en-IN" sz="2000" b="0" strike="noStrike" spc="-1">
                <a:latin typeface="Arial"/>
              </a:endParaRPr>
            </a:p>
            <a:p>
              <a:pPr algn="r">
                <a:lnSpc>
                  <a:spcPct val="100000"/>
                </a:lnSpc>
              </a:pPr>
              <a:r>
                <a:rPr lang="en-IN" sz="2000" b="1" strike="noStrike" spc="-1">
                  <a:solidFill>
                    <a:srgbClr val="585858"/>
                  </a:solidFill>
                  <a:latin typeface="Consolas"/>
                </a:rPr>
                <a:t>3</a:t>
              </a:r>
              <a:endParaRPr lang="en-IN" sz="2000" b="0" strike="noStrike" spc="-1">
                <a:latin typeface="Arial"/>
              </a:endParaRPr>
            </a:p>
            <a:p>
              <a:pPr algn="r">
                <a:lnSpc>
                  <a:spcPct val="100000"/>
                </a:lnSpc>
              </a:pPr>
              <a:r>
                <a:rPr lang="en-IN" sz="2000" b="1" strike="noStrike" spc="-1">
                  <a:solidFill>
                    <a:srgbClr val="585858"/>
                  </a:solidFill>
                  <a:latin typeface="Consolas"/>
                </a:rPr>
                <a:t>4</a:t>
              </a:r>
              <a:endParaRPr lang="en-IN" sz="2000" b="0" strike="noStrike" spc="-1">
                <a:latin typeface="Arial"/>
              </a:endParaRPr>
            </a:p>
            <a:p>
              <a:pPr algn="r">
                <a:lnSpc>
                  <a:spcPct val="100000"/>
                </a:lnSpc>
              </a:pPr>
              <a:r>
                <a:rPr lang="en-IN" sz="2000" b="1" strike="noStrike" spc="-1">
                  <a:solidFill>
                    <a:srgbClr val="585858"/>
                  </a:solidFill>
                  <a:latin typeface="Consolas"/>
                </a:rPr>
                <a:t>5</a:t>
              </a:r>
              <a:endParaRPr lang="en-IN" sz="2000" b="0" strike="noStrike" spc="-1">
                <a:latin typeface="Arial"/>
              </a:endParaRPr>
            </a:p>
            <a:p>
              <a:pPr algn="r">
                <a:lnSpc>
                  <a:spcPct val="100000"/>
                </a:lnSpc>
              </a:pPr>
              <a:r>
                <a:rPr lang="en-IN" sz="2000" b="1" strike="noStrike" spc="-1">
                  <a:solidFill>
                    <a:srgbClr val="585858"/>
                  </a:solidFill>
                  <a:latin typeface="Consolas"/>
                </a:rPr>
                <a:t>6</a:t>
              </a:r>
              <a:endParaRPr lang="en-IN" sz="2000" b="0" strike="noStrike" spc="-1">
                <a:latin typeface="Arial"/>
              </a:endParaRPr>
            </a:p>
            <a:p>
              <a:pPr algn="r">
                <a:lnSpc>
                  <a:spcPct val="100000"/>
                </a:lnSpc>
              </a:pPr>
              <a:endParaRPr lang="en-IN" sz="2000" b="0" strike="noStrike" spc="-1">
                <a:latin typeface="Arial"/>
              </a:endParaRPr>
            </a:p>
            <a:p>
              <a:pPr algn="r">
                <a:lnSpc>
                  <a:spcPct val="100000"/>
                </a:lnSpc>
              </a:pPr>
              <a:r>
                <a:rPr lang="en-IN" sz="2000" b="1" strike="noStrike" spc="-1">
                  <a:solidFill>
                    <a:srgbClr val="585858"/>
                  </a:solidFill>
                  <a:latin typeface="Consolas"/>
                </a:rPr>
                <a:t>7</a:t>
              </a:r>
              <a:endParaRPr lang="en-IN" sz="2000" b="0" strike="noStrike" spc="-1">
                <a:latin typeface="Arial"/>
              </a:endParaRPr>
            </a:p>
            <a:p>
              <a:pPr algn="r">
                <a:lnSpc>
                  <a:spcPct val="100000"/>
                </a:lnSpc>
              </a:pPr>
              <a:r>
                <a:rPr lang="en-IN" sz="2000" b="1" strike="noStrike" spc="-1">
                  <a:solidFill>
                    <a:srgbClr val="585858"/>
                  </a:solidFill>
                  <a:latin typeface="Consolas"/>
                </a:rPr>
                <a:t>8</a:t>
              </a:r>
              <a:endParaRPr lang="en-IN" sz="2000" b="0" strike="noStrike" spc="-1">
                <a:latin typeface="Arial"/>
              </a:endParaRPr>
            </a:p>
            <a:p>
              <a:pPr algn="r">
                <a:lnSpc>
                  <a:spcPct val="100000"/>
                </a:lnSpc>
              </a:pPr>
              <a:r>
                <a:rPr lang="en-IN" sz="2000" b="1" strike="noStrike" spc="-1">
                  <a:solidFill>
                    <a:srgbClr val="585858"/>
                  </a:solidFill>
                  <a:latin typeface="Consolas"/>
                </a:rPr>
                <a:t>9</a:t>
              </a:r>
              <a:endParaRPr lang="en-IN" sz="2000" b="0" strike="noStrike" spc="-1">
                <a:latin typeface="Arial"/>
              </a:endParaRPr>
            </a:p>
            <a:p>
              <a:pPr algn="r">
                <a:lnSpc>
                  <a:spcPct val="100000"/>
                </a:lnSpc>
              </a:pPr>
              <a:r>
                <a:rPr lang="en-IN" sz="2000" b="1" strike="noStrike" spc="-1">
                  <a:solidFill>
                    <a:srgbClr val="585858"/>
                  </a:solidFill>
                  <a:latin typeface="Consolas"/>
                </a:rPr>
                <a:t>10</a:t>
              </a:r>
              <a:endParaRPr lang="en-IN" sz="2000" b="0" strike="noStrike" spc="-1">
                <a:latin typeface="Arial"/>
              </a:endParaRPr>
            </a:p>
            <a:p>
              <a:pPr algn="r">
                <a:lnSpc>
                  <a:spcPct val="100000"/>
                </a:lnSpc>
              </a:pPr>
              <a:r>
                <a:rPr lang="en-IN" sz="2000" b="1" strike="noStrike" spc="-1">
                  <a:solidFill>
                    <a:srgbClr val="585858"/>
                  </a:solidFill>
                  <a:latin typeface="Consolas"/>
                </a:rPr>
                <a:t>11</a:t>
              </a:r>
              <a:endParaRPr lang="en-IN" sz="2000" b="0" strike="noStrike" spc="-1">
                <a:latin typeface="Arial"/>
              </a:endParaRPr>
            </a:p>
            <a:p>
              <a:pPr algn="r">
                <a:lnSpc>
                  <a:spcPct val="100000"/>
                </a:lnSpc>
              </a:pPr>
              <a:r>
                <a:rPr lang="en-IN" sz="2000" b="1" strike="noStrike" spc="-1">
                  <a:solidFill>
                    <a:srgbClr val="585858"/>
                  </a:solidFill>
                  <a:latin typeface="Consolas"/>
                </a:rPr>
                <a:t>12</a:t>
              </a:r>
              <a:endParaRPr lang="en-IN" sz="2000" b="0" strike="noStrike" spc="-1">
                <a:latin typeface="Arial"/>
              </a:endParaRPr>
            </a:p>
            <a:p>
              <a:pPr algn="r">
                <a:lnSpc>
                  <a:spcPct val="100000"/>
                </a:lnSpc>
              </a:pPr>
              <a:r>
                <a:rPr lang="en-IN" sz="2000" b="1" strike="noStrike" spc="-1">
                  <a:solidFill>
                    <a:srgbClr val="585858"/>
                  </a:solidFill>
                  <a:latin typeface="Consolas"/>
                </a:rPr>
                <a:t>13</a:t>
              </a:r>
              <a:endParaRPr lang="en-IN" sz="2000" b="0" strike="noStrike" spc="-1">
                <a:latin typeface="Arial"/>
              </a:endParaRPr>
            </a:p>
          </p:txBody>
        </p:sp>
        <p:sp>
          <p:nvSpPr>
            <p:cNvPr id="441" name="CustomShape 6"/>
            <p:cNvSpPr/>
            <p:nvPr/>
          </p:nvSpPr>
          <p:spPr>
            <a:xfrm>
              <a:off x="131040" y="1321560"/>
              <a:ext cx="24444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rPr>
                <a:t>MQTT</a:t>
              </a:r>
              <a:r>
                <a:rPr lang="en-IN" sz="1600" b="0" strike="noStrike" spc="-1">
                  <a:solidFill>
                    <a:srgbClr val="FFFFFF"/>
                  </a:solidFill>
                  <a:latin typeface="Consolas"/>
                </a:rPr>
                <a:t>_</a:t>
              </a:r>
              <a:r>
                <a:rPr lang="en-IN" sz="1600" b="0" strike="noStrike" spc="-1">
                  <a:solidFill>
                    <a:srgbClr val="FFFFFF"/>
                  </a:solidFill>
                  <a:latin typeface="Roboto Condensed"/>
                </a:rPr>
                <a:t>publisher.ino</a:t>
              </a:r>
              <a:endParaRPr lang="en-IN" sz="1600" b="0" strike="noStrike" spc="-1">
                <a:latin typeface="Arial"/>
              </a:endParaRPr>
            </a:p>
          </p:txBody>
        </p:sp>
      </p:grpSp>
      <p:sp>
        <p:nvSpPr>
          <p:cNvPr id="442" name="CustomShape 7"/>
          <p:cNvSpPr/>
          <p:nvPr/>
        </p:nvSpPr>
        <p:spPr>
          <a:xfrm>
            <a:off x="650520" y="1713960"/>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443" name="CustomShape 8"/>
          <p:cNvSpPr/>
          <p:nvPr/>
        </p:nvSpPr>
        <p:spPr>
          <a:xfrm>
            <a:off x="649080" y="2029680"/>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444" name="CustomShape 9"/>
          <p:cNvSpPr/>
          <p:nvPr/>
        </p:nvSpPr>
        <p:spPr>
          <a:xfrm>
            <a:off x="649080" y="2639520"/>
            <a:ext cx="4571640" cy="5940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445" name="CustomShape 10"/>
          <p:cNvSpPr/>
          <p:nvPr/>
        </p:nvSpPr>
        <p:spPr>
          <a:xfrm>
            <a:off x="649080" y="3268080"/>
            <a:ext cx="4937400" cy="5940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446" name="Group 11"/>
          <p:cNvGrpSpPr/>
          <p:nvPr/>
        </p:nvGrpSpPr>
        <p:grpSpPr>
          <a:xfrm>
            <a:off x="5220720" y="1100520"/>
            <a:ext cx="6971280" cy="880920"/>
            <a:chOff x="5220720" y="1100520"/>
            <a:chExt cx="6971280" cy="1186920"/>
          </a:xfrm>
        </p:grpSpPr>
        <p:sp>
          <p:nvSpPr>
            <p:cNvPr id="447" name="CustomShape 12"/>
            <p:cNvSpPr/>
            <p:nvPr/>
          </p:nvSpPr>
          <p:spPr>
            <a:xfrm>
              <a:off x="5883000" y="1100520"/>
              <a:ext cx="6309000" cy="11869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Including the </a:t>
              </a:r>
              <a:r>
                <a:rPr lang="en-IN" sz="2400" b="0" strike="noStrike" spc="-1" dirty="0">
                  <a:solidFill>
                    <a:srgbClr val="B84742"/>
                  </a:solidFill>
                  <a:latin typeface="Roboto Condensed"/>
                </a:rPr>
                <a:t>“ESP8266WiFi”</a:t>
              </a:r>
              <a:r>
                <a:rPr lang="en-IN" sz="2400" b="0" strike="noStrike" spc="-1" dirty="0">
                  <a:solidFill>
                    <a:srgbClr val="212121"/>
                  </a:solidFill>
                  <a:latin typeface="Roboto Condensed"/>
                </a:rPr>
                <a:t> library for enabling Wi-Fi connection with protocols.</a:t>
              </a:r>
              <a:endParaRPr lang="en-IN" sz="2400" b="0" strike="noStrike" spc="-1" dirty="0">
                <a:latin typeface="Arial"/>
              </a:endParaRPr>
            </a:p>
          </p:txBody>
        </p:sp>
        <p:sp>
          <p:nvSpPr>
            <p:cNvPr id="448" name="CustomShape 13"/>
            <p:cNvSpPr/>
            <p:nvPr/>
          </p:nvSpPr>
          <p:spPr>
            <a:xfrm flipV="1">
              <a:off x="5220720" y="1461959"/>
              <a:ext cx="645120" cy="457326"/>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49" name="Group 14"/>
          <p:cNvGrpSpPr/>
          <p:nvPr/>
        </p:nvGrpSpPr>
        <p:grpSpPr>
          <a:xfrm>
            <a:off x="5221080" y="2115000"/>
            <a:ext cx="6954120" cy="773640"/>
            <a:chOff x="5221080" y="2115000"/>
            <a:chExt cx="6954120" cy="773640"/>
          </a:xfrm>
        </p:grpSpPr>
        <p:sp>
          <p:nvSpPr>
            <p:cNvPr id="450" name="CustomShape 15"/>
            <p:cNvSpPr/>
            <p:nvPr/>
          </p:nvSpPr>
          <p:spPr>
            <a:xfrm>
              <a:off x="5866200" y="2115000"/>
              <a:ext cx="6309000" cy="77364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Including the </a:t>
              </a:r>
              <a:r>
                <a:rPr lang="en-IN" sz="2400" b="0" strike="noStrike" spc="-1" dirty="0">
                  <a:solidFill>
                    <a:srgbClr val="B84742"/>
                  </a:solidFill>
                  <a:latin typeface="Roboto Condensed"/>
                </a:rPr>
                <a:t>“</a:t>
              </a:r>
              <a:r>
                <a:rPr lang="en-IN" sz="2400" b="0" strike="noStrike" spc="-1" dirty="0" err="1">
                  <a:solidFill>
                    <a:srgbClr val="B84742"/>
                  </a:solidFill>
                  <a:latin typeface="Roboto Condensed"/>
                </a:rPr>
                <a:t>PubSubClient</a:t>
              </a:r>
              <a:r>
                <a:rPr lang="en-IN" sz="2400" b="0" strike="noStrike" spc="-1" dirty="0">
                  <a:solidFill>
                    <a:srgbClr val="B84742"/>
                  </a:solidFill>
                  <a:latin typeface="Roboto Condensed"/>
                </a:rPr>
                <a:t>”</a:t>
              </a:r>
              <a:r>
                <a:rPr lang="en-IN" sz="2400" b="0" strike="noStrike" spc="-1" dirty="0">
                  <a:solidFill>
                    <a:srgbClr val="212121"/>
                  </a:solidFill>
                  <a:latin typeface="Roboto Condensed"/>
                </a:rPr>
                <a:t> library for use of MQTT protocol and their functions. </a:t>
              </a:r>
              <a:endParaRPr lang="en-IN" sz="2400" b="0" strike="noStrike" spc="-1" dirty="0">
                <a:latin typeface="Arial"/>
              </a:endParaRPr>
            </a:p>
          </p:txBody>
        </p:sp>
        <p:sp>
          <p:nvSpPr>
            <p:cNvPr id="451" name="CustomShape 16"/>
            <p:cNvSpPr/>
            <p:nvPr/>
          </p:nvSpPr>
          <p:spPr>
            <a:xfrm>
              <a:off x="5221080" y="2166840"/>
              <a:ext cx="644760" cy="36324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52" name="Group 17"/>
          <p:cNvGrpSpPr/>
          <p:nvPr/>
        </p:nvGrpSpPr>
        <p:grpSpPr>
          <a:xfrm>
            <a:off x="5405377" y="3853080"/>
            <a:ext cx="6710710" cy="1315363"/>
            <a:chOff x="5464490" y="3372197"/>
            <a:chExt cx="6710710" cy="1315363"/>
          </a:xfrm>
        </p:grpSpPr>
        <p:sp>
          <p:nvSpPr>
            <p:cNvPr id="453" name="CustomShape 18"/>
            <p:cNvSpPr/>
            <p:nvPr/>
          </p:nvSpPr>
          <p:spPr>
            <a:xfrm>
              <a:off x="5866200" y="3500640"/>
              <a:ext cx="6309000" cy="11869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rPr>
                <a:t>Defining MQTT server/broker for publishing the message on particular topic.</a:t>
              </a:r>
              <a:endParaRPr lang="en-IN" sz="2400" b="0" strike="noStrike" spc="-1">
                <a:latin typeface="Arial"/>
              </a:endParaRPr>
            </a:p>
          </p:txBody>
        </p:sp>
        <p:sp>
          <p:nvSpPr>
            <p:cNvPr id="454" name="CustomShape 19"/>
            <p:cNvSpPr/>
            <p:nvPr/>
          </p:nvSpPr>
          <p:spPr>
            <a:xfrm>
              <a:off x="5464490" y="3372197"/>
              <a:ext cx="401350" cy="543523"/>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55" name="Group 20"/>
          <p:cNvGrpSpPr/>
          <p:nvPr/>
        </p:nvGrpSpPr>
        <p:grpSpPr>
          <a:xfrm>
            <a:off x="5221080" y="2936880"/>
            <a:ext cx="6954120" cy="873720"/>
            <a:chOff x="5221080" y="2936880"/>
            <a:chExt cx="6954120" cy="873720"/>
          </a:xfrm>
        </p:grpSpPr>
        <p:sp>
          <p:nvSpPr>
            <p:cNvPr id="456" name="CustomShape 21"/>
            <p:cNvSpPr/>
            <p:nvPr/>
          </p:nvSpPr>
          <p:spPr>
            <a:xfrm>
              <a:off x="5866200" y="2989440"/>
              <a:ext cx="6309000" cy="8211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rPr>
                <a:t>Defining parameters for Wi-Fi connection.</a:t>
              </a:r>
              <a:endParaRPr lang="en-IN" sz="2400" b="0" strike="noStrike" spc="-1">
                <a:latin typeface="Arial"/>
              </a:endParaRPr>
            </a:p>
          </p:txBody>
        </p:sp>
        <p:sp>
          <p:nvSpPr>
            <p:cNvPr id="457" name="CustomShape 22"/>
            <p:cNvSpPr/>
            <p:nvPr/>
          </p:nvSpPr>
          <p:spPr>
            <a:xfrm>
              <a:off x="5221080" y="2936880"/>
              <a:ext cx="644760" cy="2829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2853845525"/>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37">
                                            <p:txEl>
                                              <p:pRg st="0" end="0"/>
                                            </p:txEl>
                                          </p:spTgt>
                                        </p:tgtEl>
                                        <p:attrNameLst>
                                          <p:attrName>style.visibility</p:attrName>
                                        </p:attrNameLst>
                                      </p:cBhvr>
                                      <p:to>
                                        <p:strVal val="visible"/>
                                      </p:to>
                                    </p:set>
                                    <p:animEffect transition="in" filter="fade">
                                      <p:cBhvr additive="repl">
                                        <p:cTn id="7" dur="500"/>
                                        <p:tgtEl>
                                          <p:spTgt spid="4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38"/>
                                        </p:tgtEl>
                                        <p:attrNameLst>
                                          <p:attrName>style.visibility</p:attrName>
                                        </p:attrNameLst>
                                      </p:cBhvr>
                                      <p:to>
                                        <p:strVal val="visible"/>
                                      </p:to>
                                    </p:set>
                                    <p:animEffect transition="in" filter="fade">
                                      <p:cBhvr additive="repl">
                                        <p:cTn id="12" dur="500"/>
                                        <p:tgtEl>
                                          <p:spTgt spid="4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442"/>
                                        </p:tgtEl>
                                        <p:attrNameLst>
                                          <p:attrName>style.visibility</p:attrName>
                                        </p:attrNameLst>
                                      </p:cBhvr>
                                      <p:to>
                                        <p:strVal val="visible"/>
                                      </p:to>
                                    </p:set>
                                    <p:animEffect transition="in" filter="fade">
                                      <p:cBhvr additive="repl">
                                        <p:cTn id="17" dur="500"/>
                                        <p:tgtEl>
                                          <p:spTgt spid="4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446"/>
                                        </p:tgtEl>
                                        <p:attrNameLst>
                                          <p:attrName>style.visibility</p:attrName>
                                        </p:attrNameLst>
                                      </p:cBhvr>
                                      <p:to>
                                        <p:strVal val="visible"/>
                                      </p:to>
                                    </p:set>
                                    <p:animEffect transition="in" filter="fade">
                                      <p:cBhvr additive="repl">
                                        <p:cTn id="22" dur="500"/>
                                        <p:tgtEl>
                                          <p:spTgt spid="4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43"/>
                                        </p:tgtEl>
                                        <p:attrNameLst>
                                          <p:attrName>style.visibility</p:attrName>
                                        </p:attrNameLst>
                                      </p:cBhvr>
                                      <p:to>
                                        <p:strVal val="visible"/>
                                      </p:to>
                                    </p:set>
                                    <p:animEffect transition="in" filter="fade">
                                      <p:cBhvr additive="repl">
                                        <p:cTn id="27" dur="500"/>
                                        <p:tgtEl>
                                          <p:spTgt spid="4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449"/>
                                        </p:tgtEl>
                                        <p:attrNameLst>
                                          <p:attrName>style.visibility</p:attrName>
                                        </p:attrNameLst>
                                      </p:cBhvr>
                                      <p:to>
                                        <p:strVal val="visible"/>
                                      </p:to>
                                    </p:set>
                                    <p:animEffect transition="in" filter="fade">
                                      <p:cBhvr additive="repl">
                                        <p:cTn id="32" dur="500"/>
                                        <p:tgtEl>
                                          <p:spTgt spid="4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444"/>
                                        </p:tgtEl>
                                        <p:attrNameLst>
                                          <p:attrName>style.visibility</p:attrName>
                                        </p:attrNameLst>
                                      </p:cBhvr>
                                      <p:to>
                                        <p:strVal val="visible"/>
                                      </p:to>
                                    </p:set>
                                    <p:animEffect transition="in" filter="fade">
                                      <p:cBhvr additive="repl">
                                        <p:cTn id="37" dur="500"/>
                                        <p:tgtEl>
                                          <p:spTgt spid="4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455"/>
                                        </p:tgtEl>
                                        <p:attrNameLst>
                                          <p:attrName>style.visibility</p:attrName>
                                        </p:attrNameLst>
                                      </p:cBhvr>
                                      <p:to>
                                        <p:strVal val="visible"/>
                                      </p:to>
                                    </p:set>
                                    <p:animEffect transition="in" filter="fade">
                                      <p:cBhvr additive="repl">
                                        <p:cTn id="42" dur="500"/>
                                        <p:tgtEl>
                                          <p:spTgt spid="4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445"/>
                                        </p:tgtEl>
                                        <p:attrNameLst>
                                          <p:attrName>style.visibility</p:attrName>
                                        </p:attrNameLst>
                                      </p:cBhvr>
                                      <p:to>
                                        <p:strVal val="visible"/>
                                      </p:to>
                                    </p:set>
                                    <p:animEffect transition="in" filter="fade">
                                      <p:cBhvr additive="repl">
                                        <p:cTn id="47" dur="500"/>
                                        <p:tgtEl>
                                          <p:spTgt spid="4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452"/>
                                        </p:tgtEl>
                                        <p:attrNameLst>
                                          <p:attrName>style.visibility</p:attrName>
                                        </p:attrNameLst>
                                      </p:cBhvr>
                                      <p:to>
                                        <p:strVal val="visible"/>
                                      </p:to>
                                    </p:set>
                                    <p:animEffect transition="in" filter="fade">
                                      <p:cBhvr additive="repl">
                                        <p:cTn id="52" dur="500"/>
                                        <p:tgtEl>
                                          <p:spTgt spid="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Publisher – Code Implementation</a:t>
            </a:r>
            <a:endParaRPr lang="en-US" sz="3400" b="0" strike="noStrike" spc="-1">
              <a:solidFill>
                <a:srgbClr val="212121"/>
              </a:solidFill>
              <a:latin typeface="Roboto Condensed"/>
            </a:endParaRPr>
          </a:p>
        </p:txBody>
      </p:sp>
      <p:grpSp>
        <p:nvGrpSpPr>
          <p:cNvPr id="459" name="Group 2"/>
          <p:cNvGrpSpPr/>
          <p:nvPr/>
        </p:nvGrpSpPr>
        <p:grpSpPr>
          <a:xfrm>
            <a:off x="131040" y="952213"/>
            <a:ext cx="5734800" cy="5529609"/>
            <a:chOff x="131040" y="720720"/>
            <a:chExt cx="5734800" cy="6822000"/>
          </a:xfrm>
        </p:grpSpPr>
        <p:sp>
          <p:nvSpPr>
            <p:cNvPr id="460" name="CustomShape 3"/>
            <p:cNvSpPr/>
            <p:nvPr/>
          </p:nvSpPr>
          <p:spPr>
            <a:xfrm>
              <a:off x="631080" y="1049760"/>
              <a:ext cx="5234760" cy="64929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a:solidFill>
                    <a:srgbClr val="073642"/>
                  </a:solidFill>
                  <a:latin typeface="Consolas"/>
                </a:rPr>
                <a:t>void</a:t>
              </a:r>
              <a:r>
                <a:rPr lang="en-IN" sz="2000" b="0" strike="noStrike" spc="-1">
                  <a:solidFill>
                    <a:srgbClr val="333333"/>
                  </a:solidFill>
                  <a:latin typeface="Consolas"/>
                </a:rPr>
                <a:t> </a:t>
              </a:r>
              <a:r>
                <a:rPr lang="en-IN" sz="2000" b="0" strike="noStrike" spc="-1">
                  <a:solidFill>
                    <a:srgbClr val="268BD2"/>
                  </a:solidFill>
                  <a:latin typeface="Consolas"/>
                </a:rPr>
                <a:t>setup_wifi</a:t>
              </a:r>
              <a:r>
                <a:rPr lang="en-IN" sz="2000" b="0" strike="noStrike" spc="-1">
                  <a:solidFill>
                    <a:srgbClr val="333333"/>
                  </a:solidFill>
                  <a:latin typeface="Consolas"/>
                </a:rPr>
                <a:t>() {</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delay</a:t>
              </a:r>
              <a:r>
                <a:rPr lang="en-IN" sz="2000" b="0" strike="noStrike" spc="-1">
                  <a:solidFill>
                    <a:srgbClr val="333333"/>
                  </a:solidFill>
                  <a:latin typeface="Consolas"/>
                </a:rPr>
                <a:t>(</a:t>
              </a:r>
              <a:r>
                <a:rPr lang="en-IN" sz="2000" b="0" strike="noStrike" spc="-1">
                  <a:solidFill>
                    <a:srgbClr val="D33682"/>
                  </a:solidFill>
                  <a:latin typeface="Consolas"/>
                </a:rPr>
                <a:t>10</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a:t>
              </a:r>
              <a:r>
                <a:rPr lang="en-IN" sz="2000" b="0" strike="noStrike" spc="-1">
                  <a:solidFill>
                    <a:srgbClr val="333333"/>
                  </a:solidFill>
                  <a:latin typeface="Consolas"/>
                </a:rPr>
                <a:t>(</a:t>
              </a:r>
              <a:r>
                <a:rPr lang="en-IN" sz="2000" b="0" strike="noStrike" spc="-1">
                  <a:solidFill>
                    <a:srgbClr val="2AA198"/>
                  </a:solidFill>
                  <a:latin typeface="Consolas"/>
                </a:rPr>
                <a:t>"Connecting to "</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r>
                <a:rPr lang="en-IN" sz="2000" b="0" strike="noStrike" spc="-1">
                  <a:solidFill>
                    <a:srgbClr val="268BD2"/>
                  </a:solidFill>
                  <a:latin typeface="Consolas"/>
                </a:rPr>
                <a:t>ssid</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WiFi</a:t>
              </a:r>
              <a:r>
                <a:rPr lang="en-IN" sz="2000" b="0" strike="noStrike" spc="-1">
                  <a:solidFill>
                    <a:srgbClr val="333333"/>
                  </a:solidFill>
                  <a:latin typeface="Consolas"/>
                </a:rPr>
                <a:t>.</a:t>
              </a:r>
              <a:r>
                <a:rPr lang="en-IN" sz="2000" b="0" strike="noStrike" spc="-1">
                  <a:solidFill>
                    <a:srgbClr val="268BD2"/>
                  </a:solidFill>
                  <a:latin typeface="Consolas"/>
                </a:rPr>
                <a:t>mode</a:t>
              </a:r>
              <a:r>
                <a:rPr lang="en-IN" sz="2000" b="0" strike="noStrike" spc="-1">
                  <a:solidFill>
                    <a:srgbClr val="333333"/>
                  </a:solidFill>
                  <a:latin typeface="Consolas"/>
                </a:rPr>
                <a:t>(WIFI_STA);</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WiFi</a:t>
              </a:r>
              <a:r>
                <a:rPr lang="en-IN" sz="2000" b="0" strike="noStrike" spc="-1">
                  <a:solidFill>
                    <a:srgbClr val="333333"/>
                  </a:solidFill>
                  <a:latin typeface="Consolas"/>
                </a:rPr>
                <a:t>.</a:t>
              </a:r>
              <a:r>
                <a:rPr lang="en-IN" sz="2000" b="0" strike="noStrike" spc="-1">
                  <a:solidFill>
                    <a:srgbClr val="268BD2"/>
                  </a:solidFill>
                  <a:latin typeface="Consolas"/>
                </a:rPr>
                <a:t>begin</a:t>
              </a:r>
              <a:r>
                <a:rPr lang="en-IN" sz="2000" b="0" strike="noStrike" spc="-1">
                  <a:solidFill>
                    <a:srgbClr val="333333"/>
                  </a:solidFill>
                  <a:latin typeface="Consolas"/>
                </a:rPr>
                <a:t>(</a:t>
              </a:r>
              <a:r>
                <a:rPr lang="en-IN" sz="2000" b="0" strike="noStrike" spc="-1">
                  <a:solidFill>
                    <a:srgbClr val="268BD2"/>
                  </a:solidFill>
                  <a:latin typeface="Consolas"/>
                </a:rPr>
                <a:t>ssid</a:t>
              </a:r>
              <a:r>
                <a:rPr lang="en-IN" sz="2000" b="0" strike="noStrike" spc="-1">
                  <a:solidFill>
                    <a:srgbClr val="333333"/>
                  </a:solidFill>
                  <a:latin typeface="Consolas"/>
                </a:rPr>
                <a:t>, </a:t>
              </a:r>
              <a:r>
                <a:rPr lang="en-IN" sz="2000" b="0" strike="noStrike" spc="-1">
                  <a:solidFill>
                    <a:srgbClr val="268BD2"/>
                  </a:solidFill>
                  <a:latin typeface="Consolas"/>
                </a:rPr>
                <a:t>pwd</a:t>
              </a:r>
              <a:r>
                <a:rPr lang="en-IN" sz="2000" b="0" strike="noStrike" spc="-1">
                  <a:solidFill>
                    <a:srgbClr val="333333"/>
                  </a:solidFill>
                  <a:latin typeface="Consolas"/>
                </a:rPr>
                <a:t>);</a:t>
              </a:r>
              <a:endParaRPr lang="en-IN" sz="2000" b="0" strike="noStrike" spc="-1">
                <a:latin typeface="Arial"/>
              </a:endParaRPr>
            </a:p>
            <a:p>
              <a:pPr>
                <a:lnSpc>
                  <a:spcPct val="100000"/>
                </a:lnSpc>
              </a:pPr>
              <a:r>
                <a:t/>
              </a:r>
              <a:br/>
              <a:r>
                <a:rPr lang="en-IN" sz="2000" b="0" strike="noStrike" spc="-1">
                  <a:solidFill>
                    <a:srgbClr val="333333"/>
                  </a:solidFill>
                  <a:latin typeface="Consolas"/>
                </a:rPr>
                <a:t>  </a:t>
              </a:r>
              <a:r>
                <a:rPr lang="en-IN" sz="2000" b="0" strike="noStrike" spc="-1">
                  <a:solidFill>
                    <a:srgbClr val="859900"/>
                  </a:solidFill>
                  <a:latin typeface="Consolas"/>
                </a:rPr>
                <a:t>while</a:t>
              </a:r>
              <a:r>
                <a:rPr lang="en-IN" sz="2000" b="0" strike="noStrike" spc="-1">
                  <a:solidFill>
                    <a:srgbClr val="333333"/>
                  </a:solidFill>
                  <a:latin typeface="Consolas"/>
                </a:rPr>
                <a:t>(</a:t>
              </a:r>
              <a:r>
                <a:rPr lang="en-IN" sz="2000" b="0" strike="noStrike" spc="-1">
                  <a:solidFill>
                    <a:srgbClr val="268BD2"/>
                  </a:solidFill>
                  <a:latin typeface="Consolas"/>
                </a:rPr>
                <a:t>WiFi</a:t>
              </a:r>
              <a:r>
                <a:rPr lang="en-IN" sz="2000" b="0" strike="noStrike" spc="-1">
                  <a:solidFill>
                    <a:srgbClr val="333333"/>
                  </a:solidFill>
                  <a:latin typeface="Consolas"/>
                </a:rPr>
                <a:t>.</a:t>
              </a:r>
              <a:r>
                <a:rPr lang="en-IN" sz="2000" b="0" strike="noStrike" spc="-1">
                  <a:solidFill>
                    <a:srgbClr val="268BD2"/>
                  </a:solidFill>
                  <a:latin typeface="Consolas"/>
                </a:rPr>
                <a:t>status</a:t>
              </a:r>
              <a:r>
                <a:rPr lang="en-IN" sz="2000" b="0" strike="noStrike" spc="-1">
                  <a:solidFill>
                    <a:srgbClr val="333333"/>
                  </a:solidFill>
                  <a:latin typeface="Consolas"/>
                </a:rPr>
                <a:t>()</a:t>
              </a:r>
              <a:r>
                <a:rPr lang="en-IN" sz="2000" b="0" strike="noStrike" spc="-1">
                  <a:solidFill>
                    <a:srgbClr val="859900"/>
                  </a:solidFill>
                  <a:latin typeface="Consolas"/>
                </a:rPr>
                <a:t>!=</a:t>
              </a:r>
              <a:r>
                <a:rPr lang="en-IN" sz="2000" b="0" strike="noStrike" spc="-1">
                  <a:solidFill>
                    <a:srgbClr val="333333"/>
                  </a:solidFill>
                  <a:latin typeface="Consolas"/>
                </a:rPr>
                <a:t>WL_CONNECTED)  {</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delay</a:t>
              </a:r>
              <a:r>
                <a:rPr lang="en-IN" sz="2000" b="0" strike="noStrike" spc="-1">
                  <a:solidFill>
                    <a:srgbClr val="333333"/>
                  </a:solidFill>
                  <a:latin typeface="Consolas"/>
                </a:rPr>
                <a:t>(</a:t>
              </a:r>
              <a:r>
                <a:rPr lang="en-IN" sz="2000" b="0" strike="noStrike" spc="-1">
                  <a:solidFill>
                    <a:srgbClr val="D33682"/>
                  </a:solidFill>
                  <a:latin typeface="Consolas"/>
                </a:rPr>
                <a:t>500</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a:t>
              </a:r>
              <a:r>
                <a:rPr lang="en-IN" sz="2000" b="0" strike="noStrike" spc="-1">
                  <a:solidFill>
                    <a:srgbClr val="333333"/>
                  </a:solidFill>
                  <a:latin typeface="Consolas"/>
                </a:rPr>
                <a:t>(</a:t>
              </a:r>
              <a:r>
                <a:rPr lang="en-IN" sz="2000" b="0" strike="noStrike" spc="-1">
                  <a:solidFill>
                    <a:srgbClr val="2AA198"/>
                  </a:solidFill>
                  <a:latin typeface="Consolas"/>
                </a:rPr>
                <a:t>"."</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t/>
              </a:r>
              <a:b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r>
                <a:rPr lang="en-IN" sz="2000" b="0" strike="noStrike" spc="-1">
                  <a:solidFill>
                    <a:srgbClr val="2AA198"/>
                  </a:solidFill>
                  <a:latin typeface="Consolas"/>
                </a:rPr>
                <a:t>"WiFi connected"</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r>
                <a:rPr lang="en-IN" sz="2000" b="0" strike="noStrike" spc="-1">
                  <a:solidFill>
                    <a:srgbClr val="2AA198"/>
                  </a:solidFill>
                  <a:latin typeface="Consolas"/>
                </a:rPr>
                <a:t>"IP address: "</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r>
                <a:rPr lang="en-IN" sz="2000" b="0" strike="noStrike" spc="-1">
                  <a:solidFill>
                    <a:srgbClr val="268BD2"/>
                  </a:solidFill>
                  <a:latin typeface="Consolas"/>
                </a:rPr>
                <a:t>WiFi</a:t>
              </a:r>
              <a:r>
                <a:rPr lang="en-IN" sz="2000" b="0" strike="noStrike" spc="-1">
                  <a:solidFill>
                    <a:srgbClr val="333333"/>
                  </a:solidFill>
                  <a:latin typeface="Consolas"/>
                </a:rPr>
                <a:t>.</a:t>
              </a:r>
              <a:r>
                <a:rPr lang="en-IN" sz="2000" b="0" strike="noStrike" spc="-1">
                  <a:solidFill>
                    <a:srgbClr val="268BD2"/>
                  </a:solidFill>
                  <a:latin typeface="Consolas"/>
                </a:rPr>
                <a:t>localIP</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a:t>
              </a:r>
              <a:endParaRPr lang="en-IN" sz="2000" b="0" strike="noStrike" spc="-1">
                <a:latin typeface="Arial"/>
              </a:endParaRPr>
            </a:p>
          </p:txBody>
        </p:sp>
        <p:sp>
          <p:nvSpPr>
            <p:cNvPr id="461" name="CustomShape 4"/>
            <p:cNvSpPr/>
            <p:nvPr/>
          </p:nvSpPr>
          <p:spPr>
            <a:xfrm>
              <a:off x="131040" y="1049760"/>
              <a:ext cx="501480" cy="64929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rPr>
                <a:t>14</a:t>
              </a:r>
              <a:endParaRPr lang="en-IN" sz="2000" b="0" strike="noStrike" spc="-1" dirty="0">
                <a:latin typeface="Arial"/>
              </a:endParaRPr>
            </a:p>
            <a:p>
              <a:pPr algn="r">
                <a:lnSpc>
                  <a:spcPct val="100000"/>
                </a:lnSpc>
              </a:pPr>
              <a:r>
                <a:rPr lang="en-IN" sz="2000" b="1" strike="noStrike" spc="-1" dirty="0">
                  <a:solidFill>
                    <a:srgbClr val="585858"/>
                  </a:solidFill>
                  <a:latin typeface="Consolas"/>
                </a:rPr>
                <a:t>15</a:t>
              </a:r>
              <a:endParaRPr lang="en-IN" sz="2000" b="0" strike="noStrike" spc="-1" dirty="0">
                <a:latin typeface="Arial"/>
              </a:endParaRPr>
            </a:p>
            <a:p>
              <a:pPr algn="r">
                <a:lnSpc>
                  <a:spcPct val="100000"/>
                </a:lnSpc>
              </a:pPr>
              <a:r>
                <a:rPr lang="en-IN" sz="2000" b="1" strike="noStrike" spc="-1" dirty="0">
                  <a:solidFill>
                    <a:srgbClr val="585858"/>
                  </a:solidFill>
                  <a:latin typeface="Consolas"/>
                </a:rPr>
                <a:t>16</a:t>
              </a:r>
              <a:endParaRPr lang="en-IN" sz="2000" b="0" strike="noStrike" spc="-1" dirty="0">
                <a:latin typeface="Arial"/>
              </a:endParaRPr>
            </a:p>
            <a:p>
              <a:pPr algn="r">
                <a:lnSpc>
                  <a:spcPct val="100000"/>
                </a:lnSpc>
              </a:pPr>
              <a:r>
                <a:rPr lang="en-IN" sz="2000" b="1" strike="noStrike" spc="-1" dirty="0">
                  <a:solidFill>
                    <a:srgbClr val="585858"/>
                  </a:solidFill>
                  <a:latin typeface="Consolas"/>
                </a:rPr>
                <a:t>17</a:t>
              </a:r>
              <a:endParaRPr lang="en-IN" sz="2000" b="0" strike="noStrike" spc="-1" dirty="0">
                <a:latin typeface="Arial"/>
              </a:endParaRPr>
            </a:p>
            <a:p>
              <a:pPr algn="r">
                <a:lnSpc>
                  <a:spcPct val="100000"/>
                </a:lnSpc>
              </a:pPr>
              <a:r>
                <a:rPr lang="en-IN" sz="2000" b="1" strike="noStrike" spc="-1" dirty="0">
                  <a:solidFill>
                    <a:srgbClr val="585858"/>
                  </a:solidFill>
                  <a:latin typeface="Consolas"/>
                </a:rPr>
                <a:t>18</a:t>
              </a:r>
              <a:endParaRPr lang="en-IN" sz="2000" b="0" strike="noStrike" spc="-1" dirty="0">
                <a:latin typeface="Arial"/>
              </a:endParaRPr>
            </a:p>
            <a:p>
              <a:pPr algn="r">
                <a:lnSpc>
                  <a:spcPct val="100000"/>
                </a:lnSpc>
              </a:pPr>
              <a:r>
                <a:rPr lang="en-IN" sz="2000" b="1" strike="noStrike" spc="-1" dirty="0">
                  <a:solidFill>
                    <a:srgbClr val="585858"/>
                  </a:solidFill>
                  <a:latin typeface="Consolas"/>
                </a:rPr>
                <a:t>19</a:t>
              </a:r>
              <a:endParaRPr lang="en-IN" sz="2000" b="0" strike="noStrike" spc="-1" dirty="0">
                <a:latin typeface="Arial"/>
              </a:endParaRPr>
            </a:p>
            <a:p>
              <a:pPr algn="r">
                <a:lnSpc>
                  <a:spcPct val="100000"/>
                </a:lnSpc>
              </a:pPr>
              <a:r>
                <a:rPr lang="en-IN" sz="2000" b="1" strike="noStrike" spc="-1" dirty="0">
                  <a:solidFill>
                    <a:srgbClr val="585858"/>
                  </a:solidFill>
                  <a:latin typeface="Consolas"/>
                </a:rPr>
                <a:t>20</a:t>
              </a:r>
              <a:endParaRPr lang="en-IN" sz="2000" b="0" strike="noStrike" spc="-1" dirty="0">
                <a:latin typeface="Arial"/>
              </a:endParaRPr>
            </a:p>
            <a:p>
              <a:pPr algn="r">
                <a:lnSpc>
                  <a:spcPct val="100000"/>
                </a:lnSpc>
              </a:pPr>
              <a:r>
                <a:rPr lang="en-IN" sz="2000" b="1" strike="noStrike" spc="-1" dirty="0">
                  <a:solidFill>
                    <a:srgbClr val="585858"/>
                  </a:solidFill>
                  <a:latin typeface="Consolas"/>
                </a:rPr>
                <a:t>21</a:t>
              </a:r>
              <a:endParaRPr lang="en-IN" sz="2000" b="0" strike="noStrike" spc="-1" dirty="0">
                <a:latin typeface="Arial"/>
              </a:endParaRPr>
            </a:p>
            <a:p>
              <a:pPr algn="r">
                <a:lnSpc>
                  <a:spcPct val="100000"/>
                </a:lnSpc>
              </a:pPr>
              <a:r>
                <a:rPr lang="en-IN" sz="2000" b="1" strike="noStrike" spc="-1" dirty="0">
                  <a:solidFill>
                    <a:srgbClr val="585858"/>
                  </a:solidFill>
                  <a:latin typeface="Consolas"/>
                </a:rPr>
                <a:t>22</a:t>
              </a:r>
              <a:endParaRPr lang="en-IN" sz="2000" b="0" strike="noStrike" spc="-1" dirty="0">
                <a:latin typeface="Arial"/>
              </a:endParaRPr>
            </a:p>
            <a:p>
              <a:pPr algn="r">
                <a:lnSpc>
                  <a:spcPct val="100000"/>
                </a:lnSpc>
              </a:pPr>
              <a:r>
                <a:rPr lang="en-IN" sz="2000" b="1" strike="noStrike" spc="-1" dirty="0">
                  <a:solidFill>
                    <a:srgbClr val="585858"/>
                  </a:solidFill>
                  <a:latin typeface="Consolas"/>
                </a:rPr>
                <a:t>23</a:t>
              </a:r>
              <a:endParaRPr lang="en-IN" sz="2000" b="0" strike="noStrike" spc="-1" dirty="0">
                <a:latin typeface="Arial"/>
              </a:endParaRPr>
            </a:p>
            <a:p>
              <a:pPr algn="r">
                <a:lnSpc>
                  <a:spcPct val="100000"/>
                </a:lnSpc>
              </a:pPr>
              <a:r>
                <a:rPr lang="en-IN" sz="2000" b="1" strike="noStrike" spc="-1" dirty="0">
                  <a:solidFill>
                    <a:srgbClr val="585858"/>
                  </a:solidFill>
                  <a:latin typeface="Consolas"/>
                </a:rPr>
                <a:t>24</a:t>
              </a:r>
              <a:endParaRPr lang="en-IN" sz="2000" b="0" strike="noStrike" spc="-1" dirty="0">
                <a:latin typeface="Arial"/>
              </a:endParaRPr>
            </a:p>
            <a:p>
              <a:pPr algn="r">
                <a:lnSpc>
                  <a:spcPct val="100000"/>
                </a:lnSpc>
              </a:pPr>
              <a:r>
                <a:rPr lang="en-IN" sz="2000" b="1" strike="noStrike" spc="-1" dirty="0">
                  <a:solidFill>
                    <a:srgbClr val="585858"/>
                  </a:solidFill>
                  <a:latin typeface="Consolas"/>
                </a:rPr>
                <a:t>25</a:t>
              </a:r>
              <a:endParaRPr lang="en-IN" sz="2000" b="0" strike="noStrike" spc="-1" dirty="0">
                <a:latin typeface="Arial"/>
              </a:endParaRPr>
            </a:p>
            <a:p>
              <a:pPr algn="r">
                <a:lnSpc>
                  <a:spcPct val="100000"/>
                </a:lnSpc>
              </a:pPr>
              <a:r>
                <a:rPr lang="en-IN" sz="2000" b="1" strike="noStrike" spc="-1" dirty="0">
                  <a:solidFill>
                    <a:srgbClr val="585858"/>
                  </a:solidFill>
                  <a:latin typeface="Consolas"/>
                </a:rPr>
                <a:t>26</a:t>
              </a:r>
              <a:endParaRPr lang="en-IN" sz="2000" b="0" strike="noStrike" spc="-1" dirty="0">
                <a:latin typeface="Arial"/>
              </a:endParaRPr>
            </a:p>
            <a:p>
              <a:pPr algn="r">
                <a:lnSpc>
                  <a:spcPct val="100000"/>
                </a:lnSpc>
              </a:pPr>
              <a:r>
                <a:rPr lang="en-IN" sz="2000" b="1" strike="noStrike" spc="-1" dirty="0">
                  <a:solidFill>
                    <a:srgbClr val="585858"/>
                  </a:solidFill>
                  <a:latin typeface="Consolas"/>
                </a:rPr>
                <a:t>27</a:t>
              </a:r>
              <a:endParaRPr lang="en-IN" sz="2000" b="0" strike="noStrike" spc="-1" dirty="0">
                <a:latin typeface="Arial"/>
              </a:endParaRPr>
            </a:p>
            <a:p>
              <a:pPr algn="r">
                <a:lnSpc>
                  <a:spcPct val="100000"/>
                </a:lnSpc>
              </a:pPr>
              <a:r>
                <a:rPr lang="en-IN" sz="2000" b="1" strike="noStrike" spc="-1" dirty="0">
                  <a:solidFill>
                    <a:srgbClr val="585858"/>
                  </a:solidFill>
                  <a:latin typeface="Consolas"/>
                </a:rPr>
                <a:t>28</a:t>
              </a:r>
              <a:endParaRPr lang="en-IN" sz="2000" b="0" strike="noStrike" spc="-1" dirty="0">
                <a:latin typeface="Arial"/>
              </a:endParaRPr>
            </a:p>
            <a:p>
              <a:pPr algn="r">
                <a:lnSpc>
                  <a:spcPct val="100000"/>
                </a:lnSpc>
              </a:pPr>
              <a:r>
                <a:rPr lang="en-IN" sz="2000" b="1" strike="noStrike" spc="-1" dirty="0">
                  <a:solidFill>
                    <a:srgbClr val="585858"/>
                  </a:solidFill>
                  <a:latin typeface="Consolas"/>
                </a:rPr>
                <a:t>29</a:t>
              </a:r>
              <a:endParaRPr lang="en-IN" sz="2000" b="0" strike="noStrike" spc="-1" dirty="0">
                <a:latin typeface="Arial"/>
              </a:endParaRPr>
            </a:p>
            <a:p>
              <a:pPr algn="r">
                <a:lnSpc>
                  <a:spcPct val="100000"/>
                </a:lnSpc>
              </a:pPr>
              <a:r>
                <a:rPr lang="en-IN" sz="2000" b="1" strike="noStrike" spc="-1" dirty="0">
                  <a:solidFill>
                    <a:srgbClr val="585858"/>
                  </a:solidFill>
                  <a:latin typeface="Consolas"/>
                </a:rPr>
                <a:t>30</a:t>
              </a:r>
              <a:endParaRPr lang="en-IN" sz="2000" b="0" strike="noStrike" spc="-1" dirty="0">
                <a:latin typeface="Arial"/>
              </a:endParaRPr>
            </a:p>
          </p:txBody>
        </p:sp>
        <p:sp>
          <p:nvSpPr>
            <p:cNvPr id="462" name="CustomShape 5"/>
            <p:cNvSpPr/>
            <p:nvPr/>
          </p:nvSpPr>
          <p:spPr>
            <a:xfrm>
              <a:off x="131040" y="720720"/>
              <a:ext cx="24444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rPr>
                <a:t>MQTT</a:t>
              </a:r>
              <a:r>
                <a:rPr lang="en-IN" sz="1600" b="0" strike="noStrike" spc="-1">
                  <a:solidFill>
                    <a:srgbClr val="FFFFFF"/>
                  </a:solidFill>
                  <a:latin typeface="Consolas"/>
                </a:rPr>
                <a:t>_</a:t>
              </a:r>
              <a:r>
                <a:rPr lang="en-IN" sz="1600" b="0" strike="noStrike" spc="-1">
                  <a:solidFill>
                    <a:srgbClr val="FFFFFF"/>
                  </a:solidFill>
                  <a:latin typeface="Roboto Condensed"/>
                </a:rPr>
                <a:t>publisher.ino</a:t>
              </a:r>
              <a:endParaRPr lang="en-IN" sz="1600" b="0" strike="noStrike" spc="-1">
                <a:latin typeface="Arial"/>
              </a:endParaRPr>
            </a:p>
          </p:txBody>
        </p:sp>
      </p:grpSp>
      <p:sp>
        <p:nvSpPr>
          <p:cNvPr id="463" name="CustomShape 6"/>
          <p:cNvSpPr/>
          <p:nvPr/>
        </p:nvSpPr>
        <p:spPr>
          <a:xfrm>
            <a:off x="923573" y="2797277"/>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464" name="CustomShape 7"/>
          <p:cNvSpPr/>
          <p:nvPr/>
        </p:nvSpPr>
        <p:spPr>
          <a:xfrm>
            <a:off x="963360" y="3120408"/>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465" name="CustomShape 8"/>
          <p:cNvSpPr/>
          <p:nvPr/>
        </p:nvSpPr>
        <p:spPr>
          <a:xfrm>
            <a:off x="951299" y="3600013"/>
            <a:ext cx="4789743" cy="15084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466" name="Group 9"/>
          <p:cNvGrpSpPr/>
          <p:nvPr/>
        </p:nvGrpSpPr>
        <p:grpSpPr>
          <a:xfrm>
            <a:off x="5522761" y="2383213"/>
            <a:ext cx="6132946" cy="489600"/>
            <a:chOff x="5522729" y="2547720"/>
            <a:chExt cx="6669031" cy="489600"/>
          </a:xfrm>
        </p:grpSpPr>
        <p:sp>
          <p:nvSpPr>
            <p:cNvPr id="467" name="CustomShape 10"/>
            <p:cNvSpPr/>
            <p:nvPr/>
          </p:nvSpPr>
          <p:spPr>
            <a:xfrm>
              <a:off x="5866200" y="2547720"/>
              <a:ext cx="6325560" cy="4521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Initializing Wi-Fi module as station mode.</a:t>
              </a:r>
              <a:endParaRPr lang="en-IN" sz="2400" b="0" strike="noStrike" spc="-1" dirty="0">
                <a:latin typeface="Arial"/>
              </a:endParaRPr>
            </a:p>
          </p:txBody>
        </p:sp>
        <p:sp>
          <p:nvSpPr>
            <p:cNvPr id="468" name="CustomShape 11"/>
            <p:cNvSpPr/>
            <p:nvPr/>
          </p:nvSpPr>
          <p:spPr>
            <a:xfrm flipV="1">
              <a:off x="5522729" y="2777400"/>
              <a:ext cx="343112" cy="25992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69" name="Group 12"/>
          <p:cNvGrpSpPr/>
          <p:nvPr/>
        </p:nvGrpSpPr>
        <p:grpSpPr>
          <a:xfrm>
            <a:off x="5526360" y="3002922"/>
            <a:ext cx="6447586" cy="821880"/>
            <a:chOff x="5526360" y="2771429"/>
            <a:chExt cx="6447586" cy="821880"/>
          </a:xfrm>
        </p:grpSpPr>
        <p:sp>
          <p:nvSpPr>
            <p:cNvPr id="470" name="CustomShape 13"/>
            <p:cNvSpPr/>
            <p:nvPr/>
          </p:nvSpPr>
          <p:spPr>
            <a:xfrm>
              <a:off x="6184440" y="2771429"/>
              <a:ext cx="5789506"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Connecting Wi-Fi module with given SSID and Password</a:t>
              </a:r>
              <a:endParaRPr lang="en-IN" sz="2400" b="0" strike="noStrike" spc="-1" dirty="0">
                <a:latin typeface="Arial"/>
              </a:endParaRPr>
            </a:p>
          </p:txBody>
        </p:sp>
        <p:sp>
          <p:nvSpPr>
            <p:cNvPr id="471" name="CustomShape 14"/>
            <p:cNvSpPr/>
            <p:nvPr/>
          </p:nvSpPr>
          <p:spPr>
            <a:xfrm>
              <a:off x="5526360" y="3094560"/>
              <a:ext cx="658080" cy="17892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72" name="Group 15"/>
          <p:cNvGrpSpPr/>
          <p:nvPr/>
        </p:nvGrpSpPr>
        <p:grpSpPr>
          <a:xfrm>
            <a:off x="5741043" y="4354951"/>
            <a:ext cx="6209558" cy="821880"/>
            <a:chOff x="5422736" y="4067280"/>
            <a:chExt cx="6769024" cy="821880"/>
          </a:xfrm>
        </p:grpSpPr>
        <p:sp>
          <p:nvSpPr>
            <p:cNvPr id="473" name="CustomShape 16"/>
            <p:cNvSpPr/>
            <p:nvPr/>
          </p:nvSpPr>
          <p:spPr>
            <a:xfrm>
              <a:off x="5866200" y="4067280"/>
              <a:ext cx="6325560"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Try until Wi-Fi is not connected to given SSID with delay of half second.</a:t>
              </a:r>
              <a:endParaRPr lang="en-IN" sz="2400" b="0" strike="noStrike" spc="-1" dirty="0">
                <a:latin typeface="Arial"/>
              </a:endParaRPr>
            </a:p>
          </p:txBody>
        </p:sp>
        <p:sp>
          <p:nvSpPr>
            <p:cNvPr id="474" name="CustomShape 17"/>
            <p:cNvSpPr/>
            <p:nvPr/>
          </p:nvSpPr>
          <p:spPr>
            <a:xfrm>
              <a:off x="5422736" y="4067280"/>
              <a:ext cx="443105" cy="41544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277676281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59"/>
                                        </p:tgtEl>
                                        <p:attrNameLst>
                                          <p:attrName>style.visibility</p:attrName>
                                        </p:attrNameLst>
                                      </p:cBhvr>
                                      <p:to>
                                        <p:strVal val="visible"/>
                                      </p:to>
                                    </p:set>
                                    <p:animEffect transition="in" filter="fade">
                                      <p:cBhvr additive="repl">
                                        <p:cTn id="7" dur="500"/>
                                        <p:tgtEl>
                                          <p:spTgt spid="4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63"/>
                                        </p:tgtEl>
                                        <p:attrNameLst>
                                          <p:attrName>style.visibility</p:attrName>
                                        </p:attrNameLst>
                                      </p:cBhvr>
                                      <p:to>
                                        <p:strVal val="visible"/>
                                      </p:to>
                                    </p:set>
                                    <p:animEffect transition="in" filter="fade">
                                      <p:cBhvr additive="repl">
                                        <p:cTn id="12" dur="500"/>
                                        <p:tgtEl>
                                          <p:spTgt spid="4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466"/>
                                        </p:tgtEl>
                                        <p:attrNameLst>
                                          <p:attrName>style.visibility</p:attrName>
                                        </p:attrNameLst>
                                      </p:cBhvr>
                                      <p:to>
                                        <p:strVal val="visible"/>
                                      </p:to>
                                    </p:set>
                                    <p:animEffect transition="in" filter="fade">
                                      <p:cBhvr additive="repl">
                                        <p:cTn id="17" dur="500"/>
                                        <p:tgtEl>
                                          <p:spTgt spid="4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464"/>
                                        </p:tgtEl>
                                        <p:attrNameLst>
                                          <p:attrName>style.visibility</p:attrName>
                                        </p:attrNameLst>
                                      </p:cBhvr>
                                      <p:to>
                                        <p:strVal val="visible"/>
                                      </p:to>
                                    </p:set>
                                    <p:animEffect transition="in" filter="fade">
                                      <p:cBhvr additive="repl">
                                        <p:cTn id="22" dur="500"/>
                                        <p:tgtEl>
                                          <p:spTgt spid="4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69"/>
                                        </p:tgtEl>
                                        <p:attrNameLst>
                                          <p:attrName>style.visibility</p:attrName>
                                        </p:attrNameLst>
                                      </p:cBhvr>
                                      <p:to>
                                        <p:strVal val="visible"/>
                                      </p:to>
                                    </p:set>
                                    <p:animEffect transition="in" filter="fade">
                                      <p:cBhvr additive="repl">
                                        <p:cTn id="27" dur="500"/>
                                        <p:tgtEl>
                                          <p:spTgt spid="46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465"/>
                                        </p:tgtEl>
                                        <p:attrNameLst>
                                          <p:attrName>style.visibility</p:attrName>
                                        </p:attrNameLst>
                                      </p:cBhvr>
                                      <p:to>
                                        <p:strVal val="visible"/>
                                      </p:to>
                                    </p:set>
                                    <p:animEffect transition="in" filter="fade">
                                      <p:cBhvr additive="repl">
                                        <p:cTn id="32" dur="500"/>
                                        <p:tgtEl>
                                          <p:spTgt spid="4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472"/>
                                        </p:tgtEl>
                                        <p:attrNameLst>
                                          <p:attrName>style.visibility</p:attrName>
                                        </p:attrNameLst>
                                      </p:cBhvr>
                                      <p:to>
                                        <p:strVal val="visible"/>
                                      </p:to>
                                    </p:set>
                                    <p:animEffect transition="in" filter="fade">
                                      <p:cBhvr additive="repl">
                                        <p:cTn id="37" dur="500"/>
                                        <p:tgtEl>
                                          <p:spTgt spid="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Publisher – Code Implementation</a:t>
            </a:r>
            <a:endParaRPr lang="en-US" sz="3400" b="0" strike="noStrike" spc="-1">
              <a:solidFill>
                <a:srgbClr val="212121"/>
              </a:solidFill>
              <a:latin typeface="Roboto Condensed"/>
            </a:endParaRPr>
          </a:p>
        </p:txBody>
      </p:sp>
      <p:grpSp>
        <p:nvGrpSpPr>
          <p:cNvPr id="476" name="Group 2"/>
          <p:cNvGrpSpPr/>
          <p:nvPr/>
        </p:nvGrpSpPr>
        <p:grpSpPr>
          <a:xfrm>
            <a:off x="131040" y="720720"/>
            <a:ext cx="10482944" cy="4997175"/>
            <a:chOff x="131040" y="720720"/>
            <a:chExt cx="10482944" cy="5165171"/>
          </a:xfrm>
        </p:grpSpPr>
        <p:sp>
          <p:nvSpPr>
            <p:cNvPr id="477" name="CustomShape 3"/>
            <p:cNvSpPr/>
            <p:nvPr/>
          </p:nvSpPr>
          <p:spPr>
            <a:xfrm>
              <a:off x="631079" y="1049761"/>
              <a:ext cx="9982905" cy="483613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a:solidFill>
                    <a:srgbClr val="073642"/>
                  </a:solidFill>
                  <a:latin typeface="Consolas"/>
                </a:rPr>
                <a:t>void</a:t>
              </a:r>
              <a:r>
                <a:rPr lang="en-IN" sz="2000" b="0" strike="noStrike" spc="-1" dirty="0">
                  <a:solidFill>
                    <a:srgbClr val="333333"/>
                  </a:solidFill>
                  <a:latin typeface="Consolas"/>
                </a:rPr>
                <a:t> </a:t>
              </a:r>
              <a:r>
                <a:rPr lang="en-IN" sz="2000" b="0" strike="noStrike" spc="-1" dirty="0">
                  <a:solidFill>
                    <a:srgbClr val="268BD2"/>
                  </a:solidFill>
                  <a:latin typeface="Consolas"/>
                </a:rPr>
                <a:t>setup</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Serial</a:t>
              </a:r>
              <a:r>
                <a:rPr lang="en-IN" sz="2000" b="0" strike="noStrike" spc="-1" dirty="0" err="1">
                  <a:solidFill>
                    <a:srgbClr val="333333"/>
                  </a:solidFill>
                  <a:latin typeface="Consolas"/>
                </a:rPr>
                <a:t>.</a:t>
              </a:r>
              <a:r>
                <a:rPr lang="en-IN" sz="2000" b="0" strike="noStrike" spc="-1" dirty="0" err="1">
                  <a:solidFill>
                    <a:srgbClr val="268BD2"/>
                  </a:solidFill>
                  <a:latin typeface="Consolas"/>
                </a:rPr>
                <a:t>begin</a:t>
              </a:r>
              <a:r>
                <a:rPr lang="en-IN" sz="2000" b="0" strike="noStrike" spc="-1" dirty="0">
                  <a:solidFill>
                    <a:srgbClr val="333333"/>
                  </a:solidFill>
                  <a:latin typeface="Consolas"/>
                </a:rPr>
                <a:t>(</a:t>
              </a:r>
              <a:r>
                <a:rPr lang="en-IN" sz="2000" b="0" strike="noStrike" spc="-1" dirty="0">
                  <a:solidFill>
                    <a:srgbClr val="D33682"/>
                  </a:solidFill>
                  <a:latin typeface="Consolas"/>
                </a:rPr>
                <a:t>115200</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setup_wifi</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setServer</a:t>
              </a:r>
              <a:r>
                <a:rPr lang="en-IN" sz="2000" b="0" strike="noStrike" spc="-1" dirty="0">
                  <a:solidFill>
                    <a:srgbClr val="333333"/>
                  </a:solidFill>
                  <a:latin typeface="Consolas"/>
                </a:rPr>
                <a:t>(</a:t>
              </a:r>
              <a:r>
                <a:rPr lang="en-IN" sz="2000" b="0" strike="noStrike" spc="-1" dirty="0">
                  <a:solidFill>
                    <a:srgbClr val="268BD2"/>
                  </a:solidFill>
                  <a:latin typeface="Consolas"/>
                </a:rPr>
                <a:t>mqtt_server</a:t>
              </a:r>
              <a:r>
                <a:rPr lang="en-IN" sz="2000" b="0" strike="noStrike" spc="-1" dirty="0">
                  <a:solidFill>
                    <a:srgbClr val="333333"/>
                  </a:solidFill>
                  <a:latin typeface="Consolas"/>
                </a:rPr>
                <a:t>,</a:t>
              </a:r>
              <a:r>
                <a:rPr lang="en-IN" sz="2000" b="0" strike="noStrike" spc="-1" dirty="0">
                  <a:solidFill>
                    <a:srgbClr val="D33682"/>
                  </a:solidFill>
                  <a:latin typeface="Consolas"/>
                </a:rPr>
                <a:t>1883</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859900"/>
                  </a:solidFill>
                  <a:latin typeface="Consolas"/>
                </a:rPr>
                <a:t>while</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connected</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Serial</a:t>
              </a:r>
              <a:r>
                <a:rPr lang="en-IN" sz="2000" b="0" strike="noStrike" spc="-1" dirty="0" err="1">
                  <a:solidFill>
                    <a:srgbClr val="333333"/>
                  </a:solidFill>
                  <a:latin typeface="Consolas"/>
                </a:rPr>
                <a:t>.</a:t>
              </a:r>
              <a:r>
                <a:rPr lang="en-IN" sz="2000" b="0" strike="noStrike" spc="-1" dirty="0" err="1">
                  <a:solidFill>
                    <a:srgbClr val="268BD2"/>
                  </a:solidFill>
                  <a:latin typeface="Consolas"/>
                </a:rPr>
                <a:t>print</a:t>
              </a:r>
              <a:r>
                <a:rPr lang="en-IN" sz="2000" b="0" strike="noStrike" spc="-1" dirty="0">
                  <a:solidFill>
                    <a:srgbClr val="333333"/>
                  </a:solidFill>
                  <a:latin typeface="Consolas"/>
                </a:rPr>
                <a:t>(</a:t>
              </a:r>
              <a:r>
                <a:rPr lang="en-IN" sz="2000" b="0" strike="noStrike" spc="-1" dirty="0">
                  <a:solidFill>
                    <a:srgbClr val="2AA198"/>
                  </a:solidFill>
                  <a:latin typeface="Consolas"/>
                </a:rPr>
                <a:t>"Attempting MQTT"</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String </a:t>
              </a:r>
              <a:r>
                <a:rPr lang="en-IN" sz="2000" b="0" strike="noStrike" spc="-1" dirty="0" err="1">
                  <a:solidFill>
                    <a:srgbClr val="268BD2"/>
                  </a:solidFill>
                  <a:latin typeface="Consolas"/>
                </a:rPr>
                <a:t>clientId</a:t>
              </a:r>
              <a:r>
                <a:rPr lang="en-IN" sz="2000" b="0" strike="noStrike" spc="-1" dirty="0">
                  <a:solidFill>
                    <a:srgbClr val="859900"/>
                  </a:solidFill>
                  <a:latin typeface="Consolas"/>
                </a:rPr>
                <a:t>=</a:t>
              </a:r>
              <a:r>
                <a:rPr lang="en-IN" sz="2000" b="0" strike="noStrike" spc="-1" dirty="0">
                  <a:solidFill>
                    <a:srgbClr val="2AA198"/>
                  </a:solidFill>
                  <a:latin typeface="Consolas"/>
                </a:rPr>
                <a:t>"ESPClient1234"</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859900"/>
                  </a:solidFill>
                  <a:latin typeface="Consolas"/>
                </a:rPr>
                <a:t>if</a:t>
              </a: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connect</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clientId.c_str</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Serial</a:t>
              </a:r>
              <a:r>
                <a:rPr lang="en-IN" sz="2000" b="0" strike="noStrike" spc="-1" dirty="0" err="1">
                  <a:solidFill>
                    <a:srgbClr val="333333"/>
                  </a:solidFill>
                  <a:latin typeface="Consolas"/>
                </a:rPr>
                <a:t>.</a:t>
              </a:r>
              <a:r>
                <a:rPr lang="en-IN" sz="2000" b="0" strike="noStrike" spc="-1" dirty="0" err="1">
                  <a:solidFill>
                    <a:srgbClr val="268BD2"/>
                  </a:solidFill>
                  <a:latin typeface="Consolas"/>
                </a:rPr>
                <a:t>println</a:t>
              </a:r>
              <a:r>
                <a:rPr lang="en-IN" sz="2000" b="0" strike="noStrike" spc="-1" dirty="0">
                  <a:solidFill>
                    <a:srgbClr val="333333"/>
                  </a:solidFill>
                  <a:latin typeface="Consolas"/>
                </a:rPr>
                <a:t>(</a:t>
              </a:r>
              <a:r>
                <a:rPr lang="en-IN" sz="2000" b="0" strike="noStrike" spc="-1" dirty="0">
                  <a:solidFill>
                    <a:srgbClr val="2AA198"/>
                  </a:solidFill>
                  <a:latin typeface="Consolas"/>
                </a:rPr>
                <a:t>"connected"</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publish</a:t>
              </a:r>
              <a:r>
                <a:rPr lang="en-IN" sz="2000" b="0" strike="noStrike" spc="-1" dirty="0" smtClean="0">
                  <a:solidFill>
                    <a:srgbClr val="333333"/>
                  </a:solidFill>
                  <a:latin typeface="Consolas"/>
                </a:rPr>
                <a:t>(</a:t>
              </a:r>
              <a:r>
                <a:rPr lang="en-IN" sz="2000" b="0" strike="noStrike" spc="-1" dirty="0" smtClean="0">
                  <a:solidFill>
                    <a:srgbClr val="2AA198"/>
                  </a:solidFill>
                  <a:latin typeface="Consolas"/>
                </a:rPr>
                <a:t>“</a:t>
              </a:r>
              <a:r>
                <a:rPr lang="en-IN" sz="2000" spc="-1" dirty="0" err="1" smtClean="0">
                  <a:solidFill>
                    <a:srgbClr val="2AA198"/>
                  </a:solidFill>
                  <a:latin typeface="Consolas"/>
                </a:rPr>
                <a:t>darshan</a:t>
              </a:r>
              <a:r>
                <a:rPr lang="en-IN" sz="2000" b="0" strike="noStrike" spc="-1" dirty="0" smtClean="0">
                  <a:solidFill>
                    <a:srgbClr val="2AA198"/>
                  </a:solidFill>
                  <a:latin typeface="Consolas"/>
                </a:rPr>
                <a:t>/6thsem/</a:t>
              </a:r>
              <a:r>
                <a:rPr lang="en-IN" sz="2000" b="0" strike="noStrike" spc="-1" dirty="0" err="1" smtClean="0">
                  <a:solidFill>
                    <a:srgbClr val="2AA198"/>
                  </a:solidFill>
                  <a:latin typeface="Consolas"/>
                </a:rPr>
                <a:t>ce</a:t>
              </a:r>
              <a:r>
                <a:rPr lang="en-IN" sz="2000" b="0" strike="noStrike" spc="-1" dirty="0">
                  <a:solidFill>
                    <a:srgbClr val="2AA198"/>
                  </a:solidFill>
                  <a:latin typeface="Consolas"/>
                </a:rPr>
                <a:t>"</a:t>
              </a:r>
              <a:r>
                <a:rPr lang="en-IN" sz="2000" b="0" strike="noStrike" spc="-1" dirty="0">
                  <a:solidFill>
                    <a:srgbClr val="333333"/>
                  </a:solidFill>
                  <a:latin typeface="Consolas"/>
                </a:rPr>
                <a:t>, </a:t>
              </a:r>
              <a:r>
                <a:rPr lang="en-IN" sz="2000" b="0" strike="noStrike" spc="-1" dirty="0">
                  <a:solidFill>
                    <a:srgbClr val="2AA198"/>
                  </a:solidFill>
                  <a:latin typeface="Consolas"/>
                </a:rPr>
                <a:t>“You are in Darshan"</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a:t>
              </a:r>
              <a:endParaRPr lang="en-IN" sz="2000" b="0" strike="noStrike" spc="-1" dirty="0">
                <a:latin typeface="Arial"/>
              </a:endParaRPr>
            </a:p>
          </p:txBody>
        </p:sp>
        <p:sp>
          <p:nvSpPr>
            <p:cNvPr id="478" name="CustomShape 4"/>
            <p:cNvSpPr/>
            <p:nvPr/>
          </p:nvSpPr>
          <p:spPr>
            <a:xfrm>
              <a:off x="131040" y="1049760"/>
              <a:ext cx="501480" cy="483613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rPr>
                <a:t>31</a:t>
              </a:r>
              <a:endParaRPr lang="en-IN" sz="2000" b="0" strike="noStrike" spc="-1" dirty="0">
                <a:latin typeface="Arial"/>
              </a:endParaRPr>
            </a:p>
            <a:p>
              <a:pPr algn="r">
                <a:lnSpc>
                  <a:spcPct val="100000"/>
                </a:lnSpc>
              </a:pPr>
              <a:r>
                <a:rPr lang="en-IN" sz="2000" b="1" strike="noStrike" spc="-1" dirty="0">
                  <a:solidFill>
                    <a:srgbClr val="585858"/>
                  </a:solidFill>
                  <a:latin typeface="Consolas"/>
                </a:rPr>
                <a:t>32</a:t>
              </a:r>
              <a:endParaRPr lang="en-IN" sz="2000" b="0" strike="noStrike" spc="-1" dirty="0">
                <a:latin typeface="Arial"/>
              </a:endParaRPr>
            </a:p>
            <a:p>
              <a:pPr algn="r">
                <a:lnSpc>
                  <a:spcPct val="100000"/>
                </a:lnSpc>
              </a:pPr>
              <a:r>
                <a:rPr lang="en-IN" sz="2000" b="1" strike="noStrike" spc="-1" dirty="0">
                  <a:solidFill>
                    <a:srgbClr val="585858"/>
                  </a:solidFill>
                  <a:latin typeface="Consolas"/>
                </a:rPr>
                <a:t>33</a:t>
              </a:r>
              <a:endParaRPr lang="en-IN" sz="2000" b="0" strike="noStrike" spc="-1" dirty="0">
                <a:latin typeface="Arial"/>
              </a:endParaRPr>
            </a:p>
            <a:p>
              <a:pPr algn="r">
                <a:lnSpc>
                  <a:spcPct val="100000"/>
                </a:lnSpc>
              </a:pPr>
              <a:r>
                <a:rPr lang="en-IN" sz="2000" b="1" strike="noStrike" spc="-1" dirty="0">
                  <a:solidFill>
                    <a:srgbClr val="585858"/>
                  </a:solidFill>
                  <a:latin typeface="Consolas"/>
                </a:rPr>
                <a:t>34</a:t>
              </a:r>
              <a:endParaRPr lang="en-IN" sz="2000" b="0" strike="noStrike" spc="-1" dirty="0">
                <a:latin typeface="Arial"/>
              </a:endParaRPr>
            </a:p>
            <a:p>
              <a:pPr algn="r">
                <a:lnSpc>
                  <a:spcPct val="100000"/>
                </a:lnSpc>
              </a:pPr>
              <a:r>
                <a:rPr lang="en-IN" sz="2000" b="1" strike="noStrike" spc="-1" dirty="0">
                  <a:solidFill>
                    <a:srgbClr val="585858"/>
                  </a:solidFill>
                  <a:latin typeface="Consolas"/>
                </a:rPr>
                <a:t>35</a:t>
              </a:r>
              <a:endParaRPr lang="en-IN" sz="2000" b="0" strike="noStrike" spc="-1" dirty="0">
                <a:latin typeface="Arial"/>
              </a:endParaRPr>
            </a:p>
            <a:p>
              <a:pPr algn="r">
                <a:lnSpc>
                  <a:spcPct val="100000"/>
                </a:lnSpc>
              </a:pPr>
              <a:r>
                <a:rPr lang="en-IN" sz="2000" b="1" strike="noStrike" spc="-1" dirty="0">
                  <a:solidFill>
                    <a:srgbClr val="585858"/>
                  </a:solidFill>
                  <a:latin typeface="Consolas"/>
                </a:rPr>
                <a:t>36</a:t>
              </a:r>
              <a:endParaRPr lang="en-IN" sz="2000" b="0" strike="noStrike" spc="-1" dirty="0">
                <a:latin typeface="Arial"/>
              </a:endParaRPr>
            </a:p>
            <a:p>
              <a:pPr algn="r">
                <a:lnSpc>
                  <a:spcPct val="100000"/>
                </a:lnSpc>
              </a:pPr>
              <a:r>
                <a:rPr lang="en-IN" sz="2000" b="1" strike="noStrike" spc="-1" dirty="0">
                  <a:solidFill>
                    <a:srgbClr val="585858"/>
                  </a:solidFill>
                  <a:latin typeface="Consolas"/>
                </a:rPr>
                <a:t>37</a:t>
              </a:r>
              <a:endParaRPr lang="en-IN" sz="2000" b="0" strike="noStrike" spc="-1" dirty="0">
                <a:latin typeface="Arial"/>
              </a:endParaRPr>
            </a:p>
            <a:p>
              <a:pPr algn="r">
                <a:lnSpc>
                  <a:spcPct val="100000"/>
                </a:lnSpc>
              </a:pPr>
              <a:r>
                <a:rPr lang="en-IN" sz="2000" b="1" strike="noStrike" spc="-1" dirty="0">
                  <a:solidFill>
                    <a:srgbClr val="585858"/>
                  </a:solidFill>
                  <a:latin typeface="Consolas"/>
                </a:rPr>
                <a:t>38</a:t>
              </a:r>
              <a:endParaRPr lang="en-IN" sz="2000" b="0" strike="noStrike" spc="-1" dirty="0">
                <a:latin typeface="Arial"/>
              </a:endParaRPr>
            </a:p>
            <a:p>
              <a:pPr algn="r">
                <a:lnSpc>
                  <a:spcPct val="100000"/>
                </a:lnSpc>
              </a:pPr>
              <a:r>
                <a:rPr lang="en-IN" sz="2000" b="1" strike="noStrike" spc="-1" dirty="0">
                  <a:solidFill>
                    <a:srgbClr val="585858"/>
                  </a:solidFill>
                  <a:latin typeface="Consolas"/>
                </a:rPr>
                <a:t>39</a:t>
              </a:r>
              <a:endParaRPr lang="en-IN" sz="2000" b="0" strike="noStrike" spc="-1" dirty="0">
                <a:latin typeface="Arial"/>
              </a:endParaRPr>
            </a:p>
            <a:p>
              <a:pPr algn="r">
                <a:lnSpc>
                  <a:spcPct val="100000"/>
                </a:lnSpc>
              </a:pPr>
              <a:r>
                <a:rPr lang="en-IN" sz="2000" b="1" strike="noStrike" spc="-1" dirty="0">
                  <a:solidFill>
                    <a:srgbClr val="585858"/>
                  </a:solidFill>
                  <a:latin typeface="Consolas"/>
                </a:rPr>
                <a:t>40</a:t>
              </a:r>
              <a:endParaRPr lang="en-IN" sz="2000" b="0" strike="noStrike" spc="-1" dirty="0">
                <a:latin typeface="Arial"/>
              </a:endParaRPr>
            </a:p>
            <a:p>
              <a:pPr algn="r">
                <a:lnSpc>
                  <a:spcPct val="100000"/>
                </a:lnSpc>
              </a:pPr>
              <a:endParaRPr lang="en-IN" sz="2000" b="0" strike="noStrike" spc="-1" dirty="0">
                <a:latin typeface="Arial"/>
              </a:endParaRPr>
            </a:p>
            <a:p>
              <a:pPr algn="r">
                <a:lnSpc>
                  <a:spcPct val="100000"/>
                </a:lnSpc>
              </a:pPr>
              <a:r>
                <a:rPr lang="en-IN" sz="2000" b="1" strike="noStrike" spc="-1" dirty="0">
                  <a:solidFill>
                    <a:srgbClr val="585858"/>
                  </a:solidFill>
                  <a:latin typeface="Consolas"/>
                </a:rPr>
                <a:t>41</a:t>
              </a:r>
              <a:endParaRPr lang="en-IN" sz="2000" b="0" strike="noStrike" spc="-1" dirty="0">
                <a:latin typeface="Arial"/>
              </a:endParaRPr>
            </a:p>
            <a:p>
              <a:pPr algn="r">
                <a:lnSpc>
                  <a:spcPct val="100000"/>
                </a:lnSpc>
              </a:pPr>
              <a:r>
                <a:rPr lang="en-IN" sz="2000" b="1" strike="noStrike" spc="-1" dirty="0">
                  <a:solidFill>
                    <a:srgbClr val="585858"/>
                  </a:solidFill>
                  <a:latin typeface="Consolas"/>
                </a:rPr>
                <a:t>42</a:t>
              </a:r>
              <a:endParaRPr lang="en-IN" sz="2000" b="0" strike="noStrike" spc="-1" dirty="0">
                <a:latin typeface="Arial"/>
              </a:endParaRPr>
            </a:p>
            <a:p>
              <a:pPr algn="r">
                <a:lnSpc>
                  <a:spcPct val="100000"/>
                </a:lnSpc>
              </a:pPr>
              <a:r>
                <a:rPr lang="en-IN" sz="2000" b="1" strike="noStrike" spc="-1" dirty="0">
                  <a:solidFill>
                    <a:srgbClr val="585858"/>
                  </a:solidFill>
                  <a:latin typeface="Consolas"/>
                </a:rPr>
                <a:t>43</a:t>
              </a:r>
              <a:endParaRPr lang="en-IN" sz="2000" b="0" strike="noStrike" spc="-1" dirty="0">
                <a:latin typeface="Arial"/>
              </a:endParaRPr>
            </a:p>
          </p:txBody>
        </p:sp>
        <p:sp>
          <p:nvSpPr>
            <p:cNvPr id="479" name="CustomShape 5"/>
            <p:cNvSpPr/>
            <p:nvPr/>
          </p:nvSpPr>
          <p:spPr>
            <a:xfrm>
              <a:off x="131040" y="720720"/>
              <a:ext cx="24444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rPr>
                <a:t>MQTT</a:t>
              </a:r>
              <a:r>
                <a:rPr lang="en-IN" sz="1600" b="0" strike="noStrike" spc="-1">
                  <a:solidFill>
                    <a:srgbClr val="FFFFFF"/>
                  </a:solidFill>
                  <a:latin typeface="Consolas"/>
                </a:rPr>
                <a:t>_</a:t>
              </a:r>
              <a:r>
                <a:rPr lang="en-IN" sz="1600" b="0" strike="noStrike" spc="-1">
                  <a:solidFill>
                    <a:srgbClr val="FFFFFF"/>
                  </a:solidFill>
                  <a:latin typeface="Roboto Condensed"/>
                </a:rPr>
                <a:t>publisher.ino</a:t>
              </a:r>
              <a:endParaRPr lang="en-IN" sz="1600" b="0" strike="noStrike" spc="-1">
                <a:latin typeface="Arial"/>
              </a:endParaRPr>
            </a:p>
          </p:txBody>
        </p:sp>
      </p:grpSp>
      <p:sp>
        <p:nvSpPr>
          <p:cNvPr id="480" name="CustomShape 6"/>
          <p:cNvSpPr/>
          <p:nvPr/>
        </p:nvSpPr>
        <p:spPr>
          <a:xfrm>
            <a:off x="951120" y="2334600"/>
            <a:ext cx="475452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481" name="CustomShape 7"/>
          <p:cNvSpPr/>
          <p:nvPr/>
        </p:nvSpPr>
        <p:spPr>
          <a:xfrm>
            <a:off x="951120" y="2940840"/>
            <a:ext cx="475452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482" name="CustomShape 8"/>
          <p:cNvSpPr/>
          <p:nvPr/>
        </p:nvSpPr>
        <p:spPr>
          <a:xfrm>
            <a:off x="951119" y="4148640"/>
            <a:ext cx="8852637" cy="363795"/>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483" name="Group 9"/>
          <p:cNvGrpSpPr/>
          <p:nvPr/>
        </p:nvGrpSpPr>
        <p:grpSpPr>
          <a:xfrm>
            <a:off x="5722199" y="1733760"/>
            <a:ext cx="6469201" cy="821880"/>
            <a:chOff x="5722559" y="2056320"/>
            <a:chExt cx="6469201" cy="821880"/>
          </a:xfrm>
        </p:grpSpPr>
        <p:sp>
          <p:nvSpPr>
            <p:cNvPr id="484" name="CustomShape 10"/>
            <p:cNvSpPr/>
            <p:nvPr/>
          </p:nvSpPr>
          <p:spPr>
            <a:xfrm>
              <a:off x="5882760" y="2056320"/>
              <a:ext cx="6309000"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Execute the syntax in loop until ESP is not connected to MQTT broker.</a:t>
              </a:r>
              <a:endParaRPr lang="en-IN" sz="2400" b="0" strike="noStrike" spc="-1" dirty="0">
                <a:latin typeface="Arial"/>
              </a:endParaRPr>
            </a:p>
          </p:txBody>
        </p:sp>
        <p:sp>
          <p:nvSpPr>
            <p:cNvPr id="485" name="CustomShape 11"/>
            <p:cNvSpPr/>
            <p:nvPr/>
          </p:nvSpPr>
          <p:spPr>
            <a:xfrm flipV="1">
              <a:off x="5722559" y="2770507"/>
              <a:ext cx="160201" cy="86257"/>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86" name="Group 12"/>
          <p:cNvGrpSpPr/>
          <p:nvPr/>
        </p:nvGrpSpPr>
        <p:grpSpPr>
          <a:xfrm>
            <a:off x="5722199" y="2796120"/>
            <a:ext cx="6200983" cy="542880"/>
            <a:chOff x="5722199" y="2796120"/>
            <a:chExt cx="6200983" cy="542880"/>
          </a:xfrm>
        </p:grpSpPr>
        <p:sp>
          <p:nvSpPr>
            <p:cNvPr id="487" name="CustomShape 13"/>
            <p:cNvSpPr/>
            <p:nvPr/>
          </p:nvSpPr>
          <p:spPr>
            <a:xfrm>
              <a:off x="6150618" y="2796120"/>
              <a:ext cx="5772564" cy="542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Defining a </a:t>
              </a:r>
              <a:r>
                <a:rPr lang="en-IN" sz="2400" b="0" i="1" strike="noStrike" spc="-1" dirty="0" err="1">
                  <a:solidFill>
                    <a:srgbClr val="1D6FA9"/>
                  </a:solidFill>
                  <a:latin typeface="Roboto Condensed"/>
                </a:rPr>
                <a:t>clientId</a:t>
              </a:r>
              <a:r>
                <a:rPr lang="en-IN" sz="2400" b="0" strike="noStrike" spc="-1" dirty="0">
                  <a:solidFill>
                    <a:srgbClr val="212121"/>
                  </a:solidFill>
                  <a:latin typeface="Roboto Condensed"/>
                </a:rPr>
                <a:t> for MQTT server/broker.</a:t>
              </a:r>
              <a:endParaRPr lang="en-IN" sz="2400" b="0" strike="noStrike" spc="-1" dirty="0">
                <a:latin typeface="Arial"/>
              </a:endParaRPr>
            </a:p>
          </p:txBody>
        </p:sp>
        <p:sp>
          <p:nvSpPr>
            <p:cNvPr id="488" name="CustomShape 14"/>
            <p:cNvSpPr/>
            <p:nvPr/>
          </p:nvSpPr>
          <p:spPr>
            <a:xfrm>
              <a:off x="5722199" y="3078000"/>
              <a:ext cx="483479" cy="199294"/>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89" name="Group 15"/>
          <p:cNvGrpSpPr/>
          <p:nvPr/>
        </p:nvGrpSpPr>
        <p:grpSpPr>
          <a:xfrm>
            <a:off x="4432772" y="4512435"/>
            <a:ext cx="6309000" cy="1968840"/>
            <a:chOff x="5463557" y="4512435"/>
            <a:chExt cx="6309000" cy="1968840"/>
          </a:xfrm>
        </p:grpSpPr>
        <p:sp>
          <p:nvSpPr>
            <p:cNvPr id="490" name="CustomShape 16"/>
            <p:cNvSpPr/>
            <p:nvPr/>
          </p:nvSpPr>
          <p:spPr>
            <a:xfrm>
              <a:off x="5463557" y="5293635"/>
              <a:ext cx="6309000" cy="118764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Publishing announcement message after connecting to the MQTT broker with Topic name : </a:t>
              </a:r>
              <a:r>
                <a:rPr lang="en-IN" sz="2400" b="0" strike="noStrike" spc="-1" dirty="0" err="1">
                  <a:solidFill>
                    <a:srgbClr val="1D6FA9"/>
                  </a:solidFill>
                  <a:latin typeface="Roboto Condensed"/>
                </a:rPr>
                <a:t>darshan</a:t>
              </a:r>
              <a:r>
                <a:rPr lang="en-IN" sz="2400" b="0" strike="noStrike" spc="-1" dirty="0">
                  <a:solidFill>
                    <a:srgbClr val="1D6FA9"/>
                  </a:solidFill>
                  <a:latin typeface="Roboto Condensed"/>
                </a:rPr>
                <a:t>/6thsem/</a:t>
              </a:r>
              <a:r>
                <a:rPr lang="en-IN" sz="2400" b="0" strike="noStrike" spc="-1" dirty="0" err="1">
                  <a:solidFill>
                    <a:srgbClr val="1D6FA9"/>
                  </a:solidFill>
                  <a:latin typeface="Roboto Condensed"/>
                </a:rPr>
                <a:t>ce</a:t>
              </a:r>
              <a:endParaRPr lang="en-IN" sz="2400" b="0" strike="noStrike" spc="-1" dirty="0">
                <a:latin typeface="Arial"/>
              </a:endParaRPr>
            </a:p>
          </p:txBody>
        </p:sp>
        <p:sp>
          <p:nvSpPr>
            <p:cNvPr id="491" name="CustomShape 17"/>
            <p:cNvSpPr/>
            <p:nvPr/>
          </p:nvSpPr>
          <p:spPr>
            <a:xfrm>
              <a:off x="7848274" y="4512435"/>
              <a:ext cx="370389" cy="773999"/>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492" name="CustomShape 18"/>
          <p:cNvSpPr/>
          <p:nvPr/>
        </p:nvSpPr>
        <p:spPr>
          <a:xfrm>
            <a:off x="5882760" y="3536280"/>
            <a:ext cx="6178060" cy="452520"/>
          </a:xfrm>
          <a:prstGeom prst="rect">
            <a:avLst/>
          </a:prstGeom>
          <a:noFill/>
          <a:ln>
            <a:solidFill>
              <a:schemeClr val="accent5"/>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Returns the pointer of string </a:t>
            </a:r>
            <a:r>
              <a:rPr lang="en-IN" sz="2400" b="0" i="1" strike="noStrike" spc="-1" dirty="0" err="1">
                <a:solidFill>
                  <a:srgbClr val="1D6FA9"/>
                </a:solidFill>
                <a:latin typeface="Roboto Condensed"/>
              </a:rPr>
              <a:t>clientId</a:t>
            </a:r>
            <a:r>
              <a:rPr lang="en-IN" sz="2400" b="0" strike="noStrike" spc="-1" dirty="0">
                <a:solidFill>
                  <a:srgbClr val="212121"/>
                </a:solidFill>
                <a:latin typeface="Roboto Condensed"/>
              </a:rPr>
              <a:t> to the array.</a:t>
            </a:r>
            <a:endParaRPr lang="en-IN" sz="2400" b="0" strike="noStrike" spc="-1" dirty="0">
              <a:latin typeface="Arial"/>
            </a:endParaRPr>
          </a:p>
        </p:txBody>
      </p:sp>
      <p:sp>
        <p:nvSpPr>
          <p:cNvPr id="493" name="CustomShape 19"/>
          <p:cNvSpPr/>
          <p:nvPr/>
        </p:nvSpPr>
        <p:spPr>
          <a:xfrm>
            <a:off x="2833920" y="3553920"/>
            <a:ext cx="2285640" cy="273960"/>
          </a:xfrm>
          <a:prstGeom prst="rect">
            <a:avLst/>
          </a:prstGeom>
          <a:noFill/>
          <a:ln w="19080">
            <a:solidFill>
              <a:schemeClr val="accent5"/>
            </a:solidFill>
          </a:ln>
        </p:spPr>
        <p:style>
          <a:lnRef idx="2">
            <a:schemeClr val="accent1">
              <a:shade val="50000"/>
            </a:schemeClr>
          </a:lnRef>
          <a:fillRef idx="1">
            <a:schemeClr val="accent1"/>
          </a:fillRef>
          <a:effectRef idx="0">
            <a:schemeClr val="accent1"/>
          </a:effectRef>
          <a:fontRef idx="minor"/>
        </p:style>
      </p:sp>
      <p:sp>
        <p:nvSpPr>
          <p:cNvPr id="494" name="CustomShape 20"/>
          <p:cNvSpPr/>
          <p:nvPr/>
        </p:nvSpPr>
        <p:spPr>
          <a:xfrm>
            <a:off x="800280" y="2035440"/>
            <a:ext cx="493740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495" name="Group 21"/>
          <p:cNvGrpSpPr/>
          <p:nvPr/>
        </p:nvGrpSpPr>
        <p:grpSpPr>
          <a:xfrm>
            <a:off x="4573202" y="793421"/>
            <a:ext cx="6902030" cy="1237068"/>
            <a:chOff x="5289730" y="1129680"/>
            <a:chExt cx="6902030" cy="1874794"/>
          </a:xfrm>
        </p:grpSpPr>
        <p:sp>
          <p:nvSpPr>
            <p:cNvPr id="496" name="CustomShape 22"/>
            <p:cNvSpPr/>
            <p:nvPr/>
          </p:nvSpPr>
          <p:spPr>
            <a:xfrm>
              <a:off x="5882760" y="1129680"/>
              <a:ext cx="6309000" cy="11869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rPr>
                <a:t>Connects the client to the MQTT Server stored in </a:t>
              </a:r>
              <a:r>
                <a:rPr lang="en-IN" sz="2400" b="0" i="1" strike="noStrike" spc="-1">
                  <a:solidFill>
                    <a:srgbClr val="1D6FA9"/>
                  </a:solidFill>
                  <a:latin typeface="Roboto Condensed"/>
                </a:rPr>
                <a:t>mqtt</a:t>
              </a:r>
              <a:r>
                <a:rPr lang="en-IN" sz="2400" b="0" i="1" strike="noStrike" spc="-1">
                  <a:solidFill>
                    <a:srgbClr val="1D6FA9"/>
                  </a:solidFill>
                  <a:latin typeface="Consolas"/>
                </a:rPr>
                <a:t>_</a:t>
              </a:r>
              <a:r>
                <a:rPr lang="en-IN" sz="2400" b="0" i="1" strike="noStrike" spc="-1">
                  <a:solidFill>
                    <a:srgbClr val="1D6FA9"/>
                  </a:solidFill>
                  <a:latin typeface="Roboto Condensed"/>
                </a:rPr>
                <a:t>server</a:t>
              </a:r>
              <a:r>
                <a:rPr lang="en-IN" sz="2400" b="0" strike="noStrike" spc="-1">
                  <a:solidFill>
                    <a:srgbClr val="212121"/>
                  </a:solidFill>
                  <a:latin typeface="Roboto Condensed"/>
                </a:rPr>
                <a:t> with port number </a:t>
              </a:r>
              <a:r>
                <a:rPr lang="en-IN" sz="2400" b="0" strike="noStrike" spc="-1">
                  <a:solidFill>
                    <a:srgbClr val="B84742"/>
                  </a:solidFill>
                  <a:latin typeface="Roboto Condensed"/>
                </a:rPr>
                <a:t>1883</a:t>
              </a:r>
              <a:r>
                <a:rPr lang="en-IN" sz="2400" b="0" strike="noStrike" spc="-1">
                  <a:solidFill>
                    <a:srgbClr val="212121"/>
                  </a:solidFill>
                  <a:latin typeface="Roboto Condensed"/>
                </a:rPr>
                <a:t>.</a:t>
              </a:r>
              <a:endParaRPr lang="en-IN" sz="2400" b="0" strike="noStrike" spc="-1">
                <a:latin typeface="Arial"/>
              </a:endParaRPr>
            </a:p>
          </p:txBody>
        </p:sp>
        <p:sp>
          <p:nvSpPr>
            <p:cNvPr id="497" name="CustomShape 23"/>
            <p:cNvSpPr/>
            <p:nvPr/>
          </p:nvSpPr>
          <p:spPr>
            <a:xfrm flipV="1">
              <a:off x="5289730" y="1596728"/>
              <a:ext cx="593030" cy="1407746"/>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375364853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animEffect transition="in" filter="fade">
                                      <p:cBhvr additive="repl">
                                        <p:cTn id="7" dur="500"/>
                                        <p:tgtEl>
                                          <p:spTgt spid="4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94"/>
                                        </p:tgtEl>
                                        <p:attrNameLst>
                                          <p:attrName>style.visibility</p:attrName>
                                        </p:attrNameLst>
                                      </p:cBhvr>
                                      <p:to>
                                        <p:strVal val="visible"/>
                                      </p:to>
                                    </p:set>
                                    <p:animEffect transition="in" filter="fade">
                                      <p:cBhvr additive="repl">
                                        <p:cTn id="12" dur="500"/>
                                        <p:tgtEl>
                                          <p:spTgt spid="49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495"/>
                                        </p:tgtEl>
                                        <p:attrNameLst>
                                          <p:attrName>style.visibility</p:attrName>
                                        </p:attrNameLst>
                                      </p:cBhvr>
                                      <p:to>
                                        <p:strVal val="visible"/>
                                      </p:to>
                                    </p:set>
                                    <p:animEffect transition="in" filter="fade">
                                      <p:cBhvr additive="repl">
                                        <p:cTn id="17" dur="500"/>
                                        <p:tgtEl>
                                          <p:spTgt spid="4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480"/>
                                        </p:tgtEl>
                                        <p:attrNameLst>
                                          <p:attrName>style.visibility</p:attrName>
                                        </p:attrNameLst>
                                      </p:cBhvr>
                                      <p:to>
                                        <p:strVal val="visible"/>
                                      </p:to>
                                    </p:set>
                                    <p:animEffect transition="in" filter="fade">
                                      <p:cBhvr additive="repl">
                                        <p:cTn id="22" dur="500"/>
                                        <p:tgtEl>
                                          <p:spTgt spid="4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83"/>
                                        </p:tgtEl>
                                        <p:attrNameLst>
                                          <p:attrName>style.visibility</p:attrName>
                                        </p:attrNameLst>
                                      </p:cBhvr>
                                      <p:to>
                                        <p:strVal val="visible"/>
                                      </p:to>
                                    </p:set>
                                    <p:animEffect transition="in" filter="fade">
                                      <p:cBhvr additive="repl">
                                        <p:cTn id="27" dur="500"/>
                                        <p:tgtEl>
                                          <p:spTgt spid="48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481"/>
                                        </p:tgtEl>
                                        <p:attrNameLst>
                                          <p:attrName>style.visibility</p:attrName>
                                        </p:attrNameLst>
                                      </p:cBhvr>
                                      <p:to>
                                        <p:strVal val="visible"/>
                                      </p:to>
                                    </p:set>
                                    <p:animEffect transition="in" filter="fade">
                                      <p:cBhvr additive="repl">
                                        <p:cTn id="32" dur="500"/>
                                        <p:tgtEl>
                                          <p:spTgt spid="48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486"/>
                                        </p:tgtEl>
                                        <p:attrNameLst>
                                          <p:attrName>style.visibility</p:attrName>
                                        </p:attrNameLst>
                                      </p:cBhvr>
                                      <p:to>
                                        <p:strVal val="visible"/>
                                      </p:to>
                                    </p:set>
                                    <p:animEffect transition="in" filter="fade">
                                      <p:cBhvr additive="repl">
                                        <p:cTn id="37" dur="500"/>
                                        <p:tgtEl>
                                          <p:spTgt spid="48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493"/>
                                        </p:tgtEl>
                                        <p:attrNameLst>
                                          <p:attrName>style.visibility</p:attrName>
                                        </p:attrNameLst>
                                      </p:cBhvr>
                                      <p:to>
                                        <p:strVal val="visible"/>
                                      </p:to>
                                    </p:set>
                                    <p:animEffect transition="in" filter="fade">
                                      <p:cBhvr additive="repl">
                                        <p:cTn id="42" dur="500"/>
                                        <p:tgtEl>
                                          <p:spTgt spid="49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fade">
                                      <p:cBhvr additive="repl">
                                        <p:cTn id="47" dur="500"/>
                                        <p:tgtEl>
                                          <p:spTgt spid="49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482"/>
                                        </p:tgtEl>
                                        <p:attrNameLst>
                                          <p:attrName>style.visibility</p:attrName>
                                        </p:attrNameLst>
                                      </p:cBhvr>
                                      <p:to>
                                        <p:strVal val="visible"/>
                                      </p:to>
                                    </p:set>
                                    <p:animEffect transition="in" filter="fade">
                                      <p:cBhvr additive="repl">
                                        <p:cTn id="52" dur="500"/>
                                        <p:tgtEl>
                                          <p:spTgt spid="48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nodeType="clickEffect">
                                  <p:stCondLst>
                                    <p:cond delay="0"/>
                                  </p:stCondLst>
                                  <p:childTnLst>
                                    <p:set>
                                      <p:cBhvr>
                                        <p:cTn id="56" dur="1" fill="hold">
                                          <p:stCondLst>
                                            <p:cond delay="0"/>
                                          </p:stCondLst>
                                        </p:cTn>
                                        <p:tgtEl>
                                          <p:spTgt spid="489"/>
                                        </p:tgtEl>
                                        <p:attrNameLst>
                                          <p:attrName>style.visibility</p:attrName>
                                        </p:attrNameLst>
                                      </p:cBhvr>
                                      <p:to>
                                        <p:strVal val="visible"/>
                                      </p:to>
                                    </p:set>
                                    <p:animEffect transition="in" filter="fade">
                                      <p:cBhvr additive="repl">
                                        <p:cTn id="57" dur="5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Publisher – Code Implementation</a:t>
            </a:r>
            <a:endParaRPr lang="en-US" sz="3400" b="0" strike="noStrike" spc="-1">
              <a:solidFill>
                <a:srgbClr val="212121"/>
              </a:solidFill>
              <a:latin typeface="Roboto Condensed"/>
            </a:endParaRPr>
          </a:p>
        </p:txBody>
      </p:sp>
      <p:grpSp>
        <p:nvGrpSpPr>
          <p:cNvPr id="499" name="Group 2"/>
          <p:cNvGrpSpPr/>
          <p:nvPr/>
        </p:nvGrpSpPr>
        <p:grpSpPr>
          <a:xfrm>
            <a:off x="131040" y="720720"/>
            <a:ext cx="11895056" cy="5298120"/>
            <a:chOff x="131040" y="720720"/>
            <a:chExt cx="11895056" cy="5298120"/>
          </a:xfrm>
        </p:grpSpPr>
        <p:sp>
          <p:nvSpPr>
            <p:cNvPr id="500" name="CustomShape 3"/>
            <p:cNvSpPr/>
            <p:nvPr/>
          </p:nvSpPr>
          <p:spPr>
            <a:xfrm>
              <a:off x="631080" y="1049760"/>
              <a:ext cx="11395016" cy="496908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a:solidFill>
                    <a:srgbClr val="073642"/>
                  </a:solidFill>
                  <a:latin typeface="Consolas"/>
                </a:rPr>
                <a:t>void</a:t>
              </a:r>
              <a:r>
                <a:rPr lang="en-IN" sz="2000" b="0" strike="noStrike" spc="-1" dirty="0">
                  <a:solidFill>
                    <a:srgbClr val="333333"/>
                  </a:solidFill>
                  <a:latin typeface="Consolas"/>
                </a:rPr>
                <a:t> </a:t>
              </a:r>
              <a:r>
                <a:rPr lang="en-IN" sz="2000" b="0" strike="noStrike" spc="-1" dirty="0">
                  <a:solidFill>
                    <a:srgbClr val="268BD2"/>
                  </a:solidFill>
                  <a:latin typeface="Consolas"/>
                </a:rPr>
                <a:t>loop</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dirty="0"/>
                <a:t/>
              </a:r>
              <a:br>
                <a:rPr dirty="0"/>
              </a:b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loop</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1" strike="noStrike" spc="-1" dirty="0">
                  <a:solidFill>
                    <a:srgbClr val="073642"/>
                  </a:solidFill>
                  <a:latin typeface="Consolas"/>
                </a:rPr>
                <a:t>unsigned</a:t>
              </a:r>
              <a:r>
                <a:rPr lang="en-IN" sz="2000" b="0" strike="noStrike" spc="-1" dirty="0">
                  <a:solidFill>
                    <a:srgbClr val="333333"/>
                  </a:solidFill>
                  <a:latin typeface="Consolas"/>
                </a:rPr>
                <a:t> </a:t>
              </a:r>
              <a:r>
                <a:rPr lang="en-IN" sz="2000" b="1" strike="noStrike" spc="-1" dirty="0">
                  <a:solidFill>
                    <a:srgbClr val="073642"/>
                  </a:solidFill>
                  <a:latin typeface="Consolas"/>
                </a:rPr>
                <a:t>long</a:t>
              </a:r>
              <a:r>
                <a:rPr lang="en-IN" sz="2000" b="0" strike="noStrike" spc="-1" dirty="0">
                  <a:solidFill>
                    <a:srgbClr val="333333"/>
                  </a:solidFill>
                  <a:latin typeface="Consolas"/>
                </a:rPr>
                <a:t> </a:t>
              </a:r>
              <a:r>
                <a:rPr lang="en-IN" sz="2000" b="0" strike="noStrike" spc="-1" dirty="0">
                  <a:solidFill>
                    <a:srgbClr val="268BD2"/>
                  </a:solidFill>
                  <a:latin typeface="Consolas"/>
                </a:rPr>
                <a:t>now</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err="1">
                  <a:solidFill>
                    <a:srgbClr val="268BD2"/>
                  </a:solidFill>
                  <a:latin typeface="Consolas"/>
                </a:rPr>
                <a:t>millis</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859900"/>
                  </a:solidFill>
                  <a:latin typeface="Consolas"/>
                </a:rPr>
                <a:t>if</a:t>
              </a:r>
              <a:r>
                <a:rPr lang="en-IN" sz="2000" b="0" strike="noStrike" spc="-1" dirty="0">
                  <a:solidFill>
                    <a:srgbClr val="333333"/>
                  </a:solidFill>
                  <a:latin typeface="Consolas"/>
                </a:rPr>
                <a:t> (</a:t>
              </a:r>
              <a:r>
                <a:rPr lang="en-IN" sz="2000" b="0" strike="noStrike" spc="-1" dirty="0">
                  <a:solidFill>
                    <a:srgbClr val="268BD2"/>
                  </a:solidFill>
                  <a:latin typeface="Consolas"/>
                </a:rPr>
                <a:t>now</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err="1">
                  <a:solidFill>
                    <a:srgbClr val="268BD2"/>
                  </a:solidFill>
                  <a:latin typeface="Consolas"/>
                </a:rPr>
                <a:t>lastMsg</a:t>
              </a:r>
              <a:r>
                <a:rPr lang="en-IN" sz="2000" b="0" strike="noStrike" spc="-1" dirty="0">
                  <a:solidFill>
                    <a:srgbClr val="333333"/>
                  </a:solidFill>
                  <a:latin typeface="Consolas"/>
                </a:rPr>
                <a:t> </a:t>
              </a:r>
              <a:r>
                <a:rPr lang="en-IN" sz="2000" b="0" strike="noStrike" spc="-1" dirty="0">
                  <a:solidFill>
                    <a:srgbClr val="859900"/>
                  </a:solidFill>
                  <a:latin typeface="Consolas"/>
                </a:rPr>
                <a:t>&gt;</a:t>
              </a:r>
              <a:r>
                <a:rPr lang="en-IN" sz="2000" b="0" strike="noStrike" spc="-1" dirty="0">
                  <a:solidFill>
                    <a:srgbClr val="333333"/>
                  </a:solidFill>
                  <a:latin typeface="Consolas"/>
                </a:rPr>
                <a:t> </a:t>
              </a:r>
              <a:r>
                <a:rPr lang="en-IN" sz="2000" b="0" strike="noStrike" spc="-1" dirty="0">
                  <a:solidFill>
                    <a:srgbClr val="D33682"/>
                  </a:solidFill>
                  <a:latin typeface="Consolas"/>
                </a:rPr>
                <a:t>2000</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lastMsg</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a:solidFill>
                    <a:srgbClr val="268BD2"/>
                  </a:solidFill>
                  <a:latin typeface="Consolas"/>
                </a:rPr>
                <a:t>now</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268BD2"/>
                  </a:solidFill>
                  <a:latin typeface="Consolas"/>
                </a:rPr>
                <a:t>value</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smtClean="0">
                  <a:solidFill>
                    <a:srgbClr val="268BD2"/>
                  </a:solidFill>
                  <a:latin typeface="Consolas"/>
                </a:rPr>
                <a:t>snprintf</a:t>
              </a:r>
              <a:r>
                <a:rPr lang="en-IN" sz="2000" b="0" strike="noStrike" spc="-1" dirty="0">
                  <a:solidFill>
                    <a:srgbClr val="333333"/>
                  </a:solidFill>
                  <a:latin typeface="Consolas"/>
                </a:rPr>
                <a:t> (</a:t>
              </a:r>
              <a:r>
                <a:rPr lang="en-IN" sz="2000" b="0" strike="noStrike" spc="-1" dirty="0" err="1">
                  <a:solidFill>
                    <a:srgbClr val="268BD2"/>
                  </a:solidFill>
                  <a:latin typeface="Consolas"/>
                </a:rPr>
                <a:t>msg</a:t>
              </a:r>
              <a:r>
                <a:rPr lang="en-IN" sz="2000" b="0" strike="noStrike" spc="-1" dirty="0">
                  <a:solidFill>
                    <a:srgbClr val="333333"/>
                  </a:solidFill>
                  <a:latin typeface="Consolas"/>
                </a:rPr>
                <a:t>, </a:t>
              </a:r>
              <a:r>
                <a:rPr lang="en-IN" sz="2000" b="0" strike="noStrike" spc="-1" dirty="0" err="1">
                  <a:solidFill>
                    <a:srgbClr val="268BD2"/>
                  </a:solidFill>
                  <a:latin typeface="Consolas"/>
                </a:rPr>
                <a:t>MSG_BUFFER_SIZE</a:t>
              </a:r>
              <a:r>
                <a:rPr lang="en-IN" sz="2000" b="0" strike="noStrike" spc="-1" dirty="0" err="1" smtClean="0">
                  <a:solidFill>
                    <a:srgbClr val="333333"/>
                  </a:solidFill>
                  <a:latin typeface="Consolas"/>
                </a:rPr>
                <a:t>,</a:t>
              </a:r>
              <a:r>
                <a:rPr lang="en-IN" sz="2000" b="0" strike="noStrike" spc="-1" dirty="0" err="1" smtClean="0">
                  <a:solidFill>
                    <a:srgbClr val="2AA198"/>
                  </a:solidFill>
                  <a:latin typeface="Consolas"/>
                </a:rPr>
                <a:t>"</a:t>
              </a:r>
              <a:r>
                <a:rPr lang="en-IN" sz="2000" b="0" strike="noStrike" spc="-1" dirty="0" err="1">
                  <a:solidFill>
                    <a:srgbClr val="2AA198"/>
                  </a:solidFill>
                  <a:latin typeface="Consolas"/>
                </a:rPr>
                <a:t>hello</a:t>
              </a:r>
              <a:r>
                <a:rPr lang="en-IN" sz="2000" b="0" strike="noStrike" spc="-1" dirty="0">
                  <a:solidFill>
                    <a:srgbClr val="2AA198"/>
                  </a:solidFill>
                  <a:latin typeface="Consolas"/>
                </a:rPr>
                <a:t> world #</a:t>
              </a:r>
              <a:r>
                <a:rPr lang="en-IN" sz="2000" b="0" strike="noStrike" spc="-1" dirty="0">
                  <a:solidFill>
                    <a:srgbClr val="CB4B16"/>
                  </a:solidFill>
                  <a:latin typeface="Consolas"/>
                </a:rPr>
                <a:t>%</a:t>
              </a:r>
              <a:r>
                <a:rPr lang="en-IN" sz="2000" b="0" strike="noStrike" spc="-1" dirty="0" err="1">
                  <a:solidFill>
                    <a:srgbClr val="CB4B16"/>
                  </a:solidFill>
                  <a:latin typeface="Consolas"/>
                </a:rPr>
                <a:t>ld</a:t>
              </a:r>
              <a:r>
                <a:rPr lang="en-IN" sz="2000" b="0" strike="noStrike" spc="-1" dirty="0">
                  <a:solidFill>
                    <a:srgbClr val="2AA198"/>
                  </a:solidFill>
                  <a:latin typeface="Consolas"/>
                </a:rPr>
                <a:t>"</a:t>
              </a:r>
              <a:r>
                <a:rPr lang="en-IN" sz="2000" b="0" strike="noStrike" spc="-1" dirty="0">
                  <a:solidFill>
                    <a:srgbClr val="333333"/>
                  </a:solidFill>
                  <a:latin typeface="Consolas"/>
                </a:rPr>
                <a:t>, </a:t>
              </a:r>
              <a:r>
                <a:rPr lang="en-IN" sz="2000" b="0" strike="noStrike" spc="-1" dirty="0">
                  <a:solidFill>
                    <a:srgbClr val="268BD2"/>
                  </a:solidFill>
                  <a:latin typeface="Consolas"/>
                </a:rPr>
                <a:t>value</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Serial</a:t>
              </a:r>
              <a:r>
                <a:rPr lang="en-IN" sz="2000" b="0" strike="noStrike" spc="-1" dirty="0" err="1">
                  <a:solidFill>
                    <a:srgbClr val="333333"/>
                  </a:solidFill>
                  <a:latin typeface="Consolas"/>
                </a:rPr>
                <a:t>.</a:t>
              </a:r>
              <a:r>
                <a:rPr lang="en-IN" sz="2000" b="0" strike="noStrike" spc="-1" dirty="0" err="1">
                  <a:solidFill>
                    <a:srgbClr val="268BD2"/>
                  </a:solidFill>
                  <a:latin typeface="Consolas"/>
                </a:rPr>
                <a:t>print</a:t>
              </a:r>
              <a:r>
                <a:rPr lang="en-IN" sz="2000" b="0" strike="noStrike" spc="-1" dirty="0">
                  <a:solidFill>
                    <a:srgbClr val="333333"/>
                  </a:solidFill>
                  <a:latin typeface="Consolas"/>
                </a:rPr>
                <a:t>(</a:t>
              </a:r>
              <a:r>
                <a:rPr lang="en-IN" sz="2000" b="0" strike="noStrike" spc="-1" dirty="0">
                  <a:solidFill>
                    <a:srgbClr val="2AA198"/>
                  </a:solidFill>
                  <a:latin typeface="Consolas"/>
                </a:rPr>
                <a:t>"Publish message:"</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Serial</a:t>
              </a:r>
              <a:r>
                <a:rPr lang="en-IN" sz="2000" b="0" strike="noStrike" spc="-1" dirty="0" err="1">
                  <a:solidFill>
                    <a:srgbClr val="333333"/>
                  </a:solidFill>
                  <a:latin typeface="Consolas"/>
                </a:rPr>
                <a:t>.</a:t>
              </a:r>
              <a:r>
                <a:rPr lang="en-IN" sz="2000" b="0" strike="noStrike" spc="-1" dirty="0" err="1">
                  <a:solidFill>
                    <a:srgbClr val="268BD2"/>
                  </a:solidFill>
                  <a:latin typeface="Consolas"/>
                </a:rPr>
                <a:t>println</a:t>
              </a:r>
              <a:r>
                <a:rPr lang="en-IN" sz="2000" b="0" strike="noStrike" spc="-1" dirty="0">
                  <a:solidFill>
                    <a:srgbClr val="333333"/>
                  </a:solidFill>
                  <a:latin typeface="Consolas"/>
                </a:rPr>
                <a:t>(</a:t>
              </a:r>
              <a:r>
                <a:rPr lang="en-IN" sz="2000" b="0" strike="noStrike" spc="-1" dirty="0" err="1">
                  <a:solidFill>
                    <a:srgbClr val="268BD2"/>
                  </a:solidFill>
                  <a:latin typeface="Consolas"/>
                </a:rPr>
                <a:t>msg</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publish</a:t>
              </a:r>
              <a:r>
                <a:rPr lang="en-IN" sz="2000" b="0" strike="noStrike" spc="-1" dirty="0">
                  <a:solidFill>
                    <a:srgbClr val="333333"/>
                  </a:solidFill>
                  <a:latin typeface="Consolas"/>
                </a:rPr>
                <a:t>(</a:t>
              </a:r>
              <a:r>
                <a:rPr lang="en-IN" sz="2000" b="0" strike="noStrike" spc="-1" dirty="0">
                  <a:solidFill>
                    <a:srgbClr val="2AA198"/>
                  </a:solidFill>
                  <a:latin typeface="Consolas"/>
                </a:rPr>
                <a:t>"</a:t>
              </a:r>
              <a:r>
                <a:rPr lang="en-IN" sz="2000" b="0" strike="noStrike" spc="-1" dirty="0" err="1" smtClean="0">
                  <a:solidFill>
                    <a:srgbClr val="2AA198"/>
                  </a:solidFill>
                  <a:latin typeface="Consolas"/>
                </a:rPr>
                <a:t>darshan</a:t>
              </a:r>
              <a:r>
                <a:rPr lang="en-IN" sz="2000" b="0" strike="noStrike" spc="-1" dirty="0" smtClean="0">
                  <a:solidFill>
                    <a:srgbClr val="2AA198"/>
                  </a:solidFill>
                  <a:latin typeface="Consolas"/>
                </a:rPr>
                <a:t>/6thsem/</a:t>
              </a:r>
              <a:r>
                <a:rPr lang="en-IN" sz="2000" b="0" strike="noStrike" spc="-1" dirty="0" err="1" smtClean="0">
                  <a:solidFill>
                    <a:srgbClr val="2AA198"/>
                  </a:solidFill>
                  <a:latin typeface="Consolas"/>
                </a:rPr>
                <a:t>ce</a:t>
              </a:r>
              <a:r>
                <a:rPr lang="en-IN" sz="2000" b="0" strike="noStrike" spc="-1" dirty="0">
                  <a:solidFill>
                    <a:srgbClr val="2AA198"/>
                  </a:solidFill>
                  <a:latin typeface="Consolas"/>
                </a:rPr>
                <a:t>"</a:t>
              </a:r>
              <a:r>
                <a:rPr lang="en-IN" sz="2000" b="0" strike="noStrike" spc="-1" dirty="0">
                  <a:solidFill>
                    <a:srgbClr val="333333"/>
                  </a:solidFill>
                  <a:latin typeface="Consolas"/>
                </a:rPr>
                <a:t>, </a:t>
              </a:r>
              <a:r>
                <a:rPr lang="en-IN" sz="2000" b="0" strike="noStrike" spc="-1" dirty="0" err="1">
                  <a:solidFill>
                    <a:srgbClr val="268BD2"/>
                  </a:solidFill>
                  <a:latin typeface="Consolas"/>
                </a:rPr>
                <a:t>msg</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a:t>
              </a:r>
              <a:endParaRPr lang="en-IN" sz="2000" b="0" strike="noStrike" spc="-1" dirty="0">
                <a:latin typeface="Arial"/>
              </a:endParaRPr>
            </a:p>
          </p:txBody>
        </p:sp>
        <p:sp>
          <p:nvSpPr>
            <p:cNvPr id="501" name="CustomShape 4"/>
            <p:cNvSpPr/>
            <p:nvPr/>
          </p:nvSpPr>
          <p:spPr>
            <a:xfrm>
              <a:off x="131040" y="1049760"/>
              <a:ext cx="501480" cy="496908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rPr>
                <a:t>44</a:t>
              </a:r>
              <a:endParaRPr lang="en-IN" sz="2000" b="0" strike="noStrike" spc="-1">
                <a:latin typeface="Arial"/>
              </a:endParaRPr>
            </a:p>
            <a:p>
              <a:pPr algn="r">
                <a:lnSpc>
                  <a:spcPct val="100000"/>
                </a:lnSpc>
              </a:pPr>
              <a:r>
                <a:rPr lang="en-IN" sz="2000" b="1" strike="noStrike" spc="-1">
                  <a:solidFill>
                    <a:srgbClr val="585858"/>
                  </a:solidFill>
                  <a:latin typeface="Consolas"/>
                </a:rPr>
                <a:t>45</a:t>
              </a:r>
              <a:endParaRPr lang="en-IN" sz="2000" b="0" strike="noStrike" spc="-1">
                <a:latin typeface="Arial"/>
              </a:endParaRPr>
            </a:p>
            <a:p>
              <a:pPr algn="r">
                <a:lnSpc>
                  <a:spcPct val="100000"/>
                </a:lnSpc>
              </a:pPr>
              <a:r>
                <a:rPr lang="en-IN" sz="2000" b="1" strike="noStrike" spc="-1">
                  <a:solidFill>
                    <a:srgbClr val="585858"/>
                  </a:solidFill>
                  <a:latin typeface="Consolas"/>
                </a:rPr>
                <a:t>46</a:t>
              </a:r>
              <a:endParaRPr lang="en-IN" sz="2000" b="0" strike="noStrike" spc="-1">
                <a:latin typeface="Arial"/>
              </a:endParaRPr>
            </a:p>
            <a:p>
              <a:pPr algn="r">
                <a:lnSpc>
                  <a:spcPct val="100000"/>
                </a:lnSpc>
              </a:pPr>
              <a:r>
                <a:rPr lang="en-IN" sz="2000" b="1" strike="noStrike" spc="-1">
                  <a:solidFill>
                    <a:srgbClr val="585858"/>
                  </a:solidFill>
                  <a:latin typeface="Consolas"/>
                </a:rPr>
                <a:t>47</a:t>
              </a:r>
              <a:endParaRPr lang="en-IN" sz="2000" b="0" strike="noStrike" spc="-1">
                <a:latin typeface="Arial"/>
              </a:endParaRPr>
            </a:p>
            <a:p>
              <a:pPr algn="r">
                <a:lnSpc>
                  <a:spcPct val="100000"/>
                </a:lnSpc>
              </a:pPr>
              <a:r>
                <a:rPr lang="en-IN" sz="2000" b="1" strike="noStrike" spc="-1">
                  <a:solidFill>
                    <a:srgbClr val="585858"/>
                  </a:solidFill>
                  <a:latin typeface="Consolas"/>
                </a:rPr>
                <a:t>48</a:t>
              </a:r>
              <a:endParaRPr lang="en-IN" sz="2000" b="0" strike="noStrike" spc="-1">
                <a:latin typeface="Arial"/>
              </a:endParaRPr>
            </a:p>
            <a:p>
              <a:pPr algn="r">
                <a:lnSpc>
                  <a:spcPct val="100000"/>
                </a:lnSpc>
              </a:pPr>
              <a:r>
                <a:rPr lang="en-IN" sz="2000" b="1" strike="noStrike" spc="-1">
                  <a:solidFill>
                    <a:srgbClr val="585858"/>
                  </a:solidFill>
                  <a:latin typeface="Consolas"/>
                </a:rPr>
                <a:t>49</a:t>
              </a:r>
              <a:endParaRPr lang="en-IN" sz="2000" b="0" strike="noStrike" spc="-1">
                <a:latin typeface="Arial"/>
              </a:endParaRPr>
            </a:p>
            <a:p>
              <a:pPr algn="r">
                <a:lnSpc>
                  <a:spcPct val="100000"/>
                </a:lnSpc>
              </a:pPr>
              <a:r>
                <a:rPr lang="en-IN" sz="2000" b="1" strike="noStrike" spc="-1">
                  <a:solidFill>
                    <a:srgbClr val="585858"/>
                  </a:solidFill>
                  <a:latin typeface="Consolas"/>
                </a:rPr>
                <a:t>50</a:t>
              </a:r>
              <a:endParaRPr lang="en-IN" sz="2000" b="0" strike="noStrike" spc="-1">
                <a:latin typeface="Arial"/>
              </a:endParaRPr>
            </a:p>
            <a:p>
              <a:pPr algn="r">
                <a:lnSpc>
                  <a:spcPct val="100000"/>
                </a:lnSpc>
              </a:pPr>
              <a:r>
                <a:rPr lang="en-IN" sz="2000" b="1" strike="noStrike" spc="-1">
                  <a:solidFill>
                    <a:srgbClr val="585858"/>
                  </a:solidFill>
                  <a:latin typeface="Consolas"/>
                </a:rPr>
                <a:t>51</a:t>
              </a:r>
              <a:endParaRPr lang="en-IN" sz="2000" b="0" strike="noStrike" spc="-1">
                <a:latin typeface="Arial"/>
              </a:endParaRPr>
            </a:p>
            <a:p>
              <a:pPr algn="r">
                <a:lnSpc>
                  <a:spcPct val="100000"/>
                </a:lnSpc>
              </a:pPr>
              <a:r>
                <a:rPr lang="en-IN" sz="2000" b="1" strike="noStrike" spc="-1">
                  <a:solidFill>
                    <a:srgbClr val="585858"/>
                  </a:solidFill>
                  <a:latin typeface="Consolas"/>
                </a:rPr>
                <a:t>52</a:t>
              </a:r>
              <a:endParaRPr lang="en-IN" sz="2000" b="0" strike="noStrike" spc="-1">
                <a:latin typeface="Arial"/>
              </a:endParaRPr>
            </a:p>
            <a:p>
              <a:pPr algn="r">
                <a:lnSpc>
                  <a:spcPct val="100000"/>
                </a:lnSpc>
              </a:pPr>
              <a:r>
                <a:rPr lang="en-IN" sz="2000" b="1" strike="noStrike" spc="-1">
                  <a:solidFill>
                    <a:srgbClr val="585858"/>
                  </a:solidFill>
                  <a:latin typeface="Consolas"/>
                </a:rPr>
                <a:t>53</a:t>
              </a:r>
              <a:endParaRPr lang="en-IN" sz="2000" b="0" strike="noStrike" spc="-1">
                <a:latin typeface="Arial"/>
              </a:endParaRPr>
            </a:p>
            <a:p>
              <a:pPr algn="r">
                <a:lnSpc>
                  <a:spcPct val="100000"/>
                </a:lnSpc>
              </a:pPr>
              <a:r>
                <a:rPr lang="en-IN" sz="2000" b="1" strike="noStrike" spc="-1">
                  <a:solidFill>
                    <a:srgbClr val="585858"/>
                  </a:solidFill>
                  <a:latin typeface="Consolas"/>
                </a:rPr>
                <a:t>54</a:t>
              </a:r>
              <a:endParaRPr lang="en-IN" sz="2000" b="0" strike="noStrike" spc="-1">
                <a:latin typeface="Arial"/>
              </a:endParaRPr>
            </a:p>
            <a:p>
              <a:pPr algn="r">
                <a:lnSpc>
                  <a:spcPct val="100000"/>
                </a:lnSpc>
              </a:pPr>
              <a:r>
                <a:rPr lang="en-IN" sz="2000" b="1" strike="noStrike" spc="-1">
                  <a:solidFill>
                    <a:srgbClr val="585858"/>
                  </a:solidFill>
                  <a:latin typeface="Consolas"/>
                </a:rPr>
                <a:t>55</a:t>
              </a:r>
              <a:endParaRPr lang="en-IN" sz="2000" b="0" strike="noStrike" spc="-1">
                <a:latin typeface="Arial"/>
              </a:endParaRPr>
            </a:p>
            <a:p>
              <a:pPr algn="r">
                <a:lnSpc>
                  <a:spcPct val="100000"/>
                </a:lnSpc>
              </a:pPr>
              <a:r>
                <a:rPr lang="en-IN" sz="2000" b="1" strike="noStrike" spc="-1">
                  <a:solidFill>
                    <a:srgbClr val="585858"/>
                  </a:solidFill>
                  <a:latin typeface="Consolas"/>
                </a:rPr>
                <a:t>56</a:t>
              </a:r>
              <a:endParaRPr lang="en-IN" sz="2000" b="0" strike="noStrike" spc="-1">
                <a:latin typeface="Arial"/>
              </a:endParaRPr>
            </a:p>
            <a:p>
              <a:pPr algn="r">
                <a:lnSpc>
                  <a:spcPct val="100000"/>
                </a:lnSpc>
              </a:pPr>
              <a:endParaRPr lang="en-IN" sz="2000" b="0" strike="noStrike" spc="-1">
                <a:latin typeface="Arial"/>
              </a:endParaRPr>
            </a:p>
            <a:p>
              <a:pPr algn="r">
                <a:lnSpc>
                  <a:spcPct val="100000"/>
                </a:lnSpc>
              </a:pPr>
              <a:r>
                <a:rPr lang="en-IN" sz="2000" b="1" strike="noStrike" spc="-1">
                  <a:solidFill>
                    <a:srgbClr val="585858"/>
                  </a:solidFill>
                  <a:latin typeface="Consolas"/>
                </a:rPr>
                <a:t>57</a:t>
              </a:r>
              <a:endParaRPr lang="en-IN" sz="2000" b="0" strike="noStrike" spc="-1">
                <a:latin typeface="Arial"/>
              </a:endParaRPr>
            </a:p>
            <a:p>
              <a:pPr algn="r">
                <a:lnSpc>
                  <a:spcPct val="100000"/>
                </a:lnSpc>
              </a:pPr>
              <a:r>
                <a:rPr lang="en-IN" sz="2000" b="1" strike="noStrike" spc="-1">
                  <a:solidFill>
                    <a:srgbClr val="585858"/>
                  </a:solidFill>
                  <a:latin typeface="Consolas"/>
                </a:rPr>
                <a:t>58</a:t>
              </a:r>
              <a:endParaRPr lang="en-IN" sz="2000" b="0" strike="noStrike" spc="-1">
                <a:latin typeface="Arial"/>
              </a:endParaRPr>
            </a:p>
          </p:txBody>
        </p:sp>
        <p:sp>
          <p:nvSpPr>
            <p:cNvPr id="502" name="CustomShape 5"/>
            <p:cNvSpPr/>
            <p:nvPr/>
          </p:nvSpPr>
          <p:spPr>
            <a:xfrm>
              <a:off x="131040" y="720720"/>
              <a:ext cx="24444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rPr>
                <a:t>MQTT</a:t>
              </a:r>
              <a:r>
                <a:rPr lang="en-IN" sz="1600" b="0" strike="noStrike" spc="-1">
                  <a:solidFill>
                    <a:srgbClr val="FFFFFF"/>
                  </a:solidFill>
                  <a:latin typeface="Consolas"/>
                </a:rPr>
                <a:t>_</a:t>
              </a:r>
              <a:r>
                <a:rPr lang="en-IN" sz="1600" b="0" strike="noStrike" spc="-1">
                  <a:solidFill>
                    <a:srgbClr val="FFFFFF"/>
                  </a:solidFill>
                  <a:latin typeface="Roboto Condensed"/>
                </a:rPr>
                <a:t>publisher.ino</a:t>
              </a:r>
              <a:endParaRPr lang="en-IN" sz="1600" b="0" strike="noStrike" spc="-1">
                <a:latin typeface="Arial"/>
              </a:endParaRPr>
            </a:p>
          </p:txBody>
        </p:sp>
      </p:grpSp>
      <p:sp>
        <p:nvSpPr>
          <p:cNvPr id="503" name="CustomShape 6"/>
          <p:cNvSpPr/>
          <p:nvPr/>
        </p:nvSpPr>
        <p:spPr>
          <a:xfrm>
            <a:off x="951120" y="1726920"/>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504" name="CustomShape 7"/>
          <p:cNvSpPr/>
          <p:nvPr/>
        </p:nvSpPr>
        <p:spPr>
          <a:xfrm>
            <a:off x="951120" y="3558240"/>
            <a:ext cx="8505396" cy="5940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505" name="CustomShape 8"/>
          <p:cNvSpPr/>
          <p:nvPr/>
        </p:nvSpPr>
        <p:spPr>
          <a:xfrm>
            <a:off x="1270306" y="4421276"/>
            <a:ext cx="5813399" cy="359068"/>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506" name="Group 9"/>
          <p:cNvGrpSpPr/>
          <p:nvPr/>
        </p:nvGrpSpPr>
        <p:grpSpPr>
          <a:xfrm>
            <a:off x="5523120" y="1266120"/>
            <a:ext cx="6502976" cy="1187640"/>
            <a:chOff x="5523120" y="1266120"/>
            <a:chExt cx="6502976" cy="1187640"/>
          </a:xfrm>
        </p:grpSpPr>
        <p:sp>
          <p:nvSpPr>
            <p:cNvPr id="507" name="CustomShape 10"/>
            <p:cNvSpPr/>
            <p:nvPr/>
          </p:nvSpPr>
          <p:spPr>
            <a:xfrm>
              <a:off x="5866200" y="1266120"/>
              <a:ext cx="6159896" cy="118764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This function allows client to process incoming messages, publish data and refresh the connection.</a:t>
              </a:r>
              <a:endParaRPr lang="en-IN" sz="2400" b="0" strike="noStrike" spc="-1" dirty="0">
                <a:latin typeface="Arial"/>
              </a:endParaRPr>
            </a:p>
          </p:txBody>
        </p:sp>
        <p:sp>
          <p:nvSpPr>
            <p:cNvPr id="508" name="CustomShape 11"/>
            <p:cNvSpPr/>
            <p:nvPr/>
          </p:nvSpPr>
          <p:spPr>
            <a:xfrm>
              <a:off x="5523120" y="1864080"/>
              <a:ext cx="342720" cy="180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09" name="Group 12"/>
          <p:cNvGrpSpPr/>
          <p:nvPr/>
        </p:nvGrpSpPr>
        <p:grpSpPr>
          <a:xfrm>
            <a:off x="8402383" y="3727046"/>
            <a:ext cx="3536352" cy="2533935"/>
            <a:chOff x="5946480" y="3217598"/>
            <a:chExt cx="6159896" cy="1527382"/>
          </a:xfrm>
        </p:grpSpPr>
        <p:sp>
          <p:nvSpPr>
            <p:cNvPr id="510" name="CustomShape 13"/>
            <p:cNvSpPr/>
            <p:nvPr/>
          </p:nvSpPr>
          <p:spPr>
            <a:xfrm>
              <a:off x="5946480" y="3534300"/>
              <a:ext cx="6159896" cy="12106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Creating a string in </a:t>
              </a:r>
              <a:r>
                <a:rPr lang="en-IN" sz="2400" b="0" i="1" strike="noStrike" spc="-1" dirty="0" err="1">
                  <a:solidFill>
                    <a:srgbClr val="1D6FA9"/>
                  </a:solidFill>
                  <a:latin typeface="Roboto Condensed"/>
                </a:rPr>
                <a:t>msg</a:t>
              </a:r>
              <a:r>
                <a:rPr lang="en-IN" sz="2400" b="0" strike="noStrike" spc="-1" dirty="0">
                  <a:solidFill>
                    <a:srgbClr val="212121"/>
                  </a:solidFill>
                  <a:latin typeface="Roboto Condensed"/>
                </a:rPr>
                <a:t> with given buffer size and assigning the value “hello world” with concatenation of integer named </a:t>
              </a:r>
              <a:r>
                <a:rPr lang="en-IN" sz="2400" b="0" i="1" strike="noStrike" spc="-1" dirty="0">
                  <a:solidFill>
                    <a:srgbClr val="1D6FA9"/>
                  </a:solidFill>
                  <a:latin typeface="Roboto Condensed"/>
                </a:rPr>
                <a:t>value</a:t>
              </a:r>
              <a:r>
                <a:rPr lang="en-IN" sz="2400" b="0" strike="noStrike" spc="-1" dirty="0">
                  <a:solidFill>
                    <a:srgbClr val="212121"/>
                  </a:solidFill>
                  <a:latin typeface="Roboto Condensed"/>
                </a:rPr>
                <a:t>.</a:t>
              </a:r>
              <a:endParaRPr lang="en-IN" sz="2400" b="0" strike="noStrike" spc="-1" dirty="0">
                <a:latin typeface="Arial"/>
              </a:endParaRPr>
            </a:p>
          </p:txBody>
        </p:sp>
        <p:sp>
          <p:nvSpPr>
            <p:cNvPr id="511" name="CustomShape 14"/>
            <p:cNvSpPr/>
            <p:nvPr/>
          </p:nvSpPr>
          <p:spPr>
            <a:xfrm>
              <a:off x="7782650" y="3217598"/>
              <a:ext cx="1975846" cy="316701"/>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12" name="Group 15"/>
          <p:cNvGrpSpPr/>
          <p:nvPr/>
        </p:nvGrpSpPr>
        <p:grpSpPr>
          <a:xfrm>
            <a:off x="1583148" y="4690080"/>
            <a:ext cx="6159896" cy="1154518"/>
            <a:chOff x="5935908" y="3597439"/>
            <a:chExt cx="6159896" cy="1094855"/>
          </a:xfrm>
        </p:grpSpPr>
        <p:sp>
          <p:nvSpPr>
            <p:cNvPr id="513" name="CustomShape 16"/>
            <p:cNvSpPr/>
            <p:nvPr/>
          </p:nvSpPr>
          <p:spPr>
            <a:xfrm>
              <a:off x="5935908" y="3870414"/>
              <a:ext cx="6159896"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Publishes the </a:t>
              </a:r>
              <a:r>
                <a:rPr lang="en-IN" sz="2400" b="0" i="1" strike="noStrike" spc="-1" dirty="0" err="1">
                  <a:solidFill>
                    <a:srgbClr val="1D6FA9"/>
                  </a:solidFill>
                  <a:latin typeface="Roboto Condensed"/>
                </a:rPr>
                <a:t>msg</a:t>
              </a:r>
              <a:r>
                <a:rPr lang="en-IN" sz="2400" b="0" i="1" strike="noStrike" spc="-1" dirty="0">
                  <a:solidFill>
                    <a:srgbClr val="1D6FA9"/>
                  </a:solidFill>
                  <a:latin typeface="Roboto Condensed"/>
                </a:rPr>
                <a:t> </a:t>
              </a:r>
              <a:r>
                <a:rPr lang="en-IN" sz="2400" b="0" strike="noStrike" spc="-1" dirty="0">
                  <a:solidFill>
                    <a:srgbClr val="212121"/>
                  </a:solidFill>
                  <a:latin typeface="Roboto Condensed"/>
                </a:rPr>
                <a:t>in the given topic name: </a:t>
              </a:r>
              <a:r>
                <a:rPr lang="en-IN" sz="2400" b="0" i="1" strike="noStrike" spc="-1" dirty="0" err="1">
                  <a:solidFill>
                    <a:srgbClr val="1D6FA9"/>
                  </a:solidFill>
                  <a:latin typeface="Roboto Condensed"/>
                </a:rPr>
                <a:t>darshan</a:t>
              </a:r>
              <a:r>
                <a:rPr lang="en-IN" sz="2400" b="0" i="1" strike="noStrike" spc="-1" dirty="0">
                  <a:solidFill>
                    <a:srgbClr val="1D6FA9"/>
                  </a:solidFill>
                  <a:latin typeface="Roboto Condensed"/>
                </a:rPr>
                <a:t>/6thsem/</a:t>
              </a:r>
              <a:r>
                <a:rPr lang="en-IN" sz="2400" b="0" i="1" strike="noStrike" spc="-1" dirty="0" err="1">
                  <a:solidFill>
                    <a:srgbClr val="1D6FA9"/>
                  </a:solidFill>
                  <a:latin typeface="Roboto Condensed"/>
                </a:rPr>
                <a:t>ce</a:t>
              </a:r>
              <a:endParaRPr lang="en-IN" sz="2400" b="0" strike="noStrike" spc="-1" dirty="0">
                <a:latin typeface="Arial"/>
              </a:endParaRPr>
            </a:p>
          </p:txBody>
        </p:sp>
        <p:sp>
          <p:nvSpPr>
            <p:cNvPr id="514" name="CustomShape 17"/>
            <p:cNvSpPr/>
            <p:nvPr/>
          </p:nvSpPr>
          <p:spPr>
            <a:xfrm>
              <a:off x="10568365" y="3597439"/>
              <a:ext cx="115747" cy="272975"/>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180689299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99"/>
                                        </p:tgtEl>
                                        <p:attrNameLst>
                                          <p:attrName>style.visibility</p:attrName>
                                        </p:attrNameLst>
                                      </p:cBhvr>
                                      <p:to>
                                        <p:strVal val="visible"/>
                                      </p:to>
                                    </p:set>
                                    <p:animEffect transition="in" filter="fade">
                                      <p:cBhvr additive="repl">
                                        <p:cTn id="7" dur="500"/>
                                        <p:tgtEl>
                                          <p:spTgt spid="4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03"/>
                                        </p:tgtEl>
                                        <p:attrNameLst>
                                          <p:attrName>style.visibility</p:attrName>
                                        </p:attrNameLst>
                                      </p:cBhvr>
                                      <p:to>
                                        <p:strVal val="visible"/>
                                      </p:to>
                                    </p:set>
                                    <p:animEffect transition="in" filter="fade">
                                      <p:cBhvr additive="repl">
                                        <p:cTn id="12" dur="500"/>
                                        <p:tgtEl>
                                          <p:spTgt spid="5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06"/>
                                        </p:tgtEl>
                                        <p:attrNameLst>
                                          <p:attrName>style.visibility</p:attrName>
                                        </p:attrNameLst>
                                      </p:cBhvr>
                                      <p:to>
                                        <p:strVal val="visible"/>
                                      </p:to>
                                    </p:set>
                                    <p:animEffect transition="in" filter="fade">
                                      <p:cBhvr additive="repl">
                                        <p:cTn id="17" dur="500"/>
                                        <p:tgtEl>
                                          <p:spTgt spid="5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04"/>
                                        </p:tgtEl>
                                        <p:attrNameLst>
                                          <p:attrName>style.visibility</p:attrName>
                                        </p:attrNameLst>
                                      </p:cBhvr>
                                      <p:to>
                                        <p:strVal val="visible"/>
                                      </p:to>
                                    </p:set>
                                    <p:animEffect transition="in" filter="fade">
                                      <p:cBhvr additive="repl">
                                        <p:cTn id="22" dur="500"/>
                                        <p:tgtEl>
                                          <p:spTgt spid="5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509"/>
                                        </p:tgtEl>
                                        <p:attrNameLst>
                                          <p:attrName>style.visibility</p:attrName>
                                        </p:attrNameLst>
                                      </p:cBhvr>
                                      <p:to>
                                        <p:strVal val="visible"/>
                                      </p:to>
                                    </p:set>
                                    <p:animEffect transition="in" filter="fade">
                                      <p:cBhvr additive="repl">
                                        <p:cTn id="27" dur="500"/>
                                        <p:tgtEl>
                                          <p:spTgt spid="50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505"/>
                                        </p:tgtEl>
                                        <p:attrNameLst>
                                          <p:attrName>style.visibility</p:attrName>
                                        </p:attrNameLst>
                                      </p:cBhvr>
                                      <p:to>
                                        <p:strVal val="visible"/>
                                      </p:to>
                                    </p:set>
                                    <p:animEffect transition="in" filter="fade">
                                      <p:cBhvr additive="repl">
                                        <p:cTn id="32" dur="500"/>
                                        <p:tgtEl>
                                          <p:spTgt spid="50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512"/>
                                        </p:tgtEl>
                                        <p:attrNameLst>
                                          <p:attrName>style.visibility</p:attrName>
                                        </p:attrNameLst>
                                      </p:cBhvr>
                                      <p:to>
                                        <p:strVal val="visible"/>
                                      </p:to>
                                    </p:set>
                                    <p:animEffect transition="in" filter="fade">
                                      <p:cBhvr additive="repl">
                                        <p:cTn id="37" dur="5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Subscriber – Code Implementation</a:t>
            </a:r>
            <a:endParaRPr lang="en-US" sz="3400" b="0" strike="noStrike" spc="-1">
              <a:solidFill>
                <a:srgbClr val="212121"/>
              </a:solidFill>
              <a:latin typeface="Roboto Condensed"/>
            </a:endParaRPr>
          </a:p>
        </p:txBody>
      </p:sp>
      <p:sp>
        <p:nvSpPr>
          <p:cNvPr id="516" name="TextShape 2"/>
          <p:cNvSpPr txBox="1"/>
          <p:nvPr/>
        </p:nvSpPr>
        <p:spPr>
          <a:xfrm>
            <a:off x="245880" y="851706"/>
            <a:ext cx="11929320" cy="5590080"/>
          </a:xfrm>
          <a:prstGeom prst="rect">
            <a:avLst/>
          </a:prstGeom>
          <a:noFill/>
          <a:ln>
            <a:noFill/>
          </a:ln>
        </p:spPr>
        <p:txBody>
          <a:bodyPr/>
          <a:lstStyle/>
          <a:p>
            <a:pPr marL="343260" indent="-342900" algn="just">
              <a:lnSpc>
                <a:spcPct val="90000"/>
              </a:lnSpc>
              <a:spcBef>
                <a:spcPts val="1001"/>
              </a:spcBef>
              <a:buClr>
                <a:srgbClr val="B84742"/>
              </a:buClr>
              <a:buFont typeface="Wingdings" panose="05000000000000000000" pitchFamily="2" charset="2"/>
              <a:buChar char="Ø"/>
            </a:pPr>
            <a:r>
              <a:rPr lang="en-US" sz="2400" b="0" strike="noStrike" spc="-1" dirty="0">
                <a:solidFill>
                  <a:srgbClr val="212121"/>
                </a:solidFill>
                <a:latin typeface="Roboto Condensed"/>
              </a:rPr>
              <a:t>The code for MQTT subscriber is as shown in below.</a:t>
            </a:r>
          </a:p>
        </p:txBody>
      </p:sp>
      <p:grpSp>
        <p:nvGrpSpPr>
          <p:cNvPr id="517" name="Group 3"/>
          <p:cNvGrpSpPr/>
          <p:nvPr/>
        </p:nvGrpSpPr>
        <p:grpSpPr>
          <a:xfrm>
            <a:off x="131040" y="1321560"/>
            <a:ext cx="5734800" cy="3468600"/>
            <a:chOff x="131040" y="1321560"/>
            <a:chExt cx="5734800" cy="3468600"/>
          </a:xfrm>
        </p:grpSpPr>
        <p:sp>
          <p:nvSpPr>
            <p:cNvPr id="518" name="CustomShape 4"/>
            <p:cNvSpPr/>
            <p:nvPr/>
          </p:nvSpPr>
          <p:spPr>
            <a:xfrm>
              <a:off x="631080" y="1650600"/>
              <a:ext cx="5234760" cy="31395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0" strike="noStrike" spc="-1" dirty="0">
                  <a:solidFill>
                    <a:srgbClr val="859900"/>
                  </a:solidFill>
                  <a:latin typeface="Consolas"/>
                </a:rPr>
                <a:t>#include</a:t>
              </a:r>
              <a:r>
                <a:rPr lang="en-IN" sz="2000" b="0" strike="noStrike" spc="-1" dirty="0">
                  <a:solidFill>
                    <a:srgbClr val="B58900"/>
                  </a:solidFill>
                  <a:latin typeface="Consolas"/>
                </a:rPr>
                <a:t> </a:t>
              </a:r>
              <a:r>
                <a:rPr lang="en-IN" sz="2000" b="0" strike="noStrike" spc="-1" dirty="0">
                  <a:solidFill>
                    <a:srgbClr val="2AA198"/>
                  </a:solidFill>
                  <a:latin typeface="Consolas"/>
                </a:rPr>
                <a:t>&lt;ESP8266WiFi.h&gt;</a:t>
              </a:r>
              <a:endParaRPr lang="en-IN" sz="2000" b="0" strike="noStrike" spc="-1" dirty="0">
                <a:latin typeface="Arial"/>
              </a:endParaRPr>
            </a:p>
            <a:p>
              <a:pPr>
                <a:lnSpc>
                  <a:spcPct val="100000"/>
                </a:lnSpc>
              </a:pPr>
              <a:r>
                <a:rPr lang="en-IN" sz="2000" b="0" strike="noStrike" spc="-1" dirty="0">
                  <a:solidFill>
                    <a:srgbClr val="859900"/>
                  </a:solidFill>
                  <a:latin typeface="Consolas"/>
                </a:rPr>
                <a:t>#include</a:t>
              </a:r>
              <a:r>
                <a:rPr lang="en-IN" sz="2000" b="0" strike="noStrike" spc="-1" dirty="0">
                  <a:solidFill>
                    <a:srgbClr val="B58900"/>
                  </a:solidFill>
                  <a:latin typeface="Consolas"/>
                </a:rPr>
                <a:t> </a:t>
              </a:r>
              <a:r>
                <a:rPr lang="en-IN" sz="2000" b="0" strike="noStrike" spc="-1" dirty="0">
                  <a:solidFill>
                    <a:srgbClr val="2AA198"/>
                  </a:solidFill>
                  <a:latin typeface="Consolas"/>
                </a:rPr>
                <a:t>&lt;</a:t>
              </a:r>
              <a:r>
                <a:rPr lang="en-IN" sz="2000" b="0" strike="noStrike" spc="-1" dirty="0" err="1">
                  <a:solidFill>
                    <a:srgbClr val="2AA198"/>
                  </a:solidFill>
                  <a:latin typeface="Consolas"/>
                </a:rPr>
                <a:t>PubSubClient.h</a:t>
              </a:r>
              <a:r>
                <a:rPr lang="en-IN" sz="2000" b="0" strike="noStrike" spc="-1" dirty="0">
                  <a:solidFill>
                    <a:srgbClr val="2AA198"/>
                  </a:solidFill>
                  <a:latin typeface="Consolas"/>
                </a:rPr>
                <a:t>&gt;</a:t>
              </a:r>
              <a:endParaRPr lang="en-IN" sz="2000" b="0" strike="noStrike" spc="-1" dirty="0">
                <a:latin typeface="Arial"/>
              </a:endParaRPr>
            </a:p>
            <a:p>
              <a:pPr>
                <a:lnSpc>
                  <a:spcPct val="100000"/>
                </a:lnSpc>
              </a:pPr>
              <a:r>
                <a:rPr dirty="0"/>
                <a:t/>
              </a:r>
              <a:br>
                <a:rPr dirty="0"/>
              </a:br>
              <a:r>
                <a:rPr lang="en-IN" sz="2000" b="1" strike="noStrike" spc="-1" dirty="0" err="1">
                  <a:solidFill>
                    <a:srgbClr val="073642"/>
                  </a:solidFill>
                  <a:latin typeface="Consolas"/>
                </a:rPr>
                <a:t>const</a:t>
              </a:r>
              <a:r>
                <a:rPr lang="en-IN" sz="2000" b="0" strike="noStrike" spc="-1" dirty="0">
                  <a:solidFill>
                    <a:srgbClr val="333333"/>
                  </a:solidFill>
                  <a:latin typeface="Consolas"/>
                </a:rPr>
                <a:t> </a:t>
              </a:r>
              <a:r>
                <a:rPr lang="en-IN" sz="2000" b="1" strike="noStrike" spc="-1" dirty="0">
                  <a:solidFill>
                    <a:srgbClr val="073642"/>
                  </a:solidFill>
                  <a:latin typeface="Consolas"/>
                </a:rPr>
                <a:t>char</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err="1">
                  <a:solidFill>
                    <a:srgbClr val="268BD2"/>
                  </a:solidFill>
                  <a:latin typeface="Consolas"/>
                </a:rPr>
                <a:t>ssid</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smtClean="0">
                  <a:solidFill>
                    <a:srgbClr val="2AA198"/>
                  </a:solidFill>
                  <a:latin typeface="Consolas"/>
                </a:rPr>
                <a:t>“</a:t>
              </a:r>
              <a:r>
                <a:rPr lang="en-IN" sz="2000" spc="-1" dirty="0" err="1" smtClean="0">
                  <a:solidFill>
                    <a:srgbClr val="2AA198"/>
                  </a:solidFill>
                  <a:latin typeface="Consolas"/>
                </a:rPr>
                <a:t>IoT_Demo</a:t>
              </a:r>
              <a:r>
                <a:rPr lang="en-IN" sz="2000" b="0" strike="noStrike" spc="-1" dirty="0" smtClean="0">
                  <a:solidFill>
                    <a:srgbClr val="2AA198"/>
                  </a:solidFill>
                  <a:latin typeface="Consolas"/>
                </a:rPr>
                <a:t>"</a:t>
              </a:r>
              <a:r>
                <a:rPr lang="en-IN" sz="2000" b="0" strike="noStrike" spc="-1" dirty="0" smtClean="0">
                  <a:solidFill>
                    <a:srgbClr val="333333"/>
                  </a:solidFill>
                  <a:latin typeface="Consolas"/>
                </a:rPr>
                <a:t>;</a:t>
              </a:r>
              <a:endParaRPr lang="en-IN" sz="2000" b="0" strike="noStrike" spc="-1" dirty="0">
                <a:latin typeface="Arial"/>
              </a:endParaRPr>
            </a:p>
            <a:p>
              <a:pPr>
                <a:lnSpc>
                  <a:spcPct val="100000"/>
                </a:lnSpc>
              </a:pPr>
              <a:r>
                <a:rPr lang="en-IN" sz="2000" b="1" strike="noStrike" spc="-1" dirty="0" err="1">
                  <a:solidFill>
                    <a:srgbClr val="073642"/>
                  </a:solidFill>
                  <a:latin typeface="Consolas"/>
                </a:rPr>
                <a:t>const</a:t>
              </a:r>
              <a:r>
                <a:rPr lang="en-IN" sz="2000" b="0" strike="noStrike" spc="-1" dirty="0">
                  <a:solidFill>
                    <a:srgbClr val="333333"/>
                  </a:solidFill>
                  <a:latin typeface="Consolas"/>
                </a:rPr>
                <a:t> </a:t>
              </a:r>
              <a:r>
                <a:rPr lang="en-IN" sz="2000" b="1" strike="noStrike" spc="-1" dirty="0">
                  <a:solidFill>
                    <a:srgbClr val="073642"/>
                  </a:solidFill>
                  <a:latin typeface="Consolas"/>
                </a:rPr>
                <a:t>char</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err="1">
                  <a:solidFill>
                    <a:srgbClr val="268BD2"/>
                  </a:solidFill>
                  <a:latin typeface="Consolas"/>
                </a:rPr>
                <a:t>pwd</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smtClean="0">
                  <a:solidFill>
                    <a:srgbClr val="2AA198"/>
                  </a:solidFill>
                  <a:latin typeface="Consolas"/>
                </a:rPr>
                <a:t>“</a:t>
              </a:r>
              <a:r>
                <a:rPr lang="en-IN" sz="2000" spc="-1" dirty="0" err="1" smtClean="0">
                  <a:solidFill>
                    <a:srgbClr val="2AA198"/>
                  </a:solidFill>
                  <a:latin typeface="Consolas"/>
                </a:rPr>
                <a:t>diet@iot</a:t>
              </a:r>
              <a:r>
                <a:rPr lang="en-IN" sz="2000" b="0" strike="noStrike" spc="-1" dirty="0" smtClean="0">
                  <a:solidFill>
                    <a:srgbClr val="2AA198"/>
                  </a:solidFill>
                  <a:latin typeface="Consolas"/>
                </a:rPr>
                <a:t>"</a:t>
              </a:r>
              <a:r>
                <a:rPr lang="en-IN" sz="2000" b="0" strike="noStrike" spc="-1" dirty="0" smtClean="0">
                  <a:solidFill>
                    <a:srgbClr val="333333"/>
                  </a:solidFill>
                  <a:latin typeface="Consolas"/>
                </a:rPr>
                <a:t>;</a:t>
              </a:r>
              <a:endParaRPr lang="en-IN" sz="2000" b="0" strike="noStrike" spc="-1" dirty="0">
                <a:latin typeface="Arial"/>
              </a:endParaRPr>
            </a:p>
            <a:p>
              <a:pPr>
                <a:lnSpc>
                  <a:spcPct val="100000"/>
                </a:lnSpc>
              </a:pPr>
              <a:r>
                <a:rPr lang="en-IN" sz="2000" b="1" strike="noStrike" spc="-1" dirty="0" err="1">
                  <a:solidFill>
                    <a:srgbClr val="073642"/>
                  </a:solidFill>
                  <a:latin typeface="Consolas"/>
                </a:rPr>
                <a:t>const</a:t>
              </a:r>
              <a:r>
                <a:rPr lang="en-IN" sz="2000" b="0" strike="noStrike" spc="-1" dirty="0">
                  <a:solidFill>
                    <a:srgbClr val="333333"/>
                  </a:solidFill>
                  <a:latin typeface="Consolas"/>
                </a:rPr>
                <a:t> </a:t>
              </a:r>
              <a:r>
                <a:rPr lang="en-IN" sz="2000" b="1" strike="noStrike" spc="-1" dirty="0">
                  <a:solidFill>
                    <a:srgbClr val="073642"/>
                  </a:solidFill>
                  <a:latin typeface="Consolas"/>
                </a:rPr>
                <a:t>char</a:t>
              </a:r>
              <a:r>
                <a:rPr lang="en-IN" sz="2000" b="0" strike="noStrike" spc="-1" dirty="0">
                  <a:solidFill>
                    <a:srgbClr val="859900"/>
                  </a:solidFill>
                  <a:latin typeface="Consolas"/>
                </a:rPr>
                <a:t>*</a:t>
              </a:r>
              <a:r>
                <a:rPr lang="en-IN" sz="2000" b="0" strike="noStrike" spc="-1" dirty="0">
                  <a:solidFill>
                    <a:srgbClr val="333333"/>
                  </a:solidFill>
                  <a:latin typeface="Consolas"/>
                </a:rPr>
                <a:t> </a:t>
              </a:r>
              <a:r>
                <a:rPr lang="en-IN" sz="2000" b="0" strike="noStrike" spc="-1" dirty="0" err="1">
                  <a:solidFill>
                    <a:srgbClr val="268BD2"/>
                  </a:solidFill>
                  <a:latin typeface="Consolas"/>
                </a:rPr>
                <a:t>mqtt_server</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2AA198"/>
                  </a:solidFill>
                  <a:latin typeface="Consolas"/>
                </a:rPr>
                <a:t>"broker.mqtt-dashboard.com"</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dirty="0"/>
                <a:t/>
              </a:r>
              <a:br>
                <a:rPr dirty="0"/>
              </a:br>
              <a:r>
                <a:rPr lang="en-IN" sz="2000" b="0" strike="noStrike" spc="-1" dirty="0" err="1">
                  <a:solidFill>
                    <a:srgbClr val="333333"/>
                  </a:solidFill>
                  <a:latin typeface="Consolas"/>
                </a:rPr>
                <a:t>WiFiClient</a:t>
              </a:r>
              <a:r>
                <a:rPr lang="en-IN" sz="2000" b="0" strike="noStrike" spc="-1" dirty="0">
                  <a:solidFill>
                    <a:srgbClr val="333333"/>
                  </a:solidFill>
                  <a:latin typeface="Consolas"/>
                </a:rPr>
                <a:t> </a:t>
              </a:r>
              <a:r>
                <a:rPr lang="en-IN" sz="2000" b="0" strike="noStrike" spc="-1" dirty="0" err="1">
                  <a:solidFill>
                    <a:srgbClr val="268BD2"/>
                  </a:solidFill>
                  <a:latin typeface="Consolas"/>
                </a:rPr>
                <a:t>espClient</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err="1">
                  <a:solidFill>
                    <a:srgbClr val="333333"/>
                  </a:solidFill>
                  <a:latin typeface="Consolas"/>
                </a:rPr>
                <a:t>PubSubClient</a:t>
              </a:r>
              <a:r>
                <a:rPr lang="en-IN" sz="2000" b="0" strike="noStrike" spc="-1" dirty="0">
                  <a:solidFill>
                    <a:srgbClr val="333333"/>
                  </a:solidFill>
                  <a:latin typeface="Consolas"/>
                </a:rPr>
                <a:t> </a:t>
              </a:r>
              <a:r>
                <a:rPr lang="en-IN" sz="2000" b="0" strike="noStrike" spc="-1" dirty="0">
                  <a:solidFill>
                    <a:srgbClr val="268BD2"/>
                  </a:solidFill>
                  <a:latin typeface="Consolas"/>
                </a:rPr>
                <a:t>client</a:t>
              </a:r>
              <a:r>
                <a:rPr lang="en-IN" sz="2000" b="0" strike="noStrike" spc="-1" dirty="0">
                  <a:solidFill>
                    <a:srgbClr val="333333"/>
                  </a:solidFill>
                  <a:latin typeface="Consolas"/>
                </a:rPr>
                <a:t>(</a:t>
              </a:r>
              <a:r>
                <a:rPr lang="en-IN" sz="2000" b="0" strike="noStrike" spc="-1" dirty="0" err="1">
                  <a:solidFill>
                    <a:srgbClr val="333333"/>
                  </a:solidFill>
                  <a:latin typeface="Consolas"/>
                </a:rPr>
                <a:t>espClient</a:t>
              </a:r>
              <a:r>
                <a:rPr lang="en-IN" sz="2000" b="0" strike="noStrike" spc="-1" dirty="0">
                  <a:solidFill>
                    <a:srgbClr val="333333"/>
                  </a:solidFill>
                  <a:latin typeface="Consolas"/>
                </a:rPr>
                <a:t>);</a:t>
              </a:r>
              <a:endParaRPr lang="en-IN" sz="2000" b="0" strike="noStrike" spc="-1" dirty="0">
                <a:latin typeface="Arial"/>
              </a:endParaRPr>
            </a:p>
          </p:txBody>
        </p:sp>
        <p:sp>
          <p:nvSpPr>
            <p:cNvPr id="519" name="CustomShape 5"/>
            <p:cNvSpPr/>
            <p:nvPr/>
          </p:nvSpPr>
          <p:spPr>
            <a:xfrm>
              <a:off x="131040" y="1650600"/>
              <a:ext cx="501480" cy="31395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rPr>
                <a:t>1</a:t>
              </a:r>
              <a:endParaRPr lang="en-IN" sz="2000" b="0" strike="noStrike" spc="-1">
                <a:latin typeface="Arial"/>
              </a:endParaRPr>
            </a:p>
            <a:p>
              <a:pPr algn="r">
                <a:lnSpc>
                  <a:spcPct val="100000"/>
                </a:lnSpc>
              </a:pPr>
              <a:r>
                <a:rPr lang="en-IN" sz="2000" b="1" strike="noStrike" spc="-1">
                  <a:solidFill>
                    <a:srgbClr val="585858"/>
                  </a:solidFill>
                  <a:latin typeface="Consolas"/>
                </a:rPr>
                <a:t>2</a:t>
              </a:r>
              <a:endParaRPr lang="en-IN" sz="2000" b="0" strike="noStrike" spc="-1">
                <a:latin typeface="Arial"/>
              </a:endParaRPr>
            </a:p>
            <a:p>
              <a:pPr algn="r">
                <a:lnSpc>
                  <a:spcPct val="100000"/>
                </a:lnSpc>
              </a:pPr>
              <a:r>
                <a:rPr lang="en-IN" sz="2000" b="1" strike="noStrike" spc="-1">
                  <a:solidFill>
                    <a:srgbClr val="585858"/>
                  </a:solidFill>
                  <a:latin typeface="Consolas"/>
                </a:rPr>
                <a:t>3</a:t>
              </a:r>
              <a:endParaRPr lang="en-IN" sz="2000" b="0" strike="noStrike" spc="-1">
                <a:latin typeface="Arial"/>
              </a:endParaRPr>
            </a:p>
            <a:p>
              <a:pPr algn="r">
                <a:lnSpc>
                  <a:spcPct val="100000"/>
                </a:lnSpc>
              </a:pPr>
              <a:r>
                <a:rPr lang="en-IN" sz="2000" b="1" strike="noStrike" spc="-1">
                  <a:solidFill>
                    <a:srgbClr val="585858"/>
                  </a:solidFill>
                  <a:latin typeface="Consolas"/>
                </a:rPr>
                <a:t>4</a:t>
              </a:r>
              <a:endParaRPr lang="en-IN" sz="2000" b="0" strike="noStrike" spc="-1">
                <a:latin typeface="Arial"/>
              </a:endParaRPr>
            </a:p>
            <a:p>
              <a:pPr algn="r">
                <a:lnSpc>
                  <a:spcPct val="100000"/>
                </a:lnSpc>
              </a:pPr>
              <a:r>
                <a:rPr lang="en-IN" sz="2000" b="1" strike="noStrike" spc="-1">
                  <a:solidFill>
                    <a:srgbClr val="585858"/>
                  </a:solidFill>
                  <a:latin typeface="Consolas"/>
                </a:rPr>
                <a:t>5</a:t>
              </a:r>
              <a:endParaRPr lang="en-IN" sz="2000" b="0" strike="noStrike" spc="-1">
                <a:latin typeface="Arial"/>
              </a:endParaRPr>
            </a:p>
            <a:p>
              <a:pPr algn="r">
                <a:lnSpc>
                  <a:spcPct val="100000"/>
                </a:lnSpc>
              </a:pPr>
              <a:r>
                <a:rPr lang="en-IN" sz="2000" b="1" strike="noStrike" spc="-1">
                  <a:solidFill>
                    <a:srgbClr val="585858"/>
                  </a:solidFill>
                  <a:latin typeface="Consolas"/>
                </a:rPr>
                <a:t>6</a:t>
              </a:r>
              <a:endParaRPr lang="en-IN" sz="2000" b="0" strike="noStrike" spc="-1">
                <a:latin typeface="Arial"/>
              </a:endParaRPr>
            </a:p>
            <a:p>
              <a:pPr algn="r">
                <a:lnSpc>
                  <a:spcPct val="100000"/>
                </a:lnSpc>
              </a:pPr>
              <a:endParaRPr lang="en-IN" sz="2000" b="0" strike="noStrike" spc="-1">
                <a:latin typeface="Arial"/>
              </a:endParaRPr>
            </a:p>
            <a:p>
              <a:pPr algn="r">
                <a:lnSpc>
                  <a:spcPct val="100000"/>
                </a:lnSpc>
              </a:pPr>
              <a:r>
                <a:rPr lang="en-IN" sz="2000" b="1" strike="noStrike" spc="-1">
                  <a:solidFill>
                    <a:srgbClr val="585858"/>
                  </a:solidFill>
                  <a:latin typeface="Consolas"/>
                </a:rPr>
                <a:t>7</a:t>
              </a:r>
              <a:endParaRPr lang="en-IN" sz="2000" b="0" strike="noStrike" spc="-1">
                <a:latin typeface="Arial"/>
              </a:endParaRPr>
            </a:p>
            <a:p>
              <a:pPr algn="r">
                <a:lnSpc>
                  <a:spcPct val="100000"/>
                </a:lnSpc>
              </a:pPr>
              <a:r>
                <a:rPr lang="en-IN" sz="2000" b="1" strike="noStrike" spc="-1">
                  <a:solidFill>
                    <a:srgbClr val="585858"/>
                  </a:solidFill>
                  <a:latin typeface="Consolas"/>
                </a:rPr>
                <a:t>8</a:t>
              </a:r>
              <a:endParaRPr lang="en-IN" sz="2000" b="0" strike="noStrike" spc="-1">
                <a:latin typeface="Arial"/>
              </a:endParaRPr>
            </a:p>
            <a:p>
              <a:pPr algn="r">
                <a:lnSpc>
                  <a:spcPct val="100000"/>
                </a:lnSpc>
              </a:pPr>
              <a:r>
                <a:rPr lang="en-IN" sz="2000" b="1" strike="noStrike" spc="-1">
                  <a:solidFill>
                    <a:srgbClr val="585858"/>
                  </a:solidFill>
                  <a:latin typeface="Consolas"/>
                </a:rPr>
                <a:t>9</a:t>
              </a:r>
              <a:endParaRPr lang="en-IN" sz="2000" b="0" strike="noStrike" spc="-1">
                <a:latin typeface="Arial"/>
              </a:endParaRPr>
            </a:p>
          </p:txBody>
        </p:sp>
        <p:sp>
          <p:nvSpPr>
            <p:cNvPr id="520" name="CustomShape 6"/>
            <p:cNvSpPr/>
            <p:nvPr/>
          </p:nvSpPr>
          <p:spPr>
            <a:xfrm>
              <a:off x="131040" y="1321560"/>
              <a:ext cx="24444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rPr>
                <a:t>MQTT</a:t>
              </a:r>
              <a:r>
                <a:rPr lang="en-IN" sz="1600" b="0" strike="noStrike" spc="-1">
                  <a:solidFill>
                    <a:srgbClr val="FFFFFF"/>
                  </a:solidFill>
                  <a:latin typeface="Consolas"/>
                </a:rPr>
                <a:t>_</a:t>
              </a:r>
              <a:r>
                <a:rPr lang="en-IN" sz="1600" b="0" strike="noStrike" spc="-1">
                  <a:solidFill>
                    <a:srgbClr val="FFFFFF"/>
                  </a:solidFill>
                  <a:latin typeface="Roboto Condensed"/>
                </a:rPr>
                <a:t>subscriber.ino</a:t>
              </a:r>
              <a:endParaRPr lang="en-IN" sz="1600" b="0" strike="noStrike" spc="-1">
                <a:latin typeface="Arial"/>
              </a:endParaRPr>
            </a:p>
          </p:txBody>
        </p:sp>
      </p:grpSp>
      <p:sp>
        <p:nvSpPr>
          <p:cNvPr id="521" name="CustomShape 7"/>
          <p:cNvSpPr/>
          <p:nvPr/>
        </p:nvSpPr>
        <p:spPr>
          <a:xfrm>
            <a:off x="650520" y="1713960"/>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522" name="CustomShape 8"/>
          <p:cNvSpPr/>
          <p:nvPr/>
        </p:nvSpPr>
        <p:spPr>
          <a:xfrm>
            <a:off x="649080" y="2029680"/>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523" name="CustomShape 9"/>
          <p:cNvSpPr/>
          <p:nvPr/>
        </p:nvSpPr>
        <p:spPr>
          <a:xfrm>
            <a:off x="649080" y="2639520"/>
            <a:ext cx="4571640" cy="5940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524" name="CustomShape 10"/>
          <p:cNvSpPr/>
          <p:nvPr/>
        </p:nvSpPr>
        <p:spPr>
          <a:xfrm>
            <a:off x="649080" y="3268080"/>
            <a:ext cx="4937400" cy="5940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525" name="Group 11"/>
          <p:cNvGrpSpPr/>
          <p:nvPr/>
        </p:nvGrpSpPr>
        <p:grpSpPr>
          <a:xfrm>
            <a:off x="5220720" y="1240920"/>
            <a:ext cx="6954480" cy="788760"/>
            <a:chOff x="5220720" y="1240920"/>
            <a:chExt cx="6954480" cy="788760"/>
          </a:xfrm>
        </p:grpSpPr>
        <p:sp>
          <p:nvSpPr>
            <p:cNvPr id="526" name="CustomShape 12"/>
            <p:cNvSpPr/>
            <p:nvPr/>
          </p:nvSpPr>
          <p:spPr>
            <a:xfrm>
              <a:off x="5866200" y="1240920"/>
              <a:ext cx="6309000" cy="7887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Including the </a:t>
              </a:r>
              <a:r>
                <a:rPr lang="en-IN" sz="2400" b="0" strike="noStrike" spc="-1" dirty="0">
                  <a:solidFill>
                    <a:srgbClr val="B84742"/>
                  </a:solidFill>
                  <a:latin typeface="Roboto Condensed"/>
                </a:rPr>
                <a:t>“ESP8266WiFi”</a:t>
              </a:r>
              <a:r>
                <a:rPr lang="en-IN" sz="2400" b="0" strike="noStrike" spc="-1" dirty="0">
                  <a:solidFill>
                    <a:srgbClr val="212121"/>
                  </a:solidFill>
                  <a:latin typeface="Roboto Condensed"/>
                </a:rPr>
                <a:t> library for enabling Wi-Fi connection with protocols.</a:t>
              </a:r>
              <a:endParaRPr lang="en-IN" sz="2400" b="0" strike="noStrike" spc="-1" dirty="0">
                <a:latin typeface="Arial"/>
              </a:endParaRPr>
            </a:p>
          </p:txBody>
        </p:sp>
        <p:sp>
          <p:nvSpPr>
            <p:cNvPr id="527" name="CustomShape 13"/>
            <p:cNvSpPr/>
            <p:nvPr/>
          </p:nvSpPr>
          <p:spPr>
            <a:xfrm flipV="1">
              <a:off x="5220720" y="1461960"/>
              <a:ext cx="645120" cy="45828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28" name="Group 14"/>
          <p:cNvGrpSpPr/>
          <p:nvPr/>
        </p:nvGrpSpPr>
        <p:grpSpPr>
          <a:xfrm>
            <a:off x="5221080" y="2115000"/>
            <a:ext cx="6954120" cy="821880"/>
            <a:chOff x="5221080" y="2115000"/>
            <a:chExt cx="6954120" cy="821880"/>
          </a:xfrm>
        </p:grpSpPr>
        <p:sp>
          <p:nvSpPr>
            <p:cNvPr id="529" name="CustomShape 15"/>
            <p:cNvSpPr/>
            <p:nvPr/>
          </p:nvSpPr>
          <p:spPr>
            <a:xfrm>
              <a:off x="5866200" y="2115000"/>
              <a:ext cx="6309000"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Including the </a:t>
              </a:r>
              <a:r>
                <a:rPr lang="en-IN" sz="2400" b="0" strike="noStrike" spc="-1" dirty="0">
                  <a:solidFill>
                    <a:srgbClr val="B84742"/>
                  </a:solidFill>
                  <a:latin typeface="Roboto Condensed"/>
                </a:rPr>
                <a:t>“</a:t>
              </a:r>
              <a:r>
                <a:rPr lang="en-IN" sz="2400" b="0" strike="noStrike" spc="-1" dirty="0" err="1">
                  <a:solidFill>
                    <a:srgbClr val="B84742"/>
                  </a:solidFill>
                  <a:latin typeface="Roboto Condensed"/>
                </a:rPr>
                <a:t>PubSubClient</a:t>
              </a:r>
              <a:r>
                <a:rPr lang="en-IN" sz="2400" b="0" strike="noStrike" spc="-1" dirty="0">
                  <a:solidFill>
                    <a:srgbClr val="B84742"/>
                  </a:solidFill>
                  <a:latin typeface="Roboto Condensed"/>
                </a:rPr>
                <a:t>”</a:t>
              </a:r>
              <a:r>
                <a:rPr lang="en-IN" sz="2400" b="0" strike="noStrike" spc="-1" dirty="0">
                  <a:solidFill>
                    <a:srgbClr val="212121"/>
                  </a:solidFill>
                  <a:latin typeface="Roboto Condensed"/>
                </a:rPr>
                <a:t> library for use of MQTT protocol and their functions. </a:t>
              </a:r>
              <a:endParaRPr lang="en-IN" sz="2400" b="0" strike="noStrike" spc="-1" dirty="0">
                <a:latin typeface="Arial"/>
              </a:endParaRPr>
            </a:p>
          </p:txBody>
        </p:sp>
        <p:sp>
          <p:nvSpPr>
            <p:cNvPr id="530" name="CustomShape 16"/>
            <p:cNvSpPr/>
            <p:nvPr/>
          </p:nvSpPr>
          <p:spPr>
            <a:xfrm>
              <a:off x="5221080" y="2166840"/>
              <a:ext cx="644760" cy="36324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31" name="Group 17"/>
          <p:cNvGrpSpPr/>
          <p:nvPr/>
        </p:nvGrpSpPr>
        <p:grpSpPr>
          <a:xfrm>
            <a:off x="5586840" y="3500640"/>
            <a:ext cx="6588360" cy="1186920"/>
            <a:chOff x="5586840" y="3500640"/>
            <a:chExt cx="6588360" cy="1186920"/>
          </a:xfrm>
        </p:grpSpPr>
        <p:sp>
          <p:nvSpPr>
            <p:cNvPr id="532" name="CustomShape 18"/>
            <p:cNvSpPr/>
            <p:nvPr/>
          </p:nvSpPr>
          <p:spPr>
            <a:xfrm>
              <a:off x="5866200" y="3500640"/>
              <a:ext cx="6309000" cy="11869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rPr>
                <a:t>Defining MQTT server/broker for publishing the message on particular topic.</a:t>
              </a:r>
              <a:endParaRPr lang="en-IN" sz="2400" b="0" strike="noStrike" spc="-1">
                <a:latin typeface="Arial"/>
              </a:endParaRPr>
            </a:p>
          </p:txBody>
        </p:sp>
        <p:sp>
          <p:nvSpPr>
            <p:cNvPr id="533" name="CustomShape 19"/>
            <p:cNvSpPr/>
            <p:nvPr/>
          </p:nvSpPr>
          <p:spPr>
            <a:xfrm>
              <a:off x="5586840" y="3565440"/>
              <a:ext cx="279000" cy="35028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34" name="Group 20"/>
          <p:cNvGrpSpPr/>
          <p:nvPr/>
        </p:nvGrpSpPr>
        <p:grpSpPr>
          <a:xfrm>
            <a:off x="5221080" y="2936880"/>
            <a:ext cx="6954120" cy="510480"/>
            <a:chOff x="5221080" y="2936880"/>
            <a:chExt cx="6954120" cy="510480"/>
          </a:xfrm>
        </p:grpSpPr>
        <p:sp>
          <p:nvSpPr>
            <p:cNvPr id="535" name="CustomShape 21"/>
            <p:cNvSpPr/>
            <p:nvPr/>
          </p:nvSpPr>
          <p:spPr>
            <a:xfrm>
              <a:off x="5866200" y="2989440"/>
              <a:ext cx="6309000" cy="4579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Defining parameters for Wi-Fi connection.</a:t>
              </a:r>
              <a:endParaRPr lang="en-IN" sz="2400" b="0" strike="noStrike" spc="-1" dirty="0">
                <a:latin typeface="Arial"/>
              </a:endParaRPr>
            </a:p>
          </p:txBody>
        </p:sp>
        <p:sp>
          <p:nvSpPr>
            <p:cNvPr id="536" name="CustomShape 22"/>
            <p:cNvSpPr/>
            <p:nvPr/>
          </p:nvSpPr>
          <p:spPr>
            <a:xfrm>
              <a:off x="5221080" y="2936880"/>
              <a:ext cx="644760" cy="2829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411192209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16">
                                            <p:txEl>
                                              <p:pRg st="0" end="0"/>
                                            </p:txEl>
                                          </p:spTgt>
                                        </p:tgtEl>
                                        <p:attrNameLst>
                                          <p:attrName>style.visibility</p:attrName>
                                        </p:attrNameLst>
                                      </p:cBhvr>
                                      <p:to>
                                        <p:strVal val="visible"/>
                                      </p:to>
                                    </p:set>
                                    <p:animEffect transition="in" filter="fade">
                                      <p:cBhvr additive="repl">
                                        <p:cTn id="7" dur="500"/>
                                        <p:tgtEl>
                                          <p:spTgt spid="5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17"/>
                                        </p:tgtEl>
                                        <p:attrNameLst>
                                          <p:attrName>style.visibility</p:attrName>
                                        </p:attrNameLst>
                                      </p:cBhvr>
                                      <p:to>
                                        <p:strVal val="visible"/>
                                      </p:to>
                                    </p:set>
                                    <p:animEffect transition="in" filter="fade">
                                      <p:cBhvr additive="repl">
                                        <p:cTn id="12" dur="500"/>
                                        <p:tgtEl>
                                          <p:spTgt spid="5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21"/>
                                        </p:tgtEl>
                                        <p:attrNameLst>
                                          <p:attrName>style.visibility</p:attrName>
                                        </p:attrNameLst>
                                      </p:cBhvr>
                                      <p:to>
                                        <p:strVal val="visible"/>
                                      </p:to>
                                    </p:set>
                                    <p:animEffect transition="in" filter="fade">
                                      <p:cBhvr additive="repl">
                                        <p:cTn id="17" dur="500"/>
                                        <p:tgtEl>
                                          <p:spTgt spid="5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25"/>
                                        </p:tgtEl>
                                        <p:attrNameLst>
                                          <p:attrName>style.visibility</p:attrName>
                                        </p:attrNameLst>
                                      </p:cBhvr>
                                      <p:to>
                                        <p:strVal val="visible"/>
                                      </p:to>
                                    </p:set>
                                    <p:animEffect transition="in" filter="fade">
                                      <p:cBhvr additive="repl">
                                        <p:cTn id="22" dur="500"/>
                                        <p:tgtEl>
                                          <p:spTgt spid="5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522"/>
                                        </p:tgtEl>
                                        <p:attrNameLst>
                                          <p:attrName>style.visibility</p:attrName>
                                        </p:attrNameLst>
                                      </p:cBhvr>
                                      <p:to>
                                        <p:strVal val="visible"/>
                                      </p:to>
                                    </p:set>
                                    <p:animEffect transition="in" filter="fade">
                                      <p:cBhvr additive="repl">
                                        <p:cTn id="27" dur="500"/>
                                        <p:tgtEl>
                                          <p:spTgt spid="5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528"/>
                                        </p:tgtEl>
                                        <p:attrNameLst>
                                          <p:attrName>style.visibility</p:attrName>
                                        </p:attrNameLst>
                                      </p:cBhvr>
                                      <p:to>
                                        <p:strVal val="visible"/>
                                      </p:to>
                                    </p:set>
                                    <p:animEffect transition="in" filter="fade">
                                      <p:cBhvr additive="repl">
                                        <p:cTn id="32" dur="500"/>
                                        <p:tgtEl>
                                          <p:spTgt spid="5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523"/>
                                        </p:tgtEl>
                                        <p:attrNameLst>
                                          <p:attrName>style.visibility</p:attrName>
                                        </p:attrNameLst>
                                      </p:cBhvr>
                                      <p:to>
                                        <p:strVal val="visible"/>
                                      </p:to>
                                    </p:set>
                                    <p:animEffect transition="in" filter="fade">
                                      <p:cBhvr additive="repl">
                                        <p:cTn id="37" dur="500"/>
                                        <p:tgtEl>
                                          <p:spTgt spid="5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534"/>
                                        </p:tgtEl>
                                        <p:attrNameLst>
                                          <p:attrName>style.visibility</p:attrName>
                                        </p:attrNameLst>
                                      </p:cBhvr>
                                      <p:to>
                                        <p:strVal val="visible"/>
                                      </p:to>
                                    </p:set>
                                    <p:animEffect transition="in" filter="fade">
                                      <p:cBhvr additive="repl">
                                        <p:cTn id="42" dur="500"/>
                                        <p:tgtEl>
                                          <p:spTgt spid="5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524"/>
                                        </p:tgtEl>
                                        <p:attrNameLst>
                                          <p:attrName>style.visibility</p:attrName>
                                        </p:attrNameLst>
                                      </p:cBhvr>
                                      <p:to>
                                        <p:strVal val="visible"/>
                                      </p:to>
                                    </p:set>
                                    <p:animEffect transition="in" filter="fade">
                                      <p:cBhvr additive="repl">
                                        <p:cTn id="47" dur="500"/>
                                        <p:tgtEl>
                                          <p:spTgt spid="5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531"/>
                                        </p:tgtEl>
                                        <p:attrNameLst>
                                          <p:attrName>style.visibility</p:attrName>
                                        </p:attrNameLst>
                                      </p:cBhvr>
                                      <p:to>
                                        <p:strVal val="visible"/>
                                      </p:to>
                                    </p:set>
                                    <p:animEffect transition="in" filter="fade">
                                      <p:cBhvr additive="repl">
                                        <p:cTn id="52" dur="5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Subscriber – Code Implementation</a:t>
            </a:r>
            <a:endParaRPr lang="en-US" sz="3400" b="0" strike="noStrike" spc="-1">
              <a:solidFill>
                <a:srgbClr val="212121"/>
              </a:solidFill>
              <a:latin typeface="Roboto Condensed"/>
            </a:endParaRPr>
          </a:p>
        </p:txBody>
      </p:sp>
      <p:grpSp>
        <p:nvGrpSpPr>
          <p:cNvPr id="538" name="Group 2"/>
          <p:cNvGrpSpPr/>
          <p:nvPr/>
        </p:nvGrpSpPr>
        <p:grpSpPr>
          <a:xfrm>
            <a:off x="131039" y="720720"/>
            <a:ext cx="8515249" cy="5577785"/>
            <a:chOff x="131040" y="720720"/>
            <a:chExt cx="5734800" cy="5603041"/>
          </a:xfrm>
        </p:grpSpPr>
        <p:sp>
          <p:nvSpPr>
            <p:cNvPr id="539" name="CustomShape 3"/>
            <p:cNvSpPr/>
            <p:nvPr/>
          </p:nvSpPr>
          <p:spPr>
            <a:xfrm>
              <a:off x="631080" y="1049761"/>
              <a:ext cx="5234760" cy="527400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a:solidFill>
                    <a:srgbClr val="073642"/>
                  </a:solidFill>
                  <a:latin typeface="Consolas"/>
                </a:rPr>
                <a:t>void</a:t>
              </a:r>
              <a:r>
                <a:rPr lang="en-IN" sz="2000" b="0" strike="noStrike" spc="-1">
                  <a:solidFill>
                    <a:srgbClr val="333333"/>
                  </a:solidFill>
                  <a:latin typeface="Consolas"/>
                </a:rPr>
                <a:t> </a:t>
              </a:r>
              <a:r>
                <a:rPr lang="en-IN" sz="2000" b="0" strike="noStrike" spc="-1">
                  <a:solidFill>
                    <a:srgbClr val="268BD2"/>
                  </a:solidFill>
                  <a:latin typeface="Consolas"/>
                </a:rPr>
                <a:t>setup_wifi</a:t>
              </a:r>
              <a:r>
                <a:rPr lang="en-IN" sz="2000" b="0" strike="noStrike" spc="-1">
                  <a:solidFill>
                    <a:srgbClr val="333333"/>
                  </a:solidFill>
                  <a:latin typeface="Consolas"/>
                </a:rPr>
                <a:t>() {</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delay</a:t>
              </a:r>
              <a:r>
                <a:rPr lang="en-IN" sz="2000" b="0" strike="noStrike" spc="-1">
                  <a:solidFill>
                    <a:srgbClr val="333333"/>
                  </a:solidFill>
                  <a:latin typeface="Consolas"/>
                </a:rPr>
                <a:t>(</a:t>
              </a:r>
              <a:r>
                <a:rPr lang="en-IN" sz="2000" b="0" strike="noStrike" spc="-1">
                  <a:solidFill>
                    <a:srgbClr val="D33682"/>
                  </a:solidFill>
                  <a:latin typeface="Consolas"/>
                </a:rPr>
                <a:t>10</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a:t>
              </a:r>
              <a:r>
                <a:rPr lang="en-IN" sz="2000" b="0" strike="noStrike" spc="-1">
                  <a:solidFill>
                    <a:srgbClr val="333333"/>
                  </a:solidFill>
                  <a:latin typeface="Consolas"/>
                </a:rPr>
                <a:t>(</a:t>
              </a:r>
              <a:r>
                <a:rPr lang="en-IN" sz="2000" b="0" strike="noStrike" spc="-1">
                  <a:solidFill>
                    <a:srgbClr val="2AA198"/>
                  </a:solidFill>
                  <a:latin typeface="Consolas"/>
                </a:rPr>
                <a:t>"Connecting to "</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r>
                <a:rPr lang="en-IN" sz="2000" b="0" strike="noStrike" spc="-1">
                  <a:solidFill>
                    <a:srgbClr val="268BD2"/>
                  </a:solidFill>
                  <a:latin typeface="Consolas"/>
                </a:rPr>
                <a:t>ssid</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WiFi</a:t>
              </a:r>
              <a:r>
                <a:rPr lang="en-IN" sz="2000" b="0" strike="noStrike" spc="-1">
                  <a:solidFill>
                    <a:srgbClr val="333333"/>
                  </a:solidFill>
                  <a:latin typeface="Consolas"/>
                </a:rPr>
                <a:t>.</a:t>
              </a:r>
              <a:r>
                <a:rPr lang="en-IN" sz="2000" b="0" strike="noStrike" spc="-1">
                  <a:solidFill>
                    <a:srgbClr val="268BD2"/>
                  </a:solidFill>
                  <a:latin typeface="Consolas"/>
                </a:rPr>
                <a:t>mode</a:t>
              </a:r>
              <a:r>
                <a:rPr lang="en-IN" sz="2000" b="0" strike="noStrike" spc="-1">
                  <a:solidFill>
                    <a:srgbClr val="333333"/>
                  </a:solidFill>
                  <a:latin typeface="Consolas"/>
                </a:rPr>
                <a:t>(WIFI_STA);</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WiFi</a:t>
              </a:r>
              <a:r>
                <a:rPr lang="en-IN" sz="2000" b="0" strike="noStrike" spc="-1">
                  <a:solidFill>
                    <a:srgbClr val="333333"/>
                  </a:solidFill>
                  <a:latin typeface="Consolas"/>
                </a:rPr>
                <a:t>.</a:t>
              </a:r>
              <a:r>
                <a:rPr lang="en-IN" sz="2000" b="0" strike="noStrike" spc="-1">
                  <a:solidFill>
                    <a:srgbClr val="268BD2"/>
                  </a:solidFill>
                  <a:latin typeface="Consolas"/>
                </a:rPr>
                <a:t>begin</a:t>
              </a:r>
              <a:r>
                <a:rPr lang="en-IN" sz="2000" b="0" strike="noStrike" spc="-1">
                  <a:solidFill>
                    <a:srgbClr val="333333"/>
                  </a:solidFill>
                  <a:latin typeface="Consolas"/>
                </a:rPr>
                <a:t>(</a:t>
              </a:r>
              <a:r>
                <a:rPr lang="en-IN" sz="2000" b="0" strike="noStrike" spc="-1">
                  <a:solidFill>
                    <a:srgbClr val="268BD2"/>
                  </a:solidFill>
                  <a:latin typeface="Consolas"/>
                </a:rPr>
                <a:t>ssid</a:t>
              </a:r>
              <a:r>
                <a:rPr lang="en-IN" sz="2000" b="0" strike="noStrike" spc="-1">
                  <a:solidFill>
                    <a:srgbClr val="333333"/>
                  </a:solidFill>
                  <a:latin typeface="Consolas"/>
                </a:rPr>
                <a:t>, </a:t>
              </a:r>
              <a:r>
                <a:rPr lang="en-IN" sz="2000" b="0" strike="noStrike" spc="-1">
                  <a:solidFill>
                    <a:srgbClr val="268BD2"/>
                  </a:solidFill>
                  <a:latin typeface="Consolas"/>
                </a:rPr>
                <a:t>pwd</a:t>
              </a:r>
              <a:r>
                <a:rPr lang="en-IN" sz="2000" b="0" strike="noStrike" spc="-1">
                  <a:solidFill>
                    <a:srgbClr val="333333"/>
                  </a:solidFill>
                  <a:latin typeface="Consolas"/>
                </a:rPr>
                <a:t>);</a:t>
              </a:r>
              <a:endParaRPr lang="en-IN" sz="2000" b="0" strike="noStrike" spc="-1">
                <a:latin typeface="Arial"/>
              </a:endParaRPr>
            </a:p>
            <a:p>
              <a:pPr>
                <a:lnSpc>
                  <a:spcPct val="100000"/>
                </a:lnSpc>
              </a:pPr>
              <a:r>
                <a:t/>
              </a:r>
              <a:br/>
              <a:r>
                <a:rPr lang="en-IN" sz="2000" b="0" strike="noStrike" spc="-1">
                  <a:solidFill>
                    <a:srgbClr val="333333"/>
                  </a:solidFill>
                  <a:latin typeface="Consolas"/>
                </a:rPr>
                <a:t>  </a:t>
              </a:r>
              <a:r>
                <a:rPr lang="en-IN" sz="2000" b="0" strike="noStrike" spc="-1">
                  <a:solidFill>
                    <a:srgbClr val="859900"/>
                  </a:solidFill>
                  <a:latin typeface="Consolas"/>
                </a:rPr>
                <a:t>while</a:t>
              </a:r>
              <a:r>
                <a:rPr lang="en-IN" sz="2000" b="0" strike="noStrike" spc="-1">
                  <a:solidFill>
                    <a:srgbClr val="333333"/>
                  </a:solidFill>
                  <a:latin typeface="Consolas"/>
                </a:rPr>
                <a:t>(</a:t>
              </a:r>
              <a:r>
                <a:rPr lang="en-IN" sz="2000" b="0" strike="noStrike" spc="-1">
                  <a:solidFill>
                    <a:srgbClr val="268BD2"/>
                  </a:solidFill>
                  <a:latin typeface="Consolas"/>
                </a:rPr>
                <a:t>WiFi</a:t>
              </a:r>
              <a:r>
                <a:rPr lang="en-IN" sz="2000" b="0" strike="noStrike" spc="-1">
                  <a:solidFill>
                    <a:srgbClr val="333333"/>
                  </a:solidFill>
                  <a:latin typeface="Consolas"/>
                </a:rPr>
                <a:t>.</a:t>
              </a:r>
              <a:r>
                <a:rPr lang="en-IN" sz="2000" b="0" strike="noStrike" spc="-1">
                  <a:solidFill>
                    <a:srgbClr val="268BD2"/>
                  </a:solidFill>
                  <a:latin typeface="Consolas"/>
                </a:rPr>
                <a:t>status</a:t>
              </a:r>
              <a:r>
                <a:rPr lang="en-IN" sz="2000" b="0" strike="noStrike" spc="-1">
                  <a:solidFill>
                    <a:srgbClr val="333333"/>
                  </a:solidFill>
                  <a:latin typeface="Consolas"/>
                </a:rPr>
                <a:t>()</a:t>
              </a:r>
              <a:r>
                <a:rPr lang="en-IN" sz="2000" b="0" strike="noStrike" spc="-1">
                  <a:solidFill>
                    <a:srgbClr val="859900"/>
                  </a:solidFill>
                  <a:latin typeface="Consolas"/>
                </a:rPr>
                <a:t>!=</a:t>
              </a:r>
              <a:r>
                <a:rPr lang="en-IN" sz="2000" b="0" strike="noStrike" spc="-1">
                  <a:solidFill>
                    <a:srgbClr val="333333"/>
                  </a:solidFill>
                  <a:latin typeface="Consolas"/>
                </a:rPr>
                <a:t>WL_CONNECTED)  {</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delay</a:t>
              </a:r>
              <a:r>
                <a:rPr lang="en-IN" sz="2000" b="0" strike="noStrike" spc="-1">
                  <a:solidFill>
                    <a:srgbClr val="333333"/>
                  </a:solidFill>
                  <a:latin typeface="Consolas"/>
                </a:rPr>
                <a:t>(</a:t>
              </a:r>
              <a:r>
                <a:rPr lang="en-IN" sz="2000" b="0" strike="noStrike" spc="-1">
                  <a:solidFill>
                    <a:srgbClr val="D33682"/>
                  </a:solidFill>
                  <a:latin typeface="Consolas"/>
                </a:rPr>
                <a:t>500</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a:t>
              </a:r>
              <a:r>
                <a:rPr lang="en-IN" sz="2000" b="0" strike="noStrike" spc="-1">
                  <a:solidFill>
                    <a:srgbClr val="333333"/>
                  </a:solidFill>
                  <a:latin typeface="Consolas"/>
                </a:rPr>
                <a:t>(</a:t>
              </a:r>
              <a:r>
                <a:rPr lang="en-IN" sz="2000" b="0" strike="noStrike" spc="-1">
                  <a:solidFill>
                    <a:srgbClr val="2AA198"/>
                  </a:solidFill>
                  <a:latin typeface="Consolas"/>
                </a:rPr>
                <a:t>"."</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t/>
              </a:r>
              <a:b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r>
                <a:rPr lang="en-IN" sz="2000" b="0" strike="noStrike" spc="-1">
                  <a:solidFill>
                    <a:srgbClr val="2AA198"/>
                  </a:solidFill>
                  <a:latin typeface="Consolas"/>
                </a:rPr>
                <a:t>"WiFi connected"</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r>
                <a:rPr lang="en-IN" sz="2000" b="0" strike="noStrike" spc="-1">
                  <a:solidFill>
                    <a:srgbClr val="2AA198"/>
                  </a:solidFill>
                  <a:latin typeface="Consolas"/>
                </a:rPr>
                <a:t>"IP address: "</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a:t>
              </a:r>
              <a:r>
                <a:rPr lang="en-IN" sz="2000" b="0" strike="noStrike" spc="-1">
                  <a:solidFill>
                    <a:srgbClr val="268BD2"/>
                  </a:solidFill>
                  <a:latin typeface="Consolas"/>
                </a:rPr>
                <a:t>WiFi</a:t>
              </a:r>
              <a:r>
                <a:rPr lang="en-IN" sz="2000" b="0" strike="noStrike" spc="-1">
                  <a:solidFill>
                    <a:srgbClr val="333333"/>
                  </a:solidFill>
                  <a:latin typeface="Consolas"/>
                </a:rPr>
                <a:t>.</a:t>
              </a:r>
              <a:r>
                <a:rPr lang="en-IN" sz="2000" b="0" strike="noStrike" spc="-1">
                  <a:solidFill>
                    <a:srgbClr val="268BD2"/>
                  </a:solidFill>
                  <a:latin typeface="Consolas"/>
                </a:rPr>
                <a:t>localIP</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a:t>
              </a:r>
              <a:endParaRPr lang="en-IN" sz="2000" b="0" strike="noStrike" spc="-1">
                <a:latin typeface="Arial"/>
              </a:endParaRPr>
            </a:p>
          </p:txBody>
        </p:sp>
        <p:sp>
          <p:nvSpPr>
            <p:cNvPr id="540" name="CustomShape 4"/>
            <p:cNvSpPr/>
            <p:nvPr/>
          </p:nvSpPr>
          <p:spPr>
            <a:xfrm>
              <a:off x="131040" y="1049760"/>
              <a:ext cx="501480" cy="527400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rPr>
                <a:t>10</a:t>
              </a:r>
              <a:endParaRPr lang="en-IN" sz="2000" b="0" strike="noStrike" spc="-1">
                <a:latin typeface="Arial"/>
              </a:endParaRPr>
            </a:p>
            <a:p>
              <a:pPr algn="r">
                <a:lnSpc>
                  <a:spcPct val="100000"/>
                </a:lnSpc>
              </a:pPr>
              <a:r>
                <a:rPr lang="en-IN" sz="2000" b="1" strike="noStrike" spc="-1">
                  <a:solidFill>
                    <a:srgbClr val="585858"/>
                  </a:solidFill>
                  <a:latin typeface="Consolas"/>
                </a:rPr>
                <a:t>11</a:t>
              </a:r>
              <a:endParaRPr lang="en-IN" sz="2000" b="0" strike="noStrike" spc="-1">
                <a:latin typeface="Arial"/>
              </a:endParaRPr>
            </a:p>
            <a:p>
              <a:pPr algn="r">
                <a:lnSpc>
                  <a:spcPct val="100000"/>
                </a:lnSpc>
              </a:pPr>
              <a:r>
                <a:rPr lang="en-IN" sz="2000" b="1" strike="noStrike" spc="-1">
                  <a:solidFill>
                    <a:srgbClr val="585858"/>
                  </a:solidFill>
                  <a:latin typeface="Consolas"/>
                </a:rPr>
                <a:t>12</a:t>
              </a:r>
              <a:endParaRPr lang="en-IN" sz="2000" b="0" strike="noStrike" spc="-1">
                <a:latin typeface="Arial"/>
              </a:endParaRPr>
            </a:p>
            <a:p>
              <a:pPr algn="r">
                <a:lnSpc>
                  <a:spcPct val="100000"/>
                </a:lnSpc>
              </a:pPr>
              <a:r>
                <a:rPr lang="en-IN" sz="2000" b="1" strike="noStrike" spc="-1">
                  <a:solidFill>
                    <a:srgbClr val="585858"/>
                  </a:solidFill>
                  <a:latin typeface="Consolas"/>
                </a:rPr>
                <a:t>13</a:t>
              </a:r>
              <a:endParaRPr lang="en-IN" sz="2000" b="0" strike="noStrike" spc="-1">
                <a:latin typeface="Arial"/>
              </a:endParaRPr>
            </a:p>
            <a:p>
              <a:pPr algn="r">
                <a:lnSpc>
                  <a:spcPct val="100000"/>
                </a:lnSpc>
              </a:pPr>
              <a:r>
                <a:rPr lang="en-IN" sz="2000" b="1" strike="noStrike" spc="-1">
                  <a:solidFill>
                    <a:srgbClr val="585858"/>
                  </a:solidFill>
                  <a:latin typeface="Consolas"/>
                </a:rPr>
                <a:t>14</a:t>
              </a:r>
              <a:endParaRPr lang="en-IN" sz="2000" b="0" strike="noStrike" spc="-1">
                <a:latin typeface="Arial"/>
              </a:endParaRPr>
            </a:p>
            <a:p>
              <a:pPr algn="r">
                <a:lnSpc>
                  <a:spcPct val="100000"/>
                </a:lnSpc>
              </a:pPr>
              <a:r>
                <a:rPr lang="en-IN" sz="2000" b="1" strike="noStrike" spc="-1">
                  <a:solidFill>
                    <a:srgbClr val="585858"/>
                  </a:solidFill>
                  <a:latin typeface="Consolas"/>
                </a:rPr>
                <a:t>15</a:t>
              </a:r>
              <a:endParaRPr lang="en-IN" sz="2000" b="0" strike="noStrike" spc="-1">
                <a:latin typeface="Arial"/>
              </a:endParaRPr>
            </a:p>
            <a:p>
              <a:pPr algn="r">
                <a:lnSpc>
                  <a:spcPct val="100000"/>
                </a:lnSpc>
              </a:pPr>
              <a:r>
                <a:rPr lang="en-IN" sz="2000" b="1" strike="noStrike" spc="-1">
                  <a:solidFill>
                    <a:srgbClr val="585858"/>
                  </a:solidFill>
                  <a:latin typeface="Consolas"/>
                </a:rPr>
                <a:t>16</a:t>
              </a:r>
              <a:endParaRPr lang="en-IN" sz="2000" b="0" strike="noStrike" spc="-1">
                <a:latin typeface="Arial"/>
              </a:endParaRPr>
            </a:p>
            <a:p>
              <a:pPr algn="r">
                <a:lnSpc>
                  <a:spcPct val="100000"/>
                </a:lnSpc>
              </a:pPr>
              <a:r>
                <a:rPr lang="en-IN" sz="2000" b="1" strike="noStrike" spc="-1">
                  <a:solidFill>
                    <a:srgbClr val="585858"/>
                  </a:solidFill>
                  <a:latin typeface="Consolas"/>
                </a:rPr>
                <a:t>17</a:t>
              </a:r>
              <a:endParaRPr lang="en-IN" sz="2000" b="0" strike="noStrike" spc="-1">
                <a:latin typeface="Arial"/>
              </a:endParaRPr>
            </a:p>
            <a:p>
              <a:pPr algn="r">
                <a:lnSpc>
                  <a:spcPct val="100000"/>
                </a:lnSpc>
              </a:pPr>
              <a:r>
                <a:rPr lang="en-IN" sz="2000" b="1" strike="noStrike" spc="-1">
                  <a:solidFill>
                    <a:srgbClr val="585858"/>
                  </a:solidFill>
                  <a:latin typeface="Consolas"/>
                </a:rPr>
                <a:t>18</a:t>
              </a:r>
              <a:endParaRPr lang="en-IN" sz="2000" b="0" strike="noStrike" spc="-1">
                <a:latin typeface="Arial"/>
              </a:endParaRPr>
            </a:p>
            <a:p>
              <a:pPr algn="r">
                <a:lnSpc>
                  <a:spcPct val="100000"/>
                </a:lnSpc>
              </a:pPr>
              <a:r>
                <a:rPr lang="en-IN" sz="2000" b="1" strike="noStrike" spc="-1">
                  <a:solidFill>
                    <a:srgbClr val="585858"/>
                  </a:solidFill>
                  <a:latin typeface="Consolas"/>
                </a:rPr>
                <a:t>19</a:t>
              </a:r>
              <a:endParaRPr lang="en-IN" sz="2000" b="0" strike="noStrike" spc="-1">
                <a:latin typeface="Arial"/>
              </a:endParaRPr>
            </a:p>
            <a:p>
              <a:pPr algn="r">
                <a:lnSpc>
                  <a:spcPct val="100000"/>
                </a:lnSpc>
              </a:pPr>
              <a:r>
                <a:rPr lang="en-IN" sz="2000" b="1" strike="noStrike" spc="-1">
                  <a:solidFill>
                    <a:srgbClr val="585858"/>
                  </a:solidFill>
                  <a:latin typeface="Consolas"/>
                </a:rPr>
                <a:t>20</a:t>
              </a:r>
              <a:endParaRPr lang="en-IN" sz="2000" b="0" strike="noStrike" spc="-1">
                <a:latin typeface="Arial"/>
              </a:endParaRPr>
            </a:p>
            <a:p>
              <a:pPr algn="r">
                <a:lnSpc>
                  <a:spcPct val="100000"/>
                </a:lnSpc>
              </a:pPr>
              <a:r>
                <a:rPr lang="en-IN" sz="2000" b="1" strike="noStrike" spc="-1">
                  <a:solidFill>
                    <a:srgbClr val="585858"/>
                  </a:solidFill>
                  <a:latin typeface="Consolas"/>
                </a:rPr>
                <a:t>21</a:t>
              </a:r>
              <a:endParaRPr lang="en-IN" sz="2000" b="0" strike="noStrike" spc="-1">
                <a:latin typeface="Arial"/>
              </a:endParaRPr>
            </a:p>
            <a:p>
              <a:pPr algn="r">
                <a:lnSpc>
                  <a:spcPct val="100000"/>
                </a:lnSpc>
              </a:pPr>
              <a:r>
                <a:rPr lang="en-IN" sz="2000" b="1" strike="noStrike" spc="-1">
                  <a:solidFill>
                    <a:srgbClr val="585858"/>
                  </a:solidFill>
                  <a:latin typeface="Consolas"/>
                </a:rPr>
                <a:t>22</a:t>
              </a:r>
              <a:endParaRPr lang="en-IN" sz="2000" b="0" strike="noStrike" spc="-1">
                <a:latin typeface="Arial"/>
              </a:endParaRPr>
            </a:p>
            <a:p>
              <a:pPr algn="r">
                <a:lnSpc>
                  <a:spcPct val="100000"/>
                </a:lnSpc>
              </a:pPr>
              <a:r>
                <a:rPr lang="en-IN" sz="2000" b="1" strike="noStrike" spc="-1">
                  <a:solidFill>
                    <a:srgbClr val="585858"/>
                  </a:solidFill>
                  <a:latin typeface="Consolas"/>
                </a:rPr>
                <a:t>23</a:t>
              </a:r>
              <a:endParaRPr lang="en-IN" sz="2000" b="0" strike="noStrike" spc="-1">
                <a:latin typeface="Arial"/>
              </a:endParaRPr>
            </a:p>
            <a:p>
              <a:pPr algn="r">
                <a:lnSpc>
                  <a:spcPct val="100000"/>
                </a:lnSpc>
              </a:pPr>
              <a:r>
                <a:rPr lang="en-IN" sz="2000" b="1" strike="noStrike" spc="-1">
                  <a:solidFill>
                    <a:srgbClr val="585858"/>
                  </a:solidFill>
                  <a:latin typeface="Consolas"/>
                </a:rPr>
                <a:t>24</a:t>
              </a:r>
              <a:endParaRPr lang="en-IN" sz="2000" b="0" strike="noStrike" spc="-1">
                <a:latin typeface="Arial"/>
              </a:endParaRPr>
            </a:p>
            <a:p>
              <a:pPr algn="r">
                <a:lnSpc>
                  <a:spcPct val="100000"/>
                </a:lnSpc>
              </a:pPr>
              <a:r>
                <a:rPr lang="en-IN" sz="2000" b="1" strike="noStrike" spc="-1">
                  <a:solidFill>
                    <a:srgbClr val="585858"/>
                  </a:solidFill>
                  <a:latin typeface="Consolas"/>
                </a:rPr>
                <a:t>25</a:t>
              </a:r>
              <a:endParaRPr lang="en-IN" sz="2000" b="0" strike="noStrike" spc="-1">
                <a:latin typeface="Arial"/>
              </a:endParaRPr>
            </a:p>
            <a:p>
              <a:pPr algn="r">
                <a:lnSpc>
                  <a:spcPct val="100000"/>
                </a:lnSpc>
              </a:pPr>
              <a:r>
                <a:rPr lang="en-IN" sz="2000" b="1" strike="noStrike" spc="-1">
                  <a:solidFill>
                    <a:srgbClr val="585858"/>
                  </a:solidFill>
                  <a:latin typeface="Consolas"/>
                </a:rPr>
                <a:t>26</a:t>
              </a:r>
              <a:endParaRPr lang="en-IN" sz="2000" b="0" strike="noStrike" spc="-1">
                <a:latin typeface="Arial"/>
              </a:endParaRPr>
            </a:p>
          </p:txBody>
        </p:sp>
        <p:sp>
          <p:nvSpPr>
            <p:cNvPr id="541" name="CustomShape 5"/>
            <p:cNvSpPr/>
            <p:nvPr/>
          </p:nvSpPr>
          <p:spPr>
            <a:xfrm>
              <a:off x="131040" y="720720"/>
              <a:ext cx="24444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rPr>
                <a:t>MQTT</a:t>
              </a:r>
              <a:r>
                <a:rPr lang="en-IN" sz="1600" b="0" strike="noStrike" spc="-1">
                  <a:solidFill>
                    <a:srgbClr val="FFFFFF"/>
                  </a:solidFill>
                  <a:latin typeface="Consolas"/>
                </a:rPr>
                <a:t>_</a:t>
              </a:r>
              <a:r>
                <a:rPr lang="en-IN" sz="1600" b="0" strike="noStrike" spc="-1">
                  <a:solidFill>
                    <a:srgbClr val="FFFFFF"/>
                  </a:solidFill>
                  <a:latin typeface="Roboto Condensed"/>
                </a:rPr>
                <a:t>subscriber.ino</a:t>
              </a:r>
              <a:endParaRPr lang="en-IN" sz="1600" b="0" strike="noStrike" spc="-1">
                <a:latin typeface="Arial"/>
              </a:endParaRPr>
            </a:p>
          </p:txBody>
        </p:sp>
      </p:grpSp>
      <p:sp>
        <p:nvSpPr>
          <p:cNvPr id="542" name="CustomShape 6"/>
          <p:cNvSpPr/>
          <p:nvPr/>
        </p:nvSpPr>
        <p:spPr>
          <a:xfrm>
            <a:off x="951120" y="2641320"/>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543" name="CustomShape 7"/>
          <p:cNvSpPr/>
          <p:nvPr/>
        </p:nvSpPr>
        <p:spPr>
          <a:xfrm>
            <a:off x="954360" y="2957400"/>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544" name="CustomShape 8"/>
          <p:cNvSpPr/>
          <p:nvPr/>
        </p:nvSpPr>
        <p:spPr>
          <a:xfrm>
            <a:off x="951120" y="3553920"/>
            <a:ext cx="5623300" cy="15084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545" name="Group 9"/>
          <p:cNvGrpSpPr/>
          <p:nvPr/>
        </p:nvGrpSpPr>
        <p:grpSpPr>
          <a:xfrm>
            <a:off x="5523119" y="1529686"/>
            <a:ext cx="6588361" cy="1248074"/>
            <a:chOff x="5523119" y="1529686"/>
            <a:chExt cx="6588361" cy="1248074"/>
          </a:xfrm>
        </p:grpSpPr>
        <p:sp>
          <p:nvSpPr>
            <p:cNvPr id="546" name="CustomShape 10"/>
            <p:cNvSpPr/>
            <p:nvPr/>
          </p:nvSpPr>
          <p:spPr>
            <a:xfrm>
              <a:off x="5785920" y="1529686"/>
              <a:ext cx="6325560" cy="8211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Initializing Wi-Fi module as station mode.</a:t>
              </a:r>
              <a:endParaRPr lang="en-IN" sz="2400" b="0" strike="noStrike" spc="-1" dirty="0">
                <a:latin typeface="Arial"/>
              </a:endParaRPr>
            </a:p>
          </p:txBody>
        </p:sp>
        <p:sp>
          <p:nvSpPr>
            <p:cNvPr id="547" name="CustomShape 11"/>
            <p:cNvSpPr/>
            <p:nvPr/>
          </p:nvSpPr>
          <p:spPr>
            <a:xfrm flipV="1">
              <a:off x="5523119" y="2350846"/>
              <a:ext cx="460991" cy="426914"/>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48" name="Group 12"/>
          <p:cNvGrpSpPr/>
          <p:nvPr/>
        </p:nvGrpSpPr>
        <p:grpSpPr>
          <a:xfrm>
            <a:off x="5526360" y="2608020"/>
            <a:ext cx="6665640" cy="821880"/>
            <a:chOff x="5526360" y="2608020"/>
            <a:chExt cx="6665640" cy="821880"/>
          </a:xfrm>
        </p:grpSpPr>
        <p:sp>
          <p:nvSpPr>
            <p:cNvPr id="549" name="CustomShape 13"/>
            <p:cNvSpPr/>
            <p:nvPr/>
          </p:nvSpPr>
          <p:spPr>
            <a:xfrm>
              <a:off x="5866440" y="2608020"/>
              <a:ext cx="6325560"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Connecting Wi-Fi module with given SSID and Password</a:t>
              </a:r>
              <a:endParaRPr lang="en-IN" sz="2400" b="0" strike="noStrike" spc="-1" dirty="0">
                <a:latin typeface="Arial"/>
              </a:endParaRPr>
            </a:p>
          </p:txBody>
        </p:sp>
        <p:sp>
          <p:nvSpPr>
            <p:cNvPr id="550" name="CustomShape 14"/>
            <p:cNvSpPr/>
            <p:nvPr/>
          </p:nvSpPr>
          <p:spPr>
            <a:xfrm>
              <a:off x="5526360" y="3094560"/>
              <a:ext cx="339720" cy="109394"/>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51" name="Group 15"/>
          <p:cNvGrpSpPr/>
          <p:nvPr/>
        </p:nvGrpSpPr>
        <p:grpSpPr>
          <a:xfrm>
            <a:off x="5682960" y="4856487"/>
            <a:ext cx="6325560" cy="1441575"/>
            <a:chOff x="5866200" y="3447585"/>
            <a:chExt cx="6325560" cy="1441575"/>
          </a:xfrm>
        </p:grpSpPr>
        <p:sp>
          <p:nvSpPr>
            <p:cNvPr id="552" name="CustomShape 16"/>
            <p:cNvSpPr/>
            <p:nvPr/>
          </p:nvSpPr>
          <p:spPr>
            <a:xfrm>
              <a:off x="5866200" y="4067280"/>
              <a:ext cx="6325560"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Try until Wi-Fi is not connected to given SSID with delay of half second.</a:t>
              </a:r>
              <a:endParaRPr lang="en-IN" sz="2400" b="0" strike="noStrike" spc="-1" dirty="0">
                <a:latin typeface="Arial"/>
              </a:endParaRPr>
            </a:p>
          </p:txBody>
        </p:sp>
        <p:sp>
          <p:nvSpPr>
            <p:cNvPr id="553" name="CustomShape 17"/>
            <p:cNvSpPr/>
            <p:nvPr/>
          </p:nvSpPr>
          <p:spPr>
            <a:xfrm>
              <a:off x="6757660" y="3447585"/>
              <a:ext cx="555584" cy="619251"/>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80692153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additive="repl">
                                        <p:cTn id="7" dur="500"/>
                                        <p:tgtEl>
                                          <p:spTgt spid="5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42"/>
                                        </p:tgtEl>
                                        <p:attrNameLst>
                                          <p:attrName>style.visibility</p:attrName>
                                        </p:attrNameLst>
                                      </p:cBhvr>
                                      <p:to>
                                        <p:strVal val="visible"/>
                                      </p:to>
                                    </p:set>
                                    <p:animEffect transition="in" filter="fade">
                                      <p:cBhvr additive="repl">
                                        <p:cTn id="12" dur="500"/>
                                        <p:tgtEl>
                                          <p:spTgt spid="5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45"/>
                                        </p:tgtEl>
                                        <p:attrNameLst>
                                          <p:attrName>style.visibility</p:attrName>
                                        </p:attrNameLst>
                                      </p:cBhvr>
                                      <p:to>
                                        <p:strVal val="visible"/>
                                      </p:to>
                                    </p:set>
                                    <p:animEffect transition="in" filter="fade">
                                      <p:cBhvr additive="repl">
                                        <p:cTn id="17" dur="500"/>
                                        <p:tgtEl>
                                          <p:spTgt spid="5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43"/>
                                        </p:tgtEl>
                                        <p:attrNameLst>
                                          <p:attrName>style.visibility</p:attrName>
                                        </p:attrNameLst>
                                      </p:cBhvr>
                                      <p:to>
                                        <p:strVal val="visible"/>
                                      </p:to>
                                    </p:set>
                                    <p:animEffect transition="in" filter="fade">
                                      <p:cBhvr additive="repl">
                                        <p:cTn id="22" dur="500"/>
                                        <p:tgtEl>
                                          <p:spTgt spid="5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548"/>
                                        </p:tgtEl>
                                        <p:attrNameLst>
                                          <p:attrName>style.visibility</p:attrName>
                                        </p:attrNameLst>
                                      </p:cBhvr>
                                      <p:to>
                                        <p:strVal val="visible"/>
                                      </p:to>
                                    </p:set>
                                    <p:animEffect transition="in" filter="fade">
                                      <p:cBhvr additive="repl">
                                        <p:cTn id="27" dur="500"/>
                                        <p:tgtEl>
                                          <p:spTgt spid="5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544"/>
                                        </p:tgtEl>
                                        <p:attrNameLst>
                                          <p:attrName>style.visibility</p:attrName>
                                        </p:attrNameLst>
                                      </p:cBhvr>
                                      <p:to>
                                        <p:strVal val="visible"/>
                                      </p:to>
                                    </p:set>
                                    <p:animEffect transition="in" filter="fade">
                                      <p:cBhvr additive="repl">
                                        <p:cTn id="32" dur="500"/>
                                        <p:tgtEl>
                                          <p:spTgt spid="54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551"/>
                                        </p:tgtEl>
                                        <p:attrNameLst>
                                          <p:attrName>style.visibility</p:attrName>
                                        </p:attrNameLst>
                                      </p:cBhvr>
                                      <p:to>
                                        <p:strVal val="visible"/>
                                      </p:to>
                                    </p:set>
                                    <p:animEffect transition="in" filter="fade">
                                      <p:cBhvr additive="repl">
                                        <p:cTn id="37"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Subscriber – Code Implementation</a:t>
            </a:r>
            <a:endParaRPr lang="en-US" sz="3400" b="0" strike="noStrike" spc="-1">
              <a:solidFill>
                <a:srgbClr val="212121"/>
              </a:solidFill>
              <a:latin typeface="Roboto Condensed"/>
            </a:endParaRPr>
          </a:p>
        </p:txBody>
      </p:sp>
      <p:grpSp>
        <p:nvGrpSpPr>
          <p:cNvPr id="555" name="Group 2"/>
          <p:cNvGrpSpPr/>
          <p:nvPr/>
        </p:nvGrpSpPr>
        <p:grpSpPr>
          <a:xfrm>
            <a:off x="131040" y="720720"/>
            <a:ext cx="5734800" cy="4078440"/>
            <a:chOff x="131040" y="720720"/>
            <a:chExt cx="5734800" cy="4078440"/>
          </a:xfrm>
        </p:grpSpPr>
        <p:sp>
          <p:nvSpPr>
            <p:cNvPr id="556" name="CustomShape 3"/>
            <p:cNvSpPr/>
            <p:nvPr/>
          </p:nvSpPr>
          <p:spPr>
            <a:xfrm>
              <a:off x="631080" y="1049760"/>
              <a:ext cx="5234760" cy="374940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a:solidFill>
                    <a:srgbClr val="073642"/>
                  </a:solidFill>
                  <a:latin typeface="Consolas"/>
                </a:rPr>
                <a:t>void</a:t>
              </a:r>
              <a:r>
                <a:rPr lang="en-IN" sz="2000" b="0" strike="noStrike" spc="-1">
                  <a:solidFill>
                    <a:srgbClr val="333333"/>
                  </a:solidFill>
                  <a:latin typeface="Consolas"/>
                </a:rPr>
                <a:t> </a:t>
              </a:r>
              <a:r>
                <a:rPr lang="en-IN" sz="2000" b="0" strike="noStrike" spc="-1">
                  <a:solidFill>
                    <a:srgbClr val="268BD2"/>
                  </a:solidFill>
                  <a:latin typeface="Consolas"/>
                </a:rPr>
                <a:t>callback</a:t>
              </a:r>
              <a:r>
                <a:rPr lang="en-IN" sz="2000" b="0" strike="noStrike" spc="-1">
                  <a:solidFill>
                    <a:srgbClr val="333333"/>
                  </a:solidFill>
                  <a:latin typeface="Consolas"/>
                </a:rPr>
                <a:t>(</a:t>
              </a:r>
              <a:r>
                <a:rPr lang="en-IN" sz="2000" b="1" strike="noStrike" spc="-1">
                  <a:solidFill>
                    <a:srgbClr val="073642"/>
                  </a:solidFill>
                  <a:latin typeface="Consolas"/>
                </a:rPr>
                <a:t>char</a:t>
              </a:r>
              <a:r>
                <a:rPr lang="en-IN" sz="2000" b="0" strike="noStrike" spc="-1">
                  <a:solidFill>
                    <a:srgbClr val="859900"/>
                  </a:solidFill>
                  <a:latin typeface="Consolas"/>
                </a:rPr>
                <a:t>*</a:t>
              </a:r>
              <a:r>
                <a:rPr lang="en-IN" sz="2000" b="0" strike="noStrike" spc="-1">
                  <a:solidFill>
                    <a:srgbClr val="333333"/>
                  </a:solidFill>
                  <a:latin typeface="Consolas"/>
                </a:rPr>
                <a:t> topic,</a:t>
              </a:r>
              <a:endParaRPr lang="en-IN" sz="2000" b="0" strike="noStrike" spc="-1">
                <a:latin typeface="Arial"/>
              </a:endParaRPr>
            </a:p>
            <a:p>
              <a:pPr>
                <a:lnSpc>
                  <a:spcPct val="100000"/>
                </a:lnSpc>
              </a:pPr>
              <a:r>
                <a:rPr lang="en-IN" sz="2000" b="0" strike="noStrike" spc="-1">
                  <a:solidFill>
                    <a:srgbClr val="333333"/>
                  </a:solidFill>
                  <a:latin typeface="Consolas"/>
                </a:rPr>
                <a:t>byte</a:t>
              </a:r>
              <a:r>
                <a:rPr lang="en-IN" sz="2000" b="0" strike="noStrike" spc="-1">
                  <a:solidFill>
                    <a:srgbClr val="859900"/>
                  </a:solidFill>
                  <a:latin typeface="Consolas"/>
                </a:rPr>
                <a:t>*</a:t>
              </a:r>
              <a:r>
                <a:rPr lang="en-IN" sz="2000" b="0" strike="noStrike" spc="-1">
                  <a:solidFill>
                    <a:srgbClr val="333333"/>
                  </a:solidFill>
                  <a:latin typeface="Consolas"/>
                </a:rPr>
                <a:t> payload, </a:t>
              </a:r>
              <a:r>
                <a:rPr lang="en-IN" sz="2000" b="1" strike="noStrike" spc="-1">
                  <a:solidFill>
                    <a:srgbClr val="073642"/>
                  </a:solidFill>
                  <a:latin typeface="Consolas"/>
                </a:rPr>
                <a:t>unsigned</a:t>
              </a:r>
              <a:r>
                <a:rPr lang="en-IN" sz="2000" b="0" strike="noStrike" spc="-1">
                  <a:solidFill>
                    <a:srgbClr val="333333"/>
                  </a:solidFill>
                  <a:latin typeface="Consolas"/>
                </a:rPr>
                <a:t> </a:t>
              </a:r>
              <a:r>
                <a:rPr lang="en-IN" sz="2000" b="1" strike="noStrike" spc="-1">
                  <a:solidFill>
                    <a:srgbClr val="073642"/>
                  </a:solidFill>
                  <a:latin typeface="Consolas"/>
                </a:rPr>
                <a:t>int</a:t>
              </a:r>
              <a:r>
                <a:rPr lang="en-IN" sz="2000" b="0" strike="noStrike" spc="-1">
                  <a:solidFill>
                    <a:srgbClr val="333333"/>
                  </a:solidFill>
                  <a:latin typeface="Consolas"/>
                </a:rPr>
                <a:t> length) {</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a:t>
              </a:r>
              <a:r>
                <a:rPr lang="en-IN" sz="2000" b="0" strike="noStrike" spc="-1">
                  <a:solidFill>
                    <a:srgbClr val="333333"/>
                  </a:solidFill>
                  <a:latin typeface="Consolas"/>
                </a:rPr>
                <a:t>(</a:t>
              </a:r>
              <a:r>
                <a:rPr lang="en-IN" sz="2000" b="0" strike="noStrike" spc="-1">
                  <a:solidFill>
                    <a:srgbClr val="2AA198"/>
                  </a:solidFill>
                  <a:latin typeface="Consolas"/>
                </a:rPr>
                <a:t>"Message arrived ["</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a:t>
              </a:r>
              <a:r>
                <a:rPr lang="en-IN" sz="2000" b="0" strike="noStrike" spc="-1">
                  <a:solidFill>
                    <a:srgbClr val="333333"/>
                  </a:solidFill>
                  <a:latin typeface="Consolas"/>
                </a:rPr>
                <a:t>(topic);</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a:t>
              </a:r>
              <a:r>
                <a:rPr lang="en-IN" sz="2000" b="0" strike="noStrike" spc="-1">
                  <a:solidFill>
                    <a:srgbClr val="333333"/>
                  </a:solidFill>
                  <a:latin typeface="Consolas"/>
                </a:rPr>
                <a:t>(</a:t>
              </a:r>
              <a:r>
                <a:rPr lang="en-IN" sz="2000" b="0" strike="noStrike" spc="-1">
                  <a:solidFill>
                    <a:srgbClr val="2AA198"/>
                  </a:solidFill>
                  <a:latin typeface="Consolas"/>
                </a:rPr>
                <a:t>"] "</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859900"/>
                  </a:solidFill>
                  <a:latin typeface="Consolas"/>
                </a:rPr>
                <a:t>for</a:t>
              </a:r>
              <a:r>
                <a:rPr lang="en-IN" sz="2000" b="0" strike="noStrike" spc="-1">
                  <a:solidFill>
                    <a:srgbClr val="333333"/>
                  </a:solidFill>
                  <a:latin typeface="Consolas"/>
                </a:rPr>
                <a:t> (</a:t>
              </a:r>
              <a:r>
                <a:rPr lang="en-IN" sz="2000" b="1" strike="noStrike" spc="-1">
                  <a:solidFill>
                    <a:srgbClr val="073642"/>
                  </a:solidFill>
                  <a:latin typeface="Consolas"/>
                </a:rPr>
                <a:t>int</a:t>
              </a:r>
              <a:r>
                <a:rPr lang="en-IN" sz="2000" b="0" strike="noStrike" spc="-1">
                  <a:solidFill>
                    <a:srgbClr val="333333"/>
                  </a:solidFill>
                  <a:latin typeface="Consolas"/>
                </a:rPr>
                <a:t> </a:t>
              </a:r>
              <a:r>
                <a:rPr lang="en-IN" sz="2000" b="0" strike="noStrike" spc="-1">
                  <a:solidFill>
                    <a:srgbClr val="268BD2"/>
                  </a:solidFill>
                  <a:latin typeface="Consolas"/>
                </a:rPr>
                <a:t>i</a:t>
              </a:r>
              <a:r>
                <a:rPr lang="en-IN" sz="2000" b="0" strike="noStrike" spc="-1">
                  <a:solidFill>
                    <a:srgbClr val="333333"/>
                  </a:solidFill>
                  <a:latin typeface="Consolas"/>
                </a:rPr>
                <a:t> </a:t>
              </a:r>
              <a:r>
                <a:rPr lang="en-IN" sz="2000" b="0" strike="noStrike" spc="-1">
                  <a:solidFill>
                    <a:srgbClr val="859900"/>
                  </a:solidFill>
                  <a:latin typeface="Consolas"/>
                </a:rPr>
                <a:t>=</a:t>
              </a:r>
              <a:r>
                <a:rPr lang="en-IN" sz="2000" b="0" strike="noStrike" spc="-1">
                  <a:solidFill>
                    <a:srgbClr val="333333"/>
                  </a:solidFill>
                  <a:latin typeface="Consolas"/>
                </a:rPr>
                <a:t> </a:t>
              </a:r>
              <a:r>
                <a:rPr lang="en-IN" sz="2000" b="0" strike="noStrike" spc="-1">
                  <a:solidFill>
                    <a:srgbClr val="D33682"/>
                  </a:solidFill>
                  <a:latin typeface="Consolas"/>
                </a:rPr>
                <a:t>0</a:t>
              </a:r>
              <a:r>
                <a:rPr lang="en-IN" sz="2000" b="0" strike="noStrike" spc="-1">
                  <a:solidFill>
                    <a:srgbClr val="333333"/>
                  </a:solidFill>
                  <a:latin typeface="Consolas"/>
                </a:rPr>
                <a:t>; </a:t>
              </a:r>
              <a:r>
                <a:rPr lang="en-IN" sz="2000" b="0" strike="noStrike" spc="-1">
                  <a:solidFill>
                    <a:srgbClr val="268BD2"/>
                  </a:solidFill>
                  <a:latin typeface="Consolas"/>
                </a:rPr>
                <a:t>i</a:t>
              </a:r>
              <a:r>
                <a:rPr lang="en-IN" sz="2000" b="0" strike="noStrike" spc="-1">
                  <a:solidFill>
                    <a:srgbClr val="333333"/>
                  </a:solidFill>
                  <a:latin typeface="Consolas"/>
                </a:rPr>
                <a:t> </a:t>
              </a:r>
              <a:r>
                <a:rPr lang="en-IN" sz="2000" b="0" strike="noStrike" spc="-1">
                  <a:solidFill>
                    <a:srgbClr val="859900"/>
                  </a:solidFill>
                  <a:latin typeface="Consolas"/>
                </a:rPr>
                <a:t>&lt;</a:t>
              </a:r>
              <a:r>
                <a:rPr lang="en-IN" sz="2000" b="0" strike="noStrike" spc="-1">
                  <a:solidFill>
                    <a:srgbClr val="333333"/>
                  </a:solidFill>
                  <a:latin typeface="Consolas"/>
                </a:rPr>
                <a:t> length; </a:t>
              </a:r>
              <a:r>
                <a:rPr lang="en-IN" sz="2000" b="0" strike="noStrike" spc="-1">
                  <a:solidFill>
                    <a:srgbClr val="268BD2"/>
                  </a:solidFill>
                  <a:latin typeface="Consolas"/>
                </a:rPr>
                <a:t>i</a:t>
              </a:r>
              <a:r>
                <a:rPr lang="en-IN" sz="2000" b="0" strike="noStrike" spc="-1">
                  <a:solidFill>
                    <a:srgbClr val="859900"/>
                  </a:solidFill>
                  <a:latin typeface="Consolas"/>
                </a:rPr>
                <a:t>++</a:t>
              </a:r>
              <a:r>
                <a:rPr lang="en-IN" sz="2000" b="0" strike="noStrike" spc="-1">
                  <a:solidFill>
                    <a:srgbClr val="333333"/>
                  </a:solidFill>
                  <a:latin typeface="Consolas"/>
                </a:rPr>
                <a:t>) </a:t>
              </a:r>
              <a:endParaRPr lang="en-IN" sz="2000" b="0" strike="noStrike" spc="-1">
                <a:latin typeface="Arial"/>
              </a:endParaRPr>
            </a:p>
            <a:p>
              <a:pPr>
                <a:lnSpc>
                  <a:spcPct val="100000"/>
                </a:lnSpc>
              </a:pPr>
              <a:r>
                <a:rPr lang="en-IN" sz="2000" b="0" strike="noStrike" spc="-1">
                  <a:solidFill>
                    <a:srgbClr val="333333"/>
                  </a:solidFill>
                  <a:latin typeface="Consolas"/>
                </a:rPr>
                <a:t>  {</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a:t>
              </a:r>
              <a:r>
                <a:rPr lang="en-IN" sz="2000" b="0" strike="noStrike" spc="-1">
                  <a:solidFill>
                    <a:srgbClr val="333333"/>
                  </a:solidFill>
                  <a:latin typeface="Consolas"/>
                </a:rPr>
                <a:t>((</a:t>
              </a:r>
              <a:r>
                <a:rPr lang="en-IN" sz="2000" b="1" strike="noStrike" spc="-1">
                  <a:solidFill>
                    <a:srgbClr val="073642"/>
                  </a:solidFill>
                  <a:latin typeface="Consolas"/>
                </a:rPr>
                <a:t>char</a:t>
              </a:r>
              <a:r>
                <a:rPr lang="en-IN" sz="2000" b="0" strike="noStrike" spc="-1">
                  <a:solidFill>
                    <a:srgbClr val="333333"/>
                  </a:solidFill>
                  <a:latin typeface="Consolas"/>
                </a:rPr>
                <a:t>)payload[</a:t>
              </a:r>
              <a:r>
                <a:rPr lang="en-IN" sz="2000" b="0" strike="noStrike" spc="-1">
                  <a:solidFill>
                    <a:srgbClr val="268BD2"/>
                  </a:solidFill>
                  <a:latin typeface="Consolas"/>
                </a:rPr>
                <a:t>i</a:t>
              </a:r>
              <a:r>
                <a:rPr lang="en-IN" sz="2000" b="0" strike="noStrike" spc="-1">
                  <a:solidFill>
                    <a:srgbClr val="333333"/>
                  </a:solidFill>
                  <a:latin typeface="Consolas"/>
                </a:rPr>
                <a:t>]);</a:t>
              </a:r>
              <a:endParaRPr lang="en-IN" sz="2000" b="0" strike="noStrike" spc="-1">
                <a:latin typeface="Arial"/>
              </a:endParaRPr>
            </a:p>
            <a:p>
              <a:pPr>
                <a:lnSpc>
                  <a:spcPct val="100000"/>
                </a:lnSpc>
              </a:pPr>
              <a:r>
                <a:rPr lang="en-IN" sz="2000" b="0" strike="noStrike" spc="-1">
                  <a:solidFill>
                    <a:srgbClr val="333333"/>
                  </a:solidFill>
                  <a:latin typeface="Consolas"/>
                </a:rPr>
                <a:t>  }</a:t>
              </a:r>
              <a:endParaRPr lang="en-IN" sz="2000" b="0" strike="noStrike" spc="-1">
                <a:latin typeface="Arial"/>
              </a:endParaRPr>
            </a:p>
            <a:p>
              <a:pPr>
                <a:lnSpc>
                  <a:spcPct val="100000"/>
                </a:lnSpc>
              </a:pPr>
              <a:r>
                <a:rPr lang="en-IN" sz="2000" b="0" strike="noStrike" spc="-1">
                  <a:solidFill>
                    <a:srgbClr val="333333"/>
                  </a:solidFill>
                  <a:latin typeface="Consolas"/>
                </a:rPr>
                <a:t>  </a:t>
              </a:r>
              <a:r>
                <a:rPr lang="en-IN" sz="2000" b="0" strike="noStrike" spc="-1">
                  <a:solidFill>
                    <a:srgbClr val="268BD2"/>
                  </a:solidFill>
                  <a:latin typeface="Consolas"/>
                </a:rPr>
                <a:t>Serial</a:t>
              </a:r>
              <a:r>
                <a:rPr lang="en-IN" sz="2000" b="0" strike="noStrike" spc="-1">
                  <a:solidFill>
                    <a:srgbClr val="333333"/>
                  </a:solidFill>
                  <a:latin typeface="Consolas"/>
                </a:rPr>
                <a:t>.</a:t>
              </a:r>
              <a:r>
                <a:rPr lang="en-IN" sz="2000" b="0" strike="noStrike" spc="-1">
                  <a:solidFill>
                    <a:srgbClr val="268BD2"/>
                  </a:solidFill>
                  <a:latin typeface="Consolas"/>
                </a:rPr>
                <a:t>println</a:t>
              </a:r>
              <a:r>
                <a:rPr lang="en-IN" sz="2000" b="0" strike="noStrike" spc="-1">
                  <a:solidFill>
                    <a:srgbClr val="333333"/>
                  </a:solidFill>
                  <a:latin typeface="Consolas"/>
                </a:rPr>
                <a:t>(); </a:t>
              </a:r>
              <a:endParaRPr lang="en-IN" sz="2000" b="0" strike="noStrike" spc="-1">
                <a:latin typeface="Arial"/>
              </a:endParaRPr>
            </a:p>
            <a:p>
              <a:pPr>
                <a:lnSpc>
                  <a:spcPct val="100000"/>
                </a:lnSpc>
              </a:pPr>
              <a:r>
                <a:rPr lang="en-IN" sz="2000" b="0" strike="noStrike" spc="-1">
                  <a:solidFill>
                    <a:srgbClr val="333333"/>
                  </a:solidFill>
                  <a:latin typeface="Consolas"/>
                </a:rPr>
                <a:t>}</a:t>
              </a:r>
              <a:endParaRPr lang="en-IN" sz="2000" b="0" strike="noStrike" spc="-1">
                <a:latin typeface="Arial"/>
              </a:endParaRPr>
            </a:p>
          </p:txBody>
        </p:sp>
        <p:sp>
          <p:nvSpPr>
            <p:cNvPr id="557" name="CustomShape 4"/>
            <p:cNvSpPr/>
            <p:nvPr/>
          </p:nvSpPr>
          <p:spPr>
            <a:xfrm>
              <a:off x="131040" y="1049760"/>
              <a:ext cx="501480" cy="374940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rPr>
                <a:t>27</a:t>
              </a:r>
              <a:endParaRPr lang="en-IN" sz="2000" b="0" strike="noStrike" spc="-1">
                <a:latin typeface="Arial"/>
              </a:endParaRPr>
            </a:p>
            <a:p>
              <a:pPr algn="r">
                <a:lnSpc>
                  <a:spcPct val="100000"/>
                </a:lnSpc>
              </a:pPr>
              <a:endParaRPr lang="en-IN" sz="2000" b="0" strike="noStrike" spc="-1">
                <a:latin typeface="Arial"/>
              </a:endParaRPr>
            </a:p>
            <a:p>
              <a:pPr algn="r">
                <a:lnSpc>
                  <a:spcPct val="100000"/>
                </a:lnSpc>
              </a:pPr>
              <a:r>
                <a:rPr lang="en-IN" sz="2000" b="1" strike="noStrike" spc="-1">
                  <a:solidFill>
                    <a:srgbClr val="585858"/>
                  </a:solidFill>
                  <a:latin typeface="Consolas"/>
                </a:rPr>
                <a:t>28</a:t>
              </a:r>
              <a:endParaRPr lang="en-IN" sz="2000" b="0" strike="noStrike" spc="-1">
                <a:latin typeface="Arial"/>
              </a:endParaRPr>
            </a:p>
            <a:p>
              <a:pPr algn="r">
                <a:lnSpc>
                  <a:spcPct val="100000"/>
                </a:lnSpc>
              </a:pPr>
              <a:r>
                <a:rPr lang="en-IN" sz="2000" b="1" strike="noStrike" spc="-1">
                  <a:solidFill>
                    <a:srgbClr val="585858"/>
                  </a:solidFill>
                  <a:latin typeface="Consolas"/>
                </a:rPr>
                <a:t>29</a:t>
              </a:r>
              <a:endParaRPr lang="en-IN" sz="2000" b="0" strike="noStrike" spc="-1">
                <a:latin typeface="Arial"/>
              </a:endParaRPr>
            </a:p>
            <a:p>
              <a:pPr algn="r">
                <a:lnSpc>
                  <a:spcPct val="100000"/>
                </a:lnSpc>
              </a:pPr>
              <a:r>
                <a:rPr lang="en-IN" sz="2000" b="1" strike="noStrike" spc="-1">
                  <a:solidFill>
                    <a:srgbClr val="585858"/>
                  </a:solidFill>
                  <a:latin typeface="Consolas"/>
                </a:rPr>
                <a:t>30</a:t>
              </a:r>
              <a:endParaRPr lang="en-IN" sz="2000" b="0" strike="noStrike" spc="-1">
                <a:latin typeface="Arial"/>
              </a:endParaRPr>
            </a:p>
            <a:p>
              <a:pPr algn="r">
                <a:lnSpc>
                  <a:spcPct val="100000"/>
                </a:lnSpc>
              </a:pPr>
              <a:r>
                <a:rPr lang="en-IN" sz="2000" b="1" strike="noStrike" spc="-1">
                  <a:solidFill>
                    <a:srgbClr val="585858"/>
                  </a:solidFill>
                  <a:latin typeface="Consolas"/>
                </a:rPr>
                <a:t>31</a:t>
              </a:r>
              <a:endParaRPr lang="en-IN" sz="2000" b="0" strike="noStrike" spc="-1">
                <a:latin typeface="Arial"/>
              </a:endParaRPr>
            </a:p>
            <a:p>
              <a:pPr algn="r">
                <a:lnSpc>
                  <a:spcPct val="100000"/>
                </a:lnSpc>
              </a:pPr>
              <a:r>
                <a:rPr lang="en-IN" sz="2000" b="1" strike="noStrike" spc="-1">
                  <a:solidFill>
                    <a:srgbClr val="585858"/>
                  </a:solidFill>
                  <a:latin typeface="Consolas"/>
                </a:rPr>
                <a:t>32</a:t>
              </a:r>
              <a:endParaRPr lang="en-IN" sz="2000" b="0" strike="noStrike" spc="-1">
                <a:latin typeface="Arial"/>
              </a:endParaRPr>
            </a:p>
            <a:p>
              <a:pPr algn="r">
                <a:lnSpc>
                  <a:spcPct val="100000"/>
                </a:lnSpc>
              </a:pPr>
              <a:r>
                <a:rPr lang="en-IN" sz="2000" b="1" strike="noStrike" spc="-1">
                  <a:solidFill>
                    <a:srgbClr val="585858"/>
                  </a:solidFill>
                  <a:latin typeface="Consolas"/>
                </a:rPr>
                <a:t>33</a:t>
              </a:r>
              <a:endParaRPr lang="en-IN" sz="2000" b="0" strike="noStrike" spc="-1">
                <a:latin typeface="Arial"/>
              </a:endParaRPr>
            </a:p>
            <a:p>
              <a:pPr algn="r">
                <a:lnSpc>
                  <a:spcPct val="100000"/>
                </a:lnSpc>
              </a:pPr>
              <a:r>
                <a:rPr lang="en-IN" sz="2000" b="1" strike="noStrike" spc="-1">
                  <a:solidFill>
                    <a:srgbClr val="585858"/>
                  </a:solidFill>
                  <a:latin typeface="Consolas"/>
                </a:rPr>
                <a:t>34</a:t>
              </a:r>
              <a:endParaRPr lang="en-IN" sz="2000" b="0" strike="noStrike" spc="-1">
                <a:latin typeface="Arial"/>
              </a:endParaRPr>
            </a:p>
            <a:p>
              <a:pPr algn="r">
                <a:lnSpc>
                  <a:spcPct val="100000"/>
                </a:lnSpc>
              </a:pPr>
              <a:r>
                <a:rPr lang="en-IN" sz="2000" b="1" strike="noStrike" spc="-1">
                  <a:solidFill>
                    <a:srgbClr val="585858"/>
                  </a:solidFill>
                  <a:latin typeface="Consolas"/>
                </a:rPr>
                <a:t>35</a:t>
              </a:r>
              <a:endParaRPr lang="en-IN" sz="2000" b="0" strike="noStrike" spc="-1">
                <a:latin typeface="Arial"/>
              </a:endParaRPr>
            </a:p>
            <a:p>
              <a:pPr algn="r">
                <a:lnSpc>
                  <a:spcPct val="100000"/>
                </a:lnSpc>
              </a:pPr>
              <a:r>
                <a:rPr lang="en-IN" sz="2000" b="1" strike="noStrike" spc="-1">
                  <a:solidFill>
                    <a:srgbClr val="585858"/>
                  </a:solidFill>
                  <a:latin typeface="Consolas"/>
                </a:rPr>
                <a:t>36</a:t>
              </a:r>
              <a:endParaRPr lang="en-IN" sz="2000" b="0" strike="noStrike" spc="-1">
                <a:latin typeface="Arial"/>
              </a:endParaRPr>
            </a:p>
            <a:p>
              <a:pPr algn="r">
                <a:lnSpc>
                  <a:spcPct val="100000"/>
                </a:lnSpc>
              </a:pPr>
              <a:r>
                <a:rPr lang="en-IN" sz="2000" b="1" strike="noStrike" spc="-1">
                  <a:solidFill>
                    <a:srgbClr val="585858"/>
                  </a:solidFill>
                  <a:latin typeface="Consolas"/>
                </a:rPr>
                <a:t>37</a:t>
              </a:r>
              <a:endParaRPr lang="en-IN" sz="2000" b="0" strike="noStrike" spc="-1">
                <a:latin typeface="Arial"/>
              </a:endParaRPr>
            </a:p>
          </p:txBody>
        </p:sp>
        <p:sp>
          <p:nvSpPr>
            <p:cNvPr id="558" name="CustomShape 5"/>
            <p:cNvSpPr/>
            <p:nvPr/>
          </p:nvSpPr>
          <p:spPr>
            <a:xfrm>
              <a:off x="131040" y="720720"/>
              <a:ext cx="24444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rPr>
                <a:t>MQTT</a:t>
              </a:r>
              <a:r>
                <a:rPr lang="en-IN" sz="1600" b="0" strike="noStrike" spc="-1">
                  <a:solidFill>
                    <a:srgbClr val="FFFFFF"/>
                  </a:solidFill>
                  <a:latin typeface="Consolas"/>
                </a:rPr>
                <a:t>_</a:t>
              </a:r>
              <a:r>
                <a:rPr lang="en-IN" sz="1600" b="0" strike="noStrike" spc="-1">
                  <a:solidFill>
                    <a:srgbClr val="FFFFFF"/>
                  </a:solidFill>
                  <a:latin typeface="Roboto Condensed"/>
                </a:rPr>
                <a:t>subscriber.ino</a:t>
              </a:r>
              <a:endParaRPr lang="en-IN" sz="1600" b="0" strike="noStrike" spc="-1">
                <a:latin typeface="Arial"/>
              </a:endParaRPr>
            </a:p>
          </p:txBody>
        </p:sp>
      </p:grpSp>
      <p:sp>
        <p:nvSpPr>
          <p:cNvPr id="559" name="CustomShape 6"/>
          <p:cNvSpPr/>
          <p:nvPr/>
        </p:nvSpPr>
        <p:spPr>
          <a:xfrm>
            <a:off x="649080" y="1114560"/>
            <a:ext cx="4983120" cy="5940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560" name="CustomShape 7"/>
          <p:cNvSpPr/>
          <p:nvPr/>
        </p:nvSpPr>
        <p:spPr>
          <a:xfrm>
            <a:off x="951120" y="2918880"/>
            <a:ext cx="4754520" cy="150840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561" name="Group 8"/>
          <p:cNvGrpSpPr/>
          <p:nvPr/>
        </p:nvGrpSpPr>
        <p:grpSpPr>
          <a:xfrm>
            <a:off x="5632560" y="1115640"/>
            <a:ext cx="6559200" cy="922500"/>
            <a:chOff x="5632560" y="1115640"/>
            <a:chExt cx="6559200" cy="1186920"/>
          </a:xfrm>
        </p:grpSpPr>
        <p:sp>
          <p:nvSpPr>
            <p:cNvPr id="562" name="CustomShape 9"/>
            <p:cNvSpPr/>
            <p:nvPr/>
          </p:nvSpPr>
          <p:spPr>
            <a:xfrm>
              <a:off x="5866200" y="1115640"/>
              <a:ext cx="6325560" cy="11869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rPr>
                <a:t>A </a:t>
              </a:r>
              <a:r>
                <a:rPr lang="en-IN" sz="2400" b="0" i="1" strike="noStrike" spc="-1">
                  <a:solidFill>
                    <a:srgbClr val="1D6FA9"/>
                  </a:solidFill>
                  <a:latin typeface="Roboto Condensed"/>
                </a:rPr>
                <a:t>callback</a:t>
              </a:r>
              <a:r>
                <a:rPr lang="en-IN" sz="2400" b="0" strike="noStrike" spc="-1">
                  <a:solidFill>
                    <a:srgbClr val="212121"/>
                  </a:solidFill>
                  <a:latin typeface="Roboto Condensed"/>
                </a:rPr>
                <a:t> function for receiving messages every time when </a:t>
              </a:r>
              <a:r>
                <a:rPr lang="en-IN" sz="2400" b="0" i="1" strike="noStrike" spc="-1">
                  <a:solidFill>
                    <a:srgbClr val="1D6FA9"/>
                  </a:solidFill>
                  <a:latin typeface="Roboto Condensed"/>
                </a:rPr>
                <a:t>client.loop( )</a:t>
              </a:r>
              <a:r>
                <a:rPr lang="en-IN" sz="2400" b="0" strike="noStrike" spc="-1">
                  <a:solidFill>
                    <a:srgbClr val="212121"/>
                  </a:solidFill>
                  <a:latin typeface="Roboto Condensed"/>
                </a:rPr>
                <a:t> executes.</a:t>
              </a:r>
              <a:endParaRPr lang="en-IN" sz="2400" b="0" strike="noStrike" spc="-1">
                <a:latin typeface="Arial"/>
              </a:endParaRPr>
            </a:p>
          </p:txBody>
        </p:sp>
        <p:sp>
          <p:nvSpPr>
            <p:cNvPr id="563" name="CustomShape 10"/>
            <p:cNvSpPr/>
            <p:nvPr/>
          </p:nvSpPr>
          <p:spPr>
            <a:xfrm>
              <a:off x="5632560" y="1411920"/>
              <a:ext cx="233280" cy="11880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64" name="Group 11"/>
          <p:cNvGrpSpPr/>
          <p:nvPr/>
        </p:nvGrpSpPr>
        <p:grpSpPr>
          <a:xfrm>
            <a:off x="5705640" y="3527793"/>
            <a:ext cx="6485760" cy="1641600"/>
            <a:chOff x="5706000" y="2442600"/>
            <a:chExt cx="6485760" cy="1641600"/>
          </a:xfrm>
        </p:grpSpPr>
        <p:sp>
          <p:nvSpPr>
            <p:cNvPr id="565" name="CustomShape 12"/>
            <p:cNvSpPr/>
            <p:nvPr/>
          </p:nvSpPr>
          <p:spPr>
            <a:xfrm>
              <a:off x="5866200" y="3262320"/>
              <a:ext cx="6325560"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rPr>
                <a:t>Executing the for loop until all the characters of the payload are printed.</a:t>
              </a:r>
              <a:endParaRPr lang="en-IN" sz="2400" b="0" strike="noStrike" spc="-1">
                <a:latin typeface="Arial"/>
              </a:endParaRPr>
            </a:p>
          </p:txBody>
        </p:sp>
        <p:sp>
          <p:nvSpPr>
            <p:cNvPr id="566" name="CustomShape 13"/>
            <p:cNvSpPr/>
            <p:nvPr/>
          </p:nvSpPr>
          <p:spPr>
            <a:xfrm>
              <a:off x="5706000" y="2442600"/>
              <a:ext cx="868780" cy="81972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567" name="CustomShape 14"/>
          <p:cNvSpPr/>
          <p:nvPr/>
        </p:nvSpPr>
        <p:spPr>
          <a:xfrm>
            <a:off x="5866440" y="2410020"/>
            <a:ext cx="6325560" cy="11869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rPr>
              <a:t>This function accepts the arguments </a:t>
            </a:r>
            <a:r>
              <a:rPr lang="en-IN" sz="2400" b="0" i="1" strike="noStrike" spc="-1">
                <a:solidFill>
                  <a:srgbClr val="1D6FA9"/>
                </a:solidFill>
                <a:latin typeface="Roboto Condensed"/>
              </a:rPr>
              <a:t>char* of topic</a:t>
            </a:r>
            <a:r>
              <a:rPr lang="en-IN" sz="2400" b="0" strike="noStrike" spc="-1">
                <a:solidFill>
                  <a:srgbClr val="212121"/>
                </a:solidFill>
                <a:latin typeface="Roboto Condensed"/>
              </a:rPr>
              <a:t>, </a:t>
            </a:r>
            <a:r>
              <a:rPr lang="en-IN" sz="2400" b="0" i="1" strike="noStrike" spc="-1">
                <a:solidFill>
                  <a:srgbClr val="1D6FA9"/>
                </a:solidFill>
                <a:latin typeface="Roboto Condensed"/>
              </a:rPr>
              <a:t>char* of payload</a:t>
            </a:r>
            <a:r>
              <a:rPr lang="en-IN" sz="2400" b="0" strike="noStrike" spc="-1">
                <a:solidFill>
                  <a:srgbClr val="212121"/>
                </a:solidFill>
                <a:latin typeface="Roboto Condensed"/>
              </a:rPr>
              <a:t> and the </a:t>
            </a:r>
            <a:r>
              <a:rPr lang="en-IN" sz="2400" b="0" i="1" strike="noStrike" spc="-1">
                <a:solidFill>
                  <a:srgbClr val="1D6FA9"/>
                </a:solidFill>
                <a:latin typeface="Roboto Condensed"/>
              </a:rPr>
              <a:t>length of payload</a:t>
            </a:r>
            <a:r>
              <a:rPr lang="en-IN" sz="2400" b="0" strike="noStrike" spc="-1">
                <a:solidFill>
                  <a:srgbClr val="212121"/>
                </a:solidFill>
                <a:latin typeface="Roboto Condensed"/>
              </a:rPr>
              <a:t>.</a:t>
            </a:r>
            <a:endParaRPr lang="en-IN" sz="2400" b="0" strike="noStrike" spc="-1">
              <a:latin typeface="Arial"/>
            </a:endParaRPr>
          </a:p>
        </p:txBody>
      </p:sp>
      <p:sp>
        <p:nvSpPr>
          <p:cNvPr id="569" name="CustomShape 16"/>
          <p:cNvSpPr/>
          <p:nvPr/>
        </p:nvSpPr>
        <p:spPr>
          <a:xfrm>
            <a:off x="1269000" y="3563640"/>
            <a:ext cx="4343040" cy="273960"/>
          </a:xfrm>
          <a:prstGeom prst="rect">
            <a:avLst/>
          </a:prstGeom>
          <a:noFill/>
          <a:ln w="19080">
            <a:solidFill>
              <a:schemeClr val="accent5"/>
            </a:solidFill>
          </a:ln>
        </p:spPr>
        <p:style>
          <a:lnRef idx="2">
            <a:schemeClr val="accent1">
              <a:shade val="50000"/>
            </a:schemeClr>
          </a:lnRef>
          <a:fillRef idx="1">
            <a:schemeClr val="accent1"/>
          </a:fillRef>
          <a:effectRef idx="0">
            <a:schemeClr val="accent1"/>
          </a:effectRef>
          <a:fontRef idx="minor"/>
        </p:style>
      </p:sp>
      <p:grpSp>
        <p:nvGrpSpPr>
          <p:cNvPr id="4" name="Group 3"/>
          <p:cNvGrpSpPr/>
          <p:nvPr/>
        </p:nvGrpSpPr>
        <p:grpSpPr>
          <a:xfrm>
            <a:off x="4192874" y="3837600"/>
            <a:ext cx="6325560" cy="2740737"/>
            <a:chOff x="4192874" y="3837600"/>
            <a:chExt cx="6325560" cy="2740737"/>
          </a:xfrm>
        </p:grpSpPr>
        <p:sp>
          <p:nvSpPr>
            <p:cNvPr id="568" name="CustomShape 15"/>
            <p:cNvSpPr/>
            <p:nvPr/>
          </p:nvSpPr>
          <p:spPr>
            <a:xfrm>
              <a:off x="4192874" y="5391417"/>
              <a:ext cx="6325560" cy="1186920"/>
            </a:xfrm>
            <a:prstGeom prst="rect">
              <a:avLst/>
            </a:prstGeom>
            <a:noFill/>
            <a:ln>
              <a:solidFill>
                <a:schemeClr val="accent5"/>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rPr>
                <a:t>Typecasting of </a:t>
              </a:r>
              <a:r>
                <a:rPr lang="en-IN" sz="2400" b="0" i="1" strike="noStrike" spc="-1">
                  <a:solidFill>
                    <a:srgbClr val="1D6FA9"/>
                  </a:solidFill>
                  <a:latin typeface="Roboto Condensed"/>
                </a:rPr>
                <a:t>payload[i]</a:t>
              </a:r>
              <a:r>
                <a:rPr lang="en-IN" sz="2400" b="0" strike="noStrike" spc="-1">
                  <a:solidFill>
                    <a:srgbClr val="212121"/>
                  </a:solidFill>
                  <a:latin typeface="Roboto Condensed"/>
                </a:rPr>
                <a:t> into equivalent character and then printing on serial monitor.</a:t>
              </a:r>
              <a:endParaRPr lang="en-IN" sz="2400" b="0" strike="noStrike" spc="-1">
                <a:latin typeface="Arial"/>
              </a:endParaRPr>
            </a:p>
          </p:txBody>
        </p:sp>
        <p:cxnSp>
          <p:nvCxnSpPr>
            <p:cNvPr id="3" name="Straight Arrow Connector 2"/>
            <p:cNvCxnSpPr/>
            <p:nvPr/>
          </p:nvCxnSpPr>
          <p:spPr>
            <a:xfrm>
              <a:off x="4548851" y="3837600"/>
              <a:ext cx="11574" cy="1553817"/>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177840877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55"/>
                                        </p:tgtEl>
                                        <p:attrNameLst>
                                          <p:attrName>style.visibility</p:attrName>
                                        </p:attrNameLst>
                                      </p:cBhvr>
                                      <p:to>
                                        <p:strVal val="visible"/>
                                      </p:to>
                                    </p:set>
                                    <p:animEffect transition="in" filter="fade">
                                      <p:cBhvr additive="repl">
                                        <p:cTn id="7" dur="500"/>
                                        <p:tgtEl>
                                          <p:spTgt spid="5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59"/>
                                        </p:tgtEl>
                                        <p:attrNameLst>
                                          <p:attrName>style.visibility</p:attrName>
                                        </p:attrNameLst>
                                      </p:cBhvr>
                                      <p:to>
                                        <p:strVal val="visible"/>
                                      </p:to>
                                    </p:set>
                                    <p:animEffect transition="in" filter="fade">
                                      <p:cBhvr additive="repl">
                                        <p:cTn id="12" dur="500"/>
                                        <p:tgtEl>
                                          <p:spTgt spid="5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61"/>
                                        </p:tgtEl>
                                        <p:attrNameLst>
                                          <p:attrName>style.visibility</p:attrName>
                                        </p:attrNameLst>
                                      </p:cBhvr>
                                      <p:to>
                                        <p:strVal val="visible"/>
                                      </p:to>
                                    </p:set>
                                    <p:animEffect transition="in" filter="fade">
                                      <p:cBhvr additive="repl">
                                        <p:cTn id="17" dur="500"/>
                                        <p:tgtEl>
                                          <p:spTgt spid="5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67"/>
                                        </p:tgtEl>
                                        <p:attrNameLst>
                                          <p:attrName>style.visibility</p:attrName>
                                        </p:attrNameLst>
                                      </p:cBhvr>
                                      <p:to>
                                        <p:strVal val="visible"/>
                                      </p:to>
                                    </p:set>
                                    <p:animEffect transition="in" filter="fade">
                                      <p:cBhvr additive="repl">
                                        <p:cTn id="22" dur="500"/>
                                        <p:tgtEl>
                                          <p:spTgt spid="5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560"/>
                                        </p:tgtEl>
                                        <p:attrNameLst>
                                          <p:attrName>style.visibility</p:attrName>
                                        </p:attrNameLst>
                                      </p:cBhvr>
                                      <p:to>
                                        <p:strVal val="visible"/>
                                      </p:to>
                                    </p:set>
                                    <p:animEffect transition="in" filter="fade">
                                      <p:cBhvr additive="repl">
                                        <p:cTn id="27" dur="500"/>
                                        <p:tgtEl>
                                          <p:spTgt spid="56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564"/>
                                        </p:tgtEl>
                                        <p:attrNameLst>
                                          <p:attrName>style.visibility</p:attrName>
                                        </p:attrNameLst>
                                      </p:cBhvr>
                                      <p:to>
                                        <p:strVal val="visible"/>
                                      </p:to>
                                    </p:set>
                                    <p:animEffect transition="in" filter="fade">
                                      <p:cBhvr additive="repl">
                                        <p:cTn id="32" dur="500"/>
                                        <p:tgtEl>
                                          <p:spTgt spid="5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569"/>
                                        </p:tgtEl>
                                        <p:attrNameLst>
                                          <p:attrName>style.visibility</p:attrName>
                                        </p:attrNameLst>
                                      </p:cBhvr>
                                      <p:to>
                                        <p:strVal val="visible"/>
                                      </p:to>
                                    </p:set>
                                    <p:animEffect transition="in" filter="fade">
                                      <p:cBhvr additive="repl">
                                        <p:cTn id="37" dur="500"/>
                                        <p:tgtEl>
                                          <p:spTgt spid="569"/>
                                        </p:tgtEl>
                                      </p:cBhvr>
                                    </p:animEffect>
                                  </p:childTnLst>
                                </p:cTn>
                              </p:par>
                              <p:par>
                                <p:cTn id="38" presetID="1"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MQTT Subscriber – Code Implementation</a:t>
            </a:r>
            <a:endParaRPr lang="en-US" sz="3400" b="0" strike="noStrike" spc="-1">
              <a:solidFill>
                <a:srgbClr val="212121"/>
              </a:solidFill>
              <a:latin typeface="Roboto Condensed"/>
            </a:endParaRPr>
          </a:p>
        </p:txBody>
      </p:sp>
      <p:grpSp>
        <p:nvGrpSpPr>
          <p:cNvPr id="571" name="Group 2"/>
          <p:cNvGrpSpPr/>
          <p:nvPr/>
        </p:nvGrpSpPr>
        <p:grpSpPr>
          <a:xfrm>
            <a:off x="131040" y="720720"/>
            <a:ext cx="6698022" cy="5603040"/>
            <a:chOff x="131040" y="720720"/>
            <a:chExt cx="6698022" cy="5603040"/>
          </a:xfrm>
        </p:grpSpPr>
        <p:sp>
          <p:nvSpPr>
            <p:cNvPr id="572" name="CustomShape 3"/>
            <p:cNvSpPr/>
            <p:nvPr/>
          </p:nvSpPr>
          <p:spPr>
            <a:xfrm>
              <a:off x="631079" y="1049760"/>
              <a:ext cx="6197983" cy="527400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a:solidFill>
                    <a:srgbClr val="073642"/>
                  </a:solidFill>
                  <a:latin typeface="Consolas"/>
                </a:rPr>
                <a:t>void</a:t>
              </a:r>
              <a:r>
                <a:rPr lang="en-IN" sz="2000" b="0" strike="noStrike" spc="-1" dirty="0">
                  <a:solidFill>
                    <a:srgbClr val="333333"/>
                  </a:solidFill>
                  <a:latin typeface="Consolas"/>
                </a:rPr>
                <a:t> </a:t>
              </a:r>
              <a:r>
                <a:rPr lang="en-IN" sz="2000" b="0" strike="noStrike" spc="-1" dirty="0">
                  <a:solidFill>
                    <a:srgbClr val="268BD2"/>
                  </a:solidFill>
                  <a:latin typeface="Consolas"/>
                </a:rPr>
                <a:t>setup</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Serial</a:t>
              </a:r>
              <a:r>
                <a:rPr lang="en-IN" sz="2000" b="0" strike="noStrike" spc="-1" dirty="0" err="1">
                  <a:solidFill>
                    <a:srgbClr val="333333"/>
                  </a:solidFill>
                  <a:latin typeface="Consolas"/>
                </a:rPr>
                <a:t>.</a:t>
              </a:r>
              <a:r>
                <a:rPr lang="en-IN" sz="2000" b="0" strike="noStrike" spc="-1" dirty="0" err="1">
                  <a:solidFill>
                    <a:srgbClr val="268BD2"/>
                  </a:solidFill>
                  <a:latin typeface="Consolas"/>
                </a:rPr>
                <a:t>begin</a:t>
              </a:r>
              <a:r>
                <a:rPr lang="en-IN" sz="2000" b="0" strike="noStrike" spc="-1" dirty="0">
                  <a:solidFill>
                    <a:srgbClr val="333333"/>
                  </a:solidFill>
                  <a:latin typeface="Consolas"/>
                </a:rPr>
                <a:t>(</a:t>
              </a:r>
              <a:r>
                <a:rPr lang="en-IN" sz="2000" b="0" strike="noStrike" spc="-1" dirty="0">
                  <a:solidFill>
                    <a:srgbClr val="D33682"/>
                  </a:solidFill>
                  <a:latin typeface="Consolas"/>
                </a:rPr>
                <a:t>115200</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setup_wifi</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setServer</a:t>
              </a:r>
              <a:r>
                <a:rPr lang="en-IN" sz="2000" b="0" strike="noStrike" spc="-1" dirty="0">
                  <a:solidFill>
                    <a:srgbClr val="333333"/>
                  </a:solidFill>
                  <a:latin typeface="Consolas"/>
                </a:rPr>
                <a:t>(</a:t>
              </a:r>
              <a:r>
                <a:rPr lang="en-IN" sz="2000" b="0" strike="noStrike" spc="-1" dirty="0">
                  <a:solidFill>
                    <a:srgbClr val="268BD2"/>
                  </a:solidFill>
                  <a:latin typeface="Consolas"/>
                </a:rPr>
                <a:t>mqtt_server</a:t>
              </a:r>
              <a:r>
                <a:rPr lang="en-IN" sz="2000" b="0" strike="noStrike" spc="-1" dirty="0">
                  <a:solidFill>
                    <a:srgbClr val="333333"/>
                  </a:solidFill>
                  <a:latin typeface="Consolas"/>
                </a:rPr>
                <a:t>,</a:t>
              </a:r>
              <a:r>
                <a:rPr lang="en-IN" sz="2000" b="0" strike="noStrike" spc="-1" dirty="0">
                  <a:solidFill>
                    <a:srgbClr val="D33682"/>
                  </a:solidFill>
                  <a:latin typeface="Consolas"/>
                </a:rPr>
                <a:t>1883</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setCallback</a:t>
              </a:r>
              <a:r>
                <a:rPr lang="en-IN" sz="2000" b="0" strike="noStrike" spc="-1" dirty="0">
                  <a:solidFill>
                    <a:srgbClr val="333333"/>
                  </a:solidFill>
                  <a:latin typeface="Consolas"/>
                </a:rPr>
                <a:t>(</a:t>
              </a:r>
              <a:r>
                <a:rPr lang="en-IN" sz="2000" b="0" strike="noStrike" spc="-1" dirty="0" err="1">
                  <a:solidFill>
                    <a:srgbClr val="268BD2"/>
                  </a:solidFill>
                  <a:latin typeface="Consolas"/>
                </a:rPr>
                <a:t>callback</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859900"/>
                  </a:solidFill>
                  <a:latin typeface="Consolas"/>
                </a:rPr>
                <a:t>while</a:t>
              </a:r>
              <a:r>
                <a:rPr lang="en-IN" sz="2000" b="0" strike="noStrike" spc="-1" dirty="0">
                  <a:solidFill>
                    <a:srgbClr val="333333"/>
                  </a:solidFill>
                  <a:latin typeface="Consolas"/>
                </a:rPr>
                <a:t> (</a:t>
              </a:r>
              <a:r>
                <a:rPr lang="en-IN" sz="2000" b="0" strike="noStrike" spc="-1" dirty="0">
                  <a:solidFill>
                    <a:srgbClr val="859900"/>
                  </a:solidFill>
                  <a:latin typeface="Consolas"/>
                </a:rPr>
                <a:t>!</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connected</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Serial</a:t>
              </a:r>
              <a:r>
                <a:rPr lang="en-IN" sz="2000" b="0" strike="noStrike" spc="-1" dirty="0" err="1">
                  <a:solidFill>
                    <a:srgbClr val="333333"/>
                  </a:solidFill>
                  <a:latin typeface="Consolas"/>
                </a:rPr>
                <a:t>.</a:t>
              </a:r>
              <a:r>
                <a:rPr lang="en-IN" sz="2000" b="0" strike="noStrike" spc="-1" dirty="0" err="1">
                  <a:solidFill>
                    <a:srgbClr val="268BD2"/>
                  </a:solidFill>
                  <a:latin typeface="Consolas"/>
                </a:rPr>
                <a:t>print</a:t>
              </a:r>
              <a:r>
                <a:rPr lang="en-IN" sz="2000" b="0" strike="noStrike" spc="-1" dirty="0">
                  <a:solidFill>
                    <a:srgbClr val="333333"/>
                  </a:solidFill>
                  <a:latin typeface="Consolas"/>
                </a:rPr>
                <a:t>(</a:t>
              </a:r>
              <a:r>
                <a:rPr lang="en-IN" sz="2000" b="0" strike="noStrike" spc="-1" dirty="0">
                  <a:solidFill>
                    <a:srgbClr val="2AA198"/>
                  </a:solidFill>
                  <a:latin typeface="Consolas"/>
                </a:rPr>
                <a:t>"Attempting MQTT"</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String </a:t>
              </a:r>
              <a:r>
                <a:rPr lang="en-IN" sz="2000" b="0" strike="noStrike" spc="-1" dirty="0" err="1">
                  <a:solidFill>
                    <a:srgbClr val="268BD2"/>
                  </a:solidFill>
                  <a:latin typeface="Consolas"/>
                </a:rPr>
                <a:t>clientId</a:t>
              </a:r>
              <a:r>
                <a:rPr lang="en-IN" sz="2000" b="0" strike="noStrike" spc="-1" dirty="0">
                  <a:solidFill>
                    <a:srgbClr val="859900"/>
                  </a:solidFill>
                  <a:latin typeface="Consolas"/>
                </a:rPr>
                <a:t>=</a:t>
              </a:r>
              <a:r>
                <a:rPr lang="en-IN" sz="2000" b="0" strike="noStrike" spc="-1" dirty="0">
                  <a:solidFill>
                    <a:srgbClr val="2AA198"/>
                  </a:solidFill>
                  <a:latin typeface="Consolas"/>
                </a:rPr>
                <a:t>"ESPClient1234"</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859900"/>
                  </a:solidFill>
                  <a:latin typeface="Consolas"/>
                </a:rPr>
                <a:t>if</a:t>
              </a: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connect</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clientId.c_str</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Serial</a:t>
              </a:r>
              <a:r>
                <a:rPr lang="en-IN" sz="2000" b="0" strike="noStrike" spc="-1" dirty="0" err="1">
                  <a:solidFill>
                    <a:srgbClr val="333333"/>
                  </a:solidFill>
                  <a:latin typeface="Consolas"/>
                </a:rPr>
                <a:t>.</a:t>
              </a:r>
              <a:r>
                <a:rPr lang="en-IN" sz="2000" b="0" strike="noStrike" spc="-1" dirty="0" err="1">
                  <a:solidFill>
                    <a:srgbClr val="268BD2"/>
                  </a:solidFill>
                  <a:latin typeface="Consolas"/>
                </a:rPr>
                <a:t>println</a:t>
              </a:r>
              <a:r>
                <a:rPr lang="en-IN" sz="2000" b="0" strike="noStrike" spc="-1" dirty="0">
                  <a:solidFill>
                    <a:srgbClr val="333333"/>
                  </a:solidFill>
                  <a:latin typeface="Consolas"/>
                </a:rPr>
                <a:t>(</a:t>
              </a:r>
              <a:r>
                <a:rPr lang="en-IN" sz="2000" b="0" strike="noStrike" spc="-1" dirty="0">
                  <a:solidFill>
                    <a:srgbClr val="2AA198"/>
                  </a:solidFill>
                  <a:latin typeface="Consolas"/>
                </a:rPr>
                <a:t>"connected"</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subscribe</a:t>
              </a:r>
              <a:r>
                <a:rPr lang="en-IN" sz="2000" b="0" strike="noStrike" spc="-1" dirty="0">
                  <a:solidFill>
                    <a:srgbClr val="333333"/>
                  </a:solidFill>
                  <a:latin typeface="Consolas"/>
                </a:rPr>
                <a:t>(</a:t>
              </a:r>
              <a:r>
                <a:rPr lang="en-IN" sz="2000" b="0" strike="noStrike" spc="-1" dirty="0">
                  <a:solidFill>
                    <a:srgbClr val="2AA198"/>
                  </a:solidFill>
                  <a:latin typeface="Consolas"/>
                </a:rPr>
                <a:t>"</a:t>
              </a:r>
              <a:r>
                <a:rPr lang="en-IN" sz="2000" b="0" strike="noStrike" spc="-1" dirty="0" err="1" smtClean="0">
                  <a:solidFill>
                    <a:srgbClr val="2AA198"/>
                  </a:solidFill>
                  <a:latin typeface="Consolas"/>
                </a:rPr>
                <a:t>darshan</a:t>
              </a:r>
              <a:r>
                <a:rPr lang="en-IN" sz="2000" b="0" strike="noStrike" spc="-1" dirty="0" smtClean="0">
                  <a:solidFill>
                    <a:srgbClr val="2AA198"/>
                  </a:solidFill>
                  <a:latin typeface="Consolas"/>
                </a:rPr>
                <a:t>/6thsem/</a:t>
              </a:r>
              <a:r>
                <a:rPr lang="en-IN" sz="2000" b="0" strike="noStrike" spc="-1" dirty="0" err="1" smtClean="0">
                  <a:solidFill>
                    <a:srgbClr val="2AA198"/>
                  </a:solidFill>
                  <a:latin typeface="Consolas"/>
                </a:rPr>
                <a:t>ce</a:t>
              </a:r>
              <a:r>
                <a:rPr lang="en-IN" sz="2000" b="0" strike="noStrike" spc="-1" dirty="0" smtClean="0">
                  <a:solidFill>
                    <a:srgbClr val="2AA198"/>
                  </a:solidFill>
                  <a:latin typeface="Consolas"/>
                </a:rPr>
                <a:t>"</a:t>
              </a:r>
              <a:r>
                <a:rPr lang="en-IN" sz="2000" b="0" strike="noStrike" spc="-1" dirty="0" smtClean="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1" strike="noStrike" spc="-1" dirty="0">
                  <a:solidFill>
                    <a:srgbClr val="073642"/>
                  </a:solidFill>
                  <a:latin typeface="Consolas"/>
                </a:rPr>
                <a:t>void</a:t>
              </a:r>
              <a:r>
                <a:rPr lang="en-IN" sz="2000" b="0" strike="noStrike" spc="-1" dirty="0">
                  <a:solidFill>
                    <a:srgbClr val="333333"/>
                  </a:solidFill>
                  <a:latin typeface="Consolas"/>
                </a:rPr>
                <a:t> </a:t>
              </a:r>
              <a:r>
                <a:rPr lang="en-IN" sz="2000" b="0" strike="noStrike" spc="-1" dirty="0">
                  <a:solidFill>
                    <a:srgbClr val="268BD2"/>
                  </a:solidFill>
                  <a:latin typeface="Consolas"/>
                </a:rPr>
                <a:t>loop</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client</a:t>
              </a:r>
              <a:r>
                <a:rPr lang="en-IN" sz="2000" b="0" strike="noStrike" spc="-1" dirty="0" err="1">
                  <a:solidFill>
                    <a:srgbClr val="333333"/>
                  </a:solidFill>
                  <a:latin typeface="Consolas"/>
                </a:rPr>
                <a:t>.</a:t>
              </a:r>
              <a:r>
                <a:rPr lang="en-IN" sz="2000" b="0" strike="noStrike" spc="-1" dirty="0" err="1">
                  <a:solidFill>
                    <a:srgbClr val="268BD2"/>
                  </a:solidFill>
                  <a:latin typeface="Consolas"/>
                </a:rPr>
                <a:t>loop</a:t>
              </a:r>
              <a:r>
                <a:rPr lang="en-IN" sz="2000" b="0" strike="noStrike" spc="-1" dirty="0">
                  <a:solidFill>
                    <a:srgbClr val="333333"/>
                  </a:solidFill>
                  <a:latin typeface="Consolas"/>
                </a:rPr>
                <a:t>(); }</a:t>
              </a:r>
              <a:endParaRPr lang="en-IN" sz="2000" b="0" strike="noStrike" spc="-1" dirty="0">
                <a:latin typeface="Arial"/>
              </a:endParaRPr>
            </a:p>
          </p:txBody>
        </p:sp>
        <p:sp>
          <p:nvSpPr>
            <p:cNvPr id="573" name="CustomShape 4"/>
            <p:cNvSpPr/>
            <p:nvPr/>
          </p:nvSpPr>
          <p:spPr>
            <a:xfrm>
              <a:off x="131040" y="1049760"/>
              <a:ext cx="501480" cy="527400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rPr>
                <a:t>38</a:t>
              </a:r>
              <a:endParaRPr lang="en-IN" sz="2000" b="0" strike="noStrike" spc="-1">
                <a:latin typeface="Arial"/>
              </a:endParaRPr>
            </a:p>
            <a:p>
              <a:pPr algn="r">
                <a:lnSpc>
                  <a:spcPct val="100000"/>
                </a:lnSpc>
              </a:pPr>
              <a:r>
                <a:rPr lang="en-IN" sz="2000" b="1" strike="noStrike" spc="-1">
                  <a:solidFill>
                    <a:srgbClr val="585858"/>
                  </a:solidFill>
                  <a:latin typeface="Consolas"/>
                </a:rPr>
                <a:t>39</a:t>
              </a:r>
              <a:endParaRPr lang="en-IN" sz="2000" b="0" strike="noStrike" spc="-1">
                <a:latin typeface="Arial"/>
              </a:endParaRPr>
            </a:p>
            <a:p>
              <a:pPr algn="r">
                <a:lnSpc>
                  <a:spcPct val="100000"/>
                </a:lnSpc>
              </a:pPr>
              <a:r>
                <a:rPr lang="en-IN" sz="2000" b="1" strike="noStrike" spc="-1">
                  <a:solidFill>
                    <a:srgbClr val="585858"/>
                  </a:solidFill>
                  <a:latin typeface="Consolas"/>
                </a:rPr>
                <a:t>40</a:t>
              </a:r>
              <a:endParaRPr lang="en-IN" sz="2000" b="0" strike="noStrike" spc="-1">
                <a:latin typeface="Arial"/>
              </a:endParaRPr>
            </a:p>
            <a:p>
              <a:pPr algn="r">
                <a:lnSpc>
                  <a:spcPct val="100000"/>
                </a:lnSpc>
              </a:pPr>
              <a:r>
                <a:rPr lang="en-IN" sz="2000" b="1" strike="noStrike" spc="-1">
                  <a:solidFill>
                    <a:srgbClr val="585858"/>
                  </a:solidFill>
                  <a:latin typeface="Consolas"/>
                </a:rPr>
                <a:t>41</a:t>
              </a:r>
              <a:endParaRPr lang="en-IN" sz="2000" b="0" strike="noStrike" spc="-1">
                <a:latin typeface="Arial"/>
              </a:endParaRPr>
            </a:p>
            <a:p>
              <a:pPr algn="r">
                <a:lnSpc>
                  <a:spcPct val="100000"/>
                </a:lnSpc>
              </a:pPr>
              <a:r>
                <a:rPr lang="en-IN" sz="2000" b="1" strike="noStrike" spc="-1">
                  <a:solidFill>
                    <a:srgbClr val="585858"/>
                  </a:solidFill>
                  <a:latin typeface="Consolas"/>
                </a:rPr>
                <a:t>42</a:t>
              </a:r>
              <a:endParaRPr lang="en-IN" sz="2000" b="0" strike="noStrike" spc="-1">
                <a:latin typeface="Arial"/>
              </a:endParaRPr>
            </a:p>
            <a:p>
              <a:pPr algn="r">
                <a:lnSpc>
                  <a:spcPct val="100000"/>
                </a:lnSpc>
              </a:pPr>
              <a:r>
                <a:rPr lang="en-IN" sz="2000" b="1" strike="noStrike" spc="-1">
                  <a:solidFill>
                    <a:srgbClr val="585858"/>
                  </a:solidFill>
                  <a:latin typeface="Consolas"/>
                </a:rPr>
                <a:t>43</a:t>
              </a:r>
              <a:endParaRPr lang="en-IN" sz="2000" b="0" strike="noStrike" spc="-1">
                <a:latin typeface="Arial"/>
              </a:endParaRPr>
            </a:p>
            <a:p>
              <a:pPr algn="r">
                <a:lnSpc>
                  <a:spcPct val="100000"/>
                </a:lnSpc>
              </a:pPr>
              <a:r>
                <a:rPr lang="en-IN" sz="2000" b="1" strike="noStrike" spc="-1">
                  <a:solidFill>
                    <a:srgbClr val="585858"/>
                  </a:solidFill>
                  <a:latin typeface="Consolas"/>
                </a:rPr>
                <a:t>44</a:t>
              </a:r>
              <a:endParaRPr lang="en-IN" sz="2000" b="0" strike="noStrike" spc="-1">
                <a:latin typeface="Arial"/>
              </a:endParaRPr>
            </a:p>
            <a:p>
              <a:pPr algn="r">
                <a:lnSpc>
                  <a:spcPct val="100000"/>
                </a:lnSpc>
              </a:pPr>
              <a:r>
                <a:rPr lang="en-IN" sz="2000" b="1" strike="noStrike" spc="-1">
                  <a:solidFill>
                    <a:srgbClr val="585858"/>
                  </a:solidFill>
                  <a:latin typeface="Consolas"/>
                </a:rPr>
                <a:t>45</a:t>
              </a:r>
              <a:endParaRPr lang="en-IN" sz="2000" b="0" strike="noStrike" spc="-1">
                <a:latin typeface="Arial"/>
              </a:endParaRPr>
            </a:p>
            <a:p>
              <a:pPr algn="r">
                <a:lnSpc>
                  <a:spcPct val="100000"/>
                </a:lnSpc>
              </a:pPr>
              <a:r>
                <a:rPr lang="en-IN" sz="2000" b="1" strike="noStrike" spc="-1">
                  <a:solidFill>
                    <a:srgbClr val="585858"/>
                  </a:solidFill>
                  <a:latin typeface="Consolas"/>
                </a:rPr>
                <a:t>46</a:t>
              </a:r>
              <a:endParaRPr lang="en-IN" sz="2000" b="0" strike="noStrike" spc="-1">
                <a:latin typeface="Arial"/>
              </a:endParaRPr>
            </a:p>
            <a:p>
              <a:pPr algn="r">
                <a:lnSpc>
                  <a:spcPct val="100000"/>
                </a:lnSpc>
              </a:pPr>
              <a:r>
                <a:rPr lang="en-IN" sz="2000" b="1" strike="noStrike" spc="-1">
                  <a:solidFill>
                    <a:srgbClr val="585858"/>
                  </a:solidFill>
                  <a:latin typeface="Consolas"/>
                </a:rPr>
                <a:t>47</a:t>
              </a:r>
              <a:endParaRPr lang="en-IN" sz="2000" b="0" strike="noStrike" spc="-1">
                <a:latin typeface="Arial"/>
              </a:endParaRPr>
            </a:p>
            <a:p>
              <a:pPr algn="r">
                <a:lnSpc>
                  <a:spcPct val="100000"/>
                </a:lnSpc>
              </a:pPr>
              <a:r>
                <a:rPr lang="en-IN" sz="2000" b="1" strike="noStrike" spc="-1">
                  <a:solidFill>
                    <a:srgbClr val="585858"/>
                  </a:solidFill>
                  <a:latin typeface="Consolas"/>
                </a:rPr>
                <a:t>48</a:t>
              </a:r>
              <a:endParaRPr lang="en-IN" sz="2000" b="0" strike="noStrike" spc="-1">
                <a:latin typeface="Arial"/>
              </a:endParaRPr>
            </a:p>
            <a:p>
              <a:pPr algn="r">
                <a:lnSpc>
                  <a:spcPct val="100000"/>
                </a:lnSpc>
              </a:pPr>
              <a:r>
                <a:rPr lang="en-IN" sz="2000" b="1" strike="noStrike" spc="-1">
                  <a:solidFill>
                    <a:srgbClr val="585858"/>
                  </a:solidFill>
                  <a:latin typeface="Consolas"/>
                </a:rPr>
                <a:t>49</a:t>
              </a:r>
              <a:endParaRPr lang="en-IN" sz="2000" b="0" strike="noStrike" spc="-1">
                <a:latin typeface="Arial"/>
              </a:endParaRPr>
            </a:p>
            <a:p>
              <a:pPr algn="r">
                <a:lnSpc>
                  <a:spcPct val="100000"/>
                </a:lnSpc>
              </a:pPr>
              <a:r>
                <a:rPr lang="en-IN" sz="2000" b="1" strike="noStrike" spc="-1">
                  <a:solidFill>
                    <a:srgbClr val="585858"/>
                  </a:solidFill>
                  <a:latin typeface="Consolas"/>
                </a:rPr>
                <a:t>50</a:t>
              </a:r>
              <a:endParaRPr lang="en-IN" sz="2000" b="0" strike="noStrike" spc="-1">
                <a:latin typeface="Arial"/>
              </a:endParaRPr>
            </a:p>
            <a:p>
              <a:pPr algn="r">
                <a:lnSpc>
                  <a:spcPct val="100000"/>
                </a:lnSpc>
              </a:pPr>
              <a:r>
                <a:rPr lang="en-IN" sz="2000" b="1" strike="noStrike" spc="-1">
                  <a:solidFill>
                    <a:srgbClr val="585858"/>
                  </a:solidFill>
                  <a:latin typeface="Consolas"/>
                </a:rPr>
                <a:t>51</a:t>
              </a:r>
              <a:endParaRPr lang="en-IN" sz="2000" b="0" strike="noStrike" spc="-1">
                <a:latin typeface="Arial"/>
              </a:endParaRPr>
            </a:p>
            <a:p>
              <a:pPr algn="r">
                <a:lnSpc>
                  <a:spcPct val="100000"/>
                </a:lnSpc>
              </a:pPr>
              <a:r>
                <a:rPr lang="en-IN" sz="2000" b="1" strike="noStrike" spc="-1">
                  <a:solidFill>
                    <a:srgbClr val="585858"/>
                  </a:solidFill>
                  <a:latin typeface="Consolas"/>
                </a:rPr>
                <a:t>52</a:t>
              </a:r>
              <a:endParaRPr lang="en-IN" sz="2000" b="0" strike="noStrike" spc="-1">
                <a:latin typeface="Arial"/>
              </a:endParaRPr>
            </a:p>
            <a:p>
              <a:pPr algn="r">
                <a:lnSpc>
                  <a:spcPct val="100000"/>
                </a:lnSpc>
              </a:pPr>
              <a:r>
                <a:rPr lang="en-IN" sz="2000" b="1" strike="noStrike" spc="-1">
                  <a:solidFill>
                    <a:srgbClr val="585858"/>
                  </a:solidFill>
                  <a:latin typeface="Consolas"/>
                </a:rPr>
                <a:t>53</a:t>
              </a:r>
              <a:endParaRPr lang="en-IN" sz="2000" b="0" strike="noStrike" spc="-1">
                <a:latin typeface="Arial"/>
              </a:endParaRPr>
            </a:p>
            <a:p>
              <a:pPr algn="r">
                <a:lnSpc>
                  <a:spcPct val="100000"/>
                </a:lnSpc>
              </a:pPr>
              <a:r>
                <a:rPr lang="en-IN" sz="2000" b="1" strike="noStrike" spc="-1">
                  <a:solidFill>
                    <a:srgbClr val="585858"/>
                  </a:solidFill>
                  <a:latin typeface="Consolas"/>
                </a:rPr>
                <a:t>54</a:t>
              </a:r>
              <a:endParaRPr lang="en-IN" sz="2000" b="0" strike="noStrike" spc="-1">
                <a:latin typeface="Arial"/>
              </a:endParaRPr>
            </a:p>
          </p:txBody>
        </p:sp>
        <p:sp>
          <p:nvSpPr>
            <p:cNvPr id="574" name="CustomShape 5"/>
            <p:cNvSpPr/>
            <p:nvPr/>
          </p:nvSpPr>
          <p:spPr>
            <a:xfrm>
              <a:off x="131040" y="720720"/>
              <a:ext cx="24444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rPr>
                <a:t>MQTT</a:t>
              </a:r>
              <a:r>
                <a:rPr lang="en-IN" sz="1600" b="0" strike="noStrike" spc="-1">
                  <a:solidFill>
                    <a:srgbClr val="FFFFFF"/>
                  </a:solidFill>
                  <a:latin typeface="Consolas"/>
                </a:rPr>
                <a:t>_</a:t>
              </a:r>
              <a:r>
                <a:rPr lang="en-IN" sz="1600" b="0" strike="noStrike" spc="-1">
                  <a:solidFill>
                    <a:srgbClr val="FFFFFF"/>
                  </a:solidFill>
                  <a:latin typeface="Roboto Condensed"/>
                </a:rPr>
                <a:t>subscriber.ino</a:t>
              </a:r>
              <a:endParaRPr lang="en-IN" sz="1600" b="0" strike="noStrike" spc="-1">
                <a:latin typeface="Arial"/>
              </a:endParaRPr>
            </a:p>
          </p:txBody>
        </p:sp>
      </p:grpSp>
      <p:sp>
        <p:nvSpPr>
          <p:cNvPr id="575" name="CustomShape 6"/>
          <p:cNvSpPr/>
          <p:nvPr/>
        </p:nvSpPr>
        <p:spPr>
          <a:xfrm>
            <a:off x="951120" y="2320920"/>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576" name="Group 7"/>
          <p:cNvGrpSpPr/>
          <p:nvPr/>
        </p:nvGrpSpPr>
        <p:grpSpPr>
          <a:xfrm>
            <a:off x="5523120" y="1682640"/>
            <a:ext cx="6668640" cy="1918440"/>
            <a:chOff x="5523120" y="1682640"/>
            <a:chExt cx="6668640" cy="1918440"/>
          </a:xfrm>
        </p:grpSpPr>
        <p:sp>
          <p:nvSpPr>
            <p:cNvPr id="577" name="CustomShape 8"/>
            <p:cNvSpPr/>
            <p:nvPr/>
          </p:nvSpPr>
          <p:spPr>
            <a:xfrm>
              <a:off x="5882760" y="1682640"/>
              <a:ext cx="6309000" cy="191844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a:solidFill>
                    <a:srgbClr val="212121"/>
                  </a:solidFill>
                  <a:latin typeface="Roboto Condensed"/>
                </a:rPr>
                <a:t>This is built-in function </a:t>
              </a:r>
              <a:r>
                <a:rPr lang="en-IN" sz="2400" b="0" i="1" strike="noStrike" spc="-1">
                  <a:solidFill>
                    <a:srgbClr val="1D6FA9"/>
                  </a:solidFill>
                  <a:latin typeface="Roboto Condensed"/>
                </a:rPr>
                <a:t>client.setCallback( )</a:t>
              </a:r>
              <a:r>
                <a:rPr lang="en-IN" sz="2400" b="0" i="1" strike="noStrike" spc="-1">
                  <a:solidFill>
                    <a:srgbClr val="212121"/>
                  </a:solidFill>
                  <a:latin typeface="Roboto Condensed"/>
                </a:rPr>
                <a:t> </a:t>
              </a:r>
              <a:r>
                <a:rPr lang="en-IN" sz="2400" b="0" strike="noStrike" spc="-1">
                  <a:solidFill>
                    <a:srgbClr val="212121"/>
                  </a:solidFill>
                  <a:latin typeface="Roboto Condensed"/>
                </a:rPr>
                <a:t>in </a:t>
              </a:r>
              <a:r>
                <a:rPr lang="en-IN" sz="2400" b="0" i="1" strike="noStrike" spc="-1">
                  <a:solidFill>
                    <a:srgbClr val="B84742"/>
                  </a:solidFill>
                  <a:latin typeface="Roboto Condensed"/>
                </a:rPr>
                <a:t>PubSubClient</a:t>
              </a:r>
              <a:r>
                <a:rPr lang="en-IN" sz="2400" b="0" strike="noStrike" spc="-1">
                  <a:solidFill>
                    <a:srgbClr val="212121"/>
                  </a:solidFill>
                  <a:latin typeface="Roboto Condensed"/>
                </a:rPr>
                <a:t> library and it calls a function </a:t>
              </a:r>
              <a:r>
                <a:rPr lang="en-IN" sz="2400" b="0" i="1" strike="noStrike" spc="-1">
                  <a:solidFill>
                    <a:srgbClr val="1D6FA9"/>
                  </a:solidFill>
                  <a:latin typeface="Roboto Condensed"/>
                </a:rPr>
                <a:t>callback( )</a:t>
              </a:r>
              <a:r>
                <a:rPr lang="en-IN" sz="2400" b="0" strike="noStrike" spc="-1">
                  <a:solidFill>
                    <a:srgbClr val="212121"/>
                  </a:solidFill>
                  <a:latin typeface="Roboto Condensed"/>
                </a:rPr>
                <a:t> every time when </a:t>
              </a:r>
              <a:r>
                <a:rPr lang="en-IN" sz="2400" b="0" i="1" strike="noStrike" spc="-1">
                  <a:solidFill>
                    <a:srgbClr val="1D6FA9"/>
                  </a:solidFill>
                  <a:latin typeface="Roboto Condensed"/>
                </a:rPr>
                <a:t>client.loop( )</a:t>
              </a:r>
              <a:r>
                <a:rPr lang="en-IN" sz="2400" b="0" strike="noStrike" spc="-1">
                  <a:solidFill>
                    <a:srgbClr val="212121"/>
                  </a:solidFill>
                  <a:latin typeface="Roboto Condensed"/>
                </a:rPr>
                <a:t> function is executed.</a:t>
              </a:r>
              <a:endParaRPr lang="en-IN" sz="2400" b="0" strike="noStrike" spc="-1">
                <a:latin typeface="Arial"/>
              </a:endParaRPr>
            </a:p>
          </p:txBody>
        </p:sp>
        <p:sp>
          <p:nvSpPr>
            <p:cNvPr id="578" name="CustomShape 9"/>
            <p:cNvSpPr/>
            <p:nvPr/>
          </p:nvSpPr>
          <p:spPr>
            <a:xfrm>
              <a:off x="5523120" y="2458080"/>
              <a:ext cx="359280" cy="900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
        <p:nvSpPr>
          <p:cNvPr id="579" name="CustomShape 10"/>
          <p:cNvSpPr/>
          <p:nvPr/>
        </p:nvSpPr>
        <p:spPr>
          <a:xfrm>
            <a:off x="1154160" y="4462560"/>
            <a:ext cx="5489708" cy="317784"/>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580" name="Group 11"/>
          <p:cNvGrpSpPr/>
          <p:nvPr/>
        </p:nvGrpSpPr>
        <p:grpSpPr>
          <a:xfrm>
            <a:off x="4649262" y="4780344"/>
            <a:ext cx="6983294" cy="861481"/>
            <a:chOff x="5882400" y="3636403"/>
            <a:chExt cx="6309360" cy="1553717"/>
          </a:xfrm>
        </p:grpSpPr>
        <p:sp>
          <p:nvSpPr>
            <p:cNvPr id="581" name="CustomShape 12"/>
            <p:cNvSpPr/>
            <p:nvPr/>
          </p:nvSpPr>
          <p:spPr>
            <a:xfrm>
              <a:off x="5882760" y="4368960"/>
              <a:ext cx="6309000" cy="8211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2400" b="0" strike="noStrike" spc="-1" dirty="0">
                  <a:solidFill>
                    <a:srgbClr val="212121"/>
                  </a:solidFill>
                  <a:latin typeface="Roboto Condensed"/>
                </a:rPr>
                <a:t>Subscribing to the Topic named </a:t>
              </a:r>
              <a:r>
                <a:rPr lang="en-IN" sz="2400" b="0" strike="noStrike" spc="-1" dirty="0">
                  <a:solidFill>
                    <a:srgbClr val="1D6FA9"/>
                  </a:solidFill>
                  <a:latin typeface="Roboto Condensed"/>
                </a:rPr>
                <a:t>“</a:t>
              </a:r>
              <a:r>
                <a:rPr lang="en-IN" sz="2400" b="0" strike="noStrike" spc="-1" dirty="0" err="1" smtClean="0">
                  <a:solidFill>
                    <a:srgbClr val="1D6FA9"/>
                  </a:solidFill>
                  <a:latin typeface="Roboto Condensed"/>
                </a:rPr>
                <a:t>darshan</a:t>
              </a:r>
              <a:r>
                <a:rPr lang="en-IN" sz="2400" b="0" strike="noStrike" spc="-1" dirty="0" smtClean="0">
                  <a:solidFill>
                    <a:srgbClr val="1D6FA9"/>
                  </a:solidFill>
                  <a:latin typeface="Roboto Condensed"/>
                </a:rPr>
                <a:t>/6thsem/</a:t>
              </a:r>
              <a:r>
                <a:rPr lang="en-IN" sz="2400" b="0" strike="noStrike" spc="-1" dirty="0" err="1" smtClean="0">
                  <a:solidFill>
                    <a:srgbClr val="1D6FA9"/>
                  </a:solidFill>
                  <a:latin typeface="Roboto Condensed"/>
                </a:rPr>
                <a:t>ce</a:t>
              </a:r>
              <a:r>
                <a:rPr lang="en-IN" sz="2400" b="0" strike="noStrike" spc="-1" dirty="0" smtClean="0">
                  <a:solidFill>
                    <a:srgbClr val="1D6FA9"/>
                  </a:solidFill>
                  <a:latin typeface="Roboto Condensed"/>
                </a:rPr>
                <a:t>”</a:t>
              </a:r>
              <a:endParaRPr lang="en-IN" sz="2400" b="0" strike="noStrike" spc="-1" dirty="0">
                <a:latin typeface="Arial"/>
              </a:endParaRPr>
            </a:p>
          </p:txBody>
        </p:sp>
        <p:sp>
          <p:nvSpPr>
            <p:cNvPr id="582" name="CustomShape 13"/>
            <p:cNvSpPr/>
            <p:nvPr/>
          </p:nvSpPr>
          <p:spPr>
            <a:xfrm flipH="1">
              <a:off x="5882400" y="3636403"/>
              <a:ext cx="400789" cy="963676"/>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325092197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additive="repl">
                                        <p:cTn id="7" dur="500"/>
                                        <p:tgtEl>
                                          <p:spTgt spid="5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75"/>
                                        </p:tgtEl>
                                        <p:attrNameLst>
                                          <p:attrName>style.visibility</p:attrName>
                                        </p:attrNameLst>
                                      </p:cBhvr>
                                      <p:to>
                                        <p:strVal val="visible"/>
                                      </p:to>
                                    </p:set>
                                    <p:animEffect transition="in" filter="fade">
                                      <p:cBhvr additive="repl">
                                        <p:cTn id="12" dur="500"/>
                                        <p:tgtEl>
                                          <p:spTgt spid="5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76"/>
                                        </p:tgtEl>
                                        <p:attrNameLst>
                                          <p:attrName>style.visibility</p:attrName>
                                        </p:attrNameLst>
                                      </p:cBhvr>
                                      <p:to>
                                        <p:strVal val="visible"/>
                                      </p:to>
                                    </p:set>
                                    <p:animEffect transition="in" filter="fade">
                                      <p:cBhvr additive="repl">
                                        <p:cTn id="17" dur="500"/>
                                        <p:tgtEl>
                                          <p:spTgt spid="5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79"/>
                                        </p:tgtEl>
                                        <p:attrNameLst>
                                          <p:attrName>style.visibility</p:attrName>
                                        </p:attrNameLst>
                                      </p:cBhvr>
                                      <p:to>
                                        <p:strVal val="visible"/>
                                      </p:to>
                                    </p:set>
                                    <p:animEffect transition="in" filter="fade">
                                      <p:cBhvr additive="repl">
                                        <p:cTn id="22" dur="500"/>
                                        <p:tgtEl>
                                          <p:spTgt spid="5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580"/>
                                        </p:tgtEl>
                                        <p:attrNameLst>
                                          <p:attrName>style.visibility</p:attrName>
                                        </p:attrNameLst>
                                      </p:cBhvr>
                                      <p:to>
                                        <p:strVal val="visible"/>
                                      </p:to>
                                    </p:set>
                                    <p:animEffect transition="in" filter="fade">
                                      <p:cBhvr additive="repl">
                                        <p:cTn id="27" dur="500"/>
                                        <p:tgtEl>
                                          <p:spTgt spid="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2"/>
          <p:cNvSpPr/>
          <p:nvPr/>
        </p:nvSpPr>
        <p:spPr>
          <a:xfrm>
            <a:off x="0" y="0"/>
            <a:ext cx="12191040" cy="71028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endParaRPr lang="en-US" sz="3600" b="1" spc="-1" dirty="0"/>
          </a:p>
        </p:txBody>
      </p:sp>
      <p:sp>
        <p:nvSpPr>
          <p:cNvPr id="4" name="Title 3"/>
          <p:cNvSpPr>
            <a:spLocks noGrp="1"/>
          </p:cNvSpPr>
          <p:nvPr>
            <p:ph type="title"/>
          </p:nvPr>
        </p:nvSpPr>
        <p:spPr/>
        <p:txBody>
          <a:bodyPr>
            <a:normAutofit/>
          </a:bodyPr>
          <a:lstStyle/>
          <a:p>
            <a:r>
              <a:rPr lang="en-GB" dirty="0" smtClean="0"/>
              <a:t>Sensors And Actuators</a:t>
            </a:r>
            <a:endParaRPr lang="en-IN" dirty="0"/>
          </a:p>
        </p:txBody>
      </p:sp>
      <p:sp>
        <p:nvSpPr>
          <p:cNvPr id="2" name="Content Placeholder 1"/>
          <p:cNvSpPr>
            <a:spLocks noGrp="1"/>
          </p:cNvSpPr>
          <p:nvPr>
            <p:ph idx="1"/>
          </p:nvPr>
        </p:nvSpPr>
        <p:spPr/>
        <p:txBody>
          <a:bodyPr/>
          <a:lstStyle/>
          <a:p>
            <a:pPr marL="228600" indent="-228600" algn="l">
              <a:buFont typeface="Arial" panose="020B0604020202020204" pitchFamily="34" charset="0"/>
              <a:buChar char="•"/>
            </a:pPr>
            <a:r>
              <a:rPr lang="en-GB" sz="2800" dirty="0"/>
              <a:t>Sensors and actuators are critical components of Embedded systems.</a:t>
            </a:r>
          </a:p>
          <a:p>
            <a:pPr marL="228600" indent="-228600" algn="l">
              <a:buFont typeface="Arial" panose="020B0604020202020204" pitchFamily="34" charset="0"/>
              <a:buChar char="•"/>
            </a:pPr>
            <a:r>
              <a:rPr lang="en-GB" sz="2800" dirty="0"/>
              <a:t>These are utilized in various real-world applications, including flight control systems in aircraft, process control systems in nuclear reactors, and power plants that require automated control.</a:t>
            </a:r>
          </a:p>
          <a:p>
            <a:pPr marL="228600" indent="-228600" algn="l">
              <a:buFont typeface="Arial" panose="020B0604020202020204" pitchFamily="34" charset="0"/>
              <a:buChar char="•"/>
            </a:pPr>
            <a:r>
              <a:rPr lang="en-GB" sz="2800" dirty="0"/>
              <a:t>Sensors and actuators differ primarily in their purpose; the sensor is utilized to </a:t>
            </a:r>
            <a:r>
              <a:rPr lang="en-GB" sz="2800" b="1" dirty="0">
                <a:solidFill>
                  <a:srgbClr val="C00000"/>
                </a:solidFill>
              </a:rPr>
              <a:t>track environmental changes </a:t>
            </a:r>
            <a:r>
              <a:rPr lang="en-GB" sz="2800" dirty="0"/>
              <a:t>by measurement, whereas the actuator is utilized when monitoring is </a:t>
            </a:r>
            <a:r>
              <a:rPr lang="en-GB" sz="2800" b="1" dirty="0">
                <a:solidFill>
                  <a:srgbClr val="C00000"/>
                </a:solidFill>
              </a:rPr>
              <a:t>combined with control</a:t>
            </a:r>
            <a:r>
              <a:rPr lang="en-GB" sz="2800" dirty="0"/>
              <a:t>, such as controlling physical changes.</a:t>
            </a:r>
            <a:endParaRPr lang="en-IN" sz="2800" dirty="0"/>
          </a:p>
        </p:txBody>
      </p:sp>
    </p:spTree>
    <p:extLst>
      <p:ext uri="{BB962C8B-B14F-4D97-AF65-F5344CB8AC3E}">
        <p14:creationId xmlns:p14="http://schemas.microsoft.com/office/powerpoint/2010/main" val="315178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CustomShape 1"/>
          <p:cNvSpPr/>
          <p:nvPr/>
        </p:nvSpPr>
        <p:spPr>
          <a:xfrm>
            <a:off x="144000" y="1008000"/>
            <a:ext cx="11750400" cy="5471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endParaRPr lang="en-US" sz="3200" spc="-1" dirty="0">
              <a:solidFill>
                <a:srgbClr val="212121"/>
              </a:solidFill>
              <a:latin typeface="Roboto Condensed"/>
            </a:endParaRPr>
          </a:p>
        </p:txBody>
      </p:sp>
      <p:sp>
        <p:nvSpPr>
          <p:cNvPr id="156" name="CustomShape 2"/>
          <p:cNvSpPr/>
          <p:nvPr/>
        </p:nvSpPr>
        <p:spPr>
          <a:xfrm>
            <a:off x="0" y="0"/>
            <a:ext cx="12191040" cy="71028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endParaRPr lang="en-US" sz="3600" b="1" spc="-1" dirty="0"/>
          </a:p>
        </p:txBody>
      </p:sp>
      <p:sp>
        <p:nvSpPr>
          <p:cNvPr id="4" name="Title 3"/>
          <p:cNvSpPr>
            <a:spLocks noGrp="1"/>
          </p:cNvSpPr>
          <p:nvPr>
            <p:ph type="title"/>
          </p:nvPr>
        </p:nvSpPr>
        <p:spPr/>
        <p:txBody>
          <a:bodyPr>
            <a:normAutofit/>
          </a:bodyPr>
          <a:lstStyle/>
          <a:p>
            <a:r>
              <a:rPr lang="en-GB" dirty="0"/>
              <a:t>Sensors</a:t>
            </a:r>
            <a:endParaRPr lang="en-IN" dirty="0"/>
          </a:p>
        </p:txBody>
      </p:sp>
      <p:sp>
        <p:nvSpPr>
          <p:cNvPr id="5" name="Content Placeholder 4"/>
          <p:cNvSpPr>
            <a:spLocks noGrp="1"/>
          </p:cNvSpPr>
          <p:nvPr>
            <p:ph idx="1"/>
          </p:nvPr>
        </p:nvSpPr>
        <p:spPr/>
        <p:txBody>
          <a:bodyPr/>
          <a:lstStyle/>
          <a:p>
            <a:pPr marL="228600" indent="-228600" algn="l">
              <a:buFont typeface="Arial" panose="020B0604020202020204" pitchFamily="34" charset="0"/>
              <a:buChar char="•"/>
            </a:pPr>
            <a:r>
              <a:rPr lang="en-US" sz="2800" b="1" dirty="0">
                <a:solidFill>
                  <a:srgbClr val="C00000"/>
                </a:solidFill>
              </a:rPr>
              <a:t>Sensors: </a:t>
            </a:r>
            <a:r>
              <a:rPr lang="en-US" sz="2800" dirty="0"/>
              <a:t>Sensors are the ways of getting information into your device, finding out things about your surroundings.</a:t>
            </a:r>
          </a:p>
          <a:p>
            <a:pPr marL="228600" indent="-228600" algn="l">
              <a:buFont typeface="Arial" panose="020B0604020202020204" pitchFamily="34" charset="0"/>
              <a:buChar char="•"/>
            </a:pPr>
            <a:r>
              <a:rPr lang="en-GB" sz="2800" dirty="0"/>
              <a:t>A sensor is a </a:t>
            </a:r>
            <a:r>
              <a:rPr lang="en-GB" sz="2800" b="1" dirty="0">
                <a:solidFill>
                  <a:srgbClr val="C00000"/>
                </a:solidFill>
              </a:rPr>
              <a:t>device</a:t>
            </a:r>
            <a:r>
              <a:rPr lang="en-GB" sz="2800" dirty="0"/>
              <a:t> that detects changes and events in a physical environment. </a:t>
            </a:r>
          </a:p>
          <a:p>
            <a:pPr marL="228600" indent="-228600" algn="l">
              <a:buFont typeface="Arial" panose="020B0604020202020204" pitchFamily="34" charset="0"/>
              <a:buChar char="•"/>
            </a:pPr>
            <a:r>
              <a:rPr lang="en-GB" sz="2800" dirty="0"/>
              <a:t>It may convert </a:t>
            </a:r>
            <a:r>
              <a:rPr lang="en-GB" sz="2800" b="1" dirty="0">
                <a:solidFill>
                  <a:srgbClr val="C00000"/>
                </a:solidFill>
              </a:rPr>
              <a:t>physical parameters </a:t>
            </a:r>
            <a:r>
              <a:rPr lang="en-GB" sz="2800" dirty="0"/>
              <a:t>like humidity, pressure, temperature, heat, motion, etc., into</a:t>
            </a:r>
            <a:r>
              <a:rPr lang="en-GB" sz="2800" b="1" dirty="0">
                <a:solidFill>
                  <a:srgbClr val="C00000"/>
                </a:solidFill>
              </a:rPr>
              <a:t> electrical signals.</a:t>
            </a:r>
          </a:p>
          <a:p>
            <a:pPr marL="228600" indent="-228600" algn="l">
              <a:buFont typeface="Arial" panose="020B0604020202020204" pitchFamily="34" charset="0"/>
              <a:buChar char="•"/>
            </a:pPr>
            <a:r>
              <a:rPr lang="en-GB" sz="2800" dirty="0"/>
              <a:t>Electrical signal can be converted into a human-readable display and sent across a network for additional processing. </a:t>
            </a:r>
          </a:p>
          <a:p>
            <a:pPr marL="228600" indent="-228600" algn="l">
              <a:buFont typeface="Arial" panose="020B0604020202020204" pitchFamily="34" charset="0"/>
              <a:buChar char="•"/>
            </a:pPr>
            <a:r>
              <a:rPr lang="en-GB" sz="2800" dirty="0"/>
              <a:t>Types </a:t>
            </a:r>
            <a:r>
              <a:rPr lang="en-GB" sz="2800" dirty="0" smtClean="0"/>
              <a:t>of Sensor (Based on power requirement) :</a:t>
            </a:r>
          </a:p>
          <a:p>
            <a:pPr marL="773112" lvl="1" indent="-228600" algn="l">
              <a:buFont typeface="Arial" panose="020B0604020202020204" pitchFamily="34" charset="0"/>
              <a:buChar char="•"/>
            </a:pPr>
            <a:r>
              <a:rPr lang="en-GB" sz="2400" b="1" dirty="0" smtClean="0">
                <a:solidFill>
                  <a:srgbClr val="C00000"/>
                </a:solidFill>
              </a:rPr>
              <a:t>Active sensors</a:t>
            </a:r>
          </a:p>
          <a:p>
            <a:pPr marL="773112" lvl="1" indent="-228600" algn="l">
              <a:buFont typeface="Arial" panose="020B0604020202020204" pitchFamily="34" charset="0"/>
              <a:buChar char="•"/>
            </a:pPr>
            <a:r>
              <a:rPr lang="en-GB" sz="2400" b="1" dirty="0" smtClean="0">
                <a:solidFill>
                  <a:srgbClr val="C00000"/>
                </a:solidFill>
              </a:rPr>
              <a:t>Passive </a:t>
            </a:r>
            <a:r>
              <a:rPr lang="en-GB" sz="2400" b="1" dirty="0">
                <a:solidFill>
                  <a:srgbClr val="C00000"/>
                </a:solidFill>
              </a:rPr>
              <a:t>sensors</a:t>
            </a:r>
            <a:r>
              <a:rPr lang="en-GB" sz="2400" dirty="0"/>
              <a:t>.</a:t>
            </a:r>
          </a:p>
          <a:p>
            <a:pPr marL="228600" indent="-228600" algn="l">
              <a:buFont typeface="Arial" panose="020B0604020202020204" pitchFamily="34" charset="0"/>
              <a:buChar char="•"/>
            </a:pPr>
            <a:r>
              <a:rPr lang="en-GB" sz="2800" dirty="0"/>
              <a:t>Active sensors necessitate a power supply, whereas passive sensors don't require a power supply</a:t>
            </a:r>
            <a:r>
              <a:rPr lang="en-GB" sz="3600" spc="-1" dirty="0">
                <a:solidFill>
                  <a:srgbClr val="212121"/>
                </a:solidFill>
              </a:rPr>
              <a:t>.</a:t>
            </a:r>
          </a:p>
        </p:txBody>
      </p:sp>
    </p:spTree>
    <p:extLst>
      <p:ext uri="{BB962C8B-B14F-4D97-AF65-F5344CB8AC3E}">
        <p14:creationId xmlns:p14="http://schemas.microsoft.com/office/powerpoint/2010/main" val="239185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DeptPPT">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30342</TotalTime>
  <Words>10552</Words>
  <Application>Microsoft Office PowerPoint</Application>
  <PresentationFormat>Widescreen</PresentationFormat>
  <Paragraphs>2257</Paragraphs>
  <Slides>165</Slides>
  <Notes>14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165</vt:i4>
      </vt:variant>
    </vt:vector>
  </HeadingPairs>
  <TitlesOfParts>
    <vt:vector size="181" baseType="lpstr">
      <vt:lpstr>Arial</vt:lpstr>
      <vt:lpstr>Segoe UI Black</vt:lpstr>
      <vt:lpstr>Roboto Condensed</vt:lpstr>
      <vt:lpstr>Roboto Condensed Light</vt:lpstr>
      <vt:lpstr>Wingdings 3</vt:lpstr>
      <vt:lpstr>Trebuchet MS</vt:lpstr>
      <vt:lpstr>Arial Narrow</vt:lpstr>
      <vt:lpstr>Courier New</vt:lpstr>
      <vt:lpstr>Bahnschrift SemiBold Condensed</vt:lpstr>
      <vt:lpstr>DejaVu Sans</vt:lpstr>
      <vt:lpstr>Times New Roman</vt:lpstr>
      <vt:lpstr>Wingdings</vt:lpstr>
      <vt:lpstr>Calibri</vt:lpstr>
      <vt:lpstr>Symbol</vt:lpstr>
      <vt:lpstr>Consolas</vt:lpstr>
      <vt:lpstr>Office Theme</vt:lpstr>
      <vt:lpstr>Unit-3 Sensors, Microcontrollers and Interfacing   </vt:lpstr>
      <vt:lpstr>Sensors, Microcontrollers and interfacing</vt:lpstr>
      <vt:lpstr>IoT Data communication and Interfacing : Protocols</vt:lpstr>
      <vt:lpstr>IoT Communication</vt:lpstr>
      <vt:lpstr>IoT Communication </vt:lpstr>
      <vt:lpstr>Serial Communication Protocols </vt:lpstr>
      <vt:lpstr>Serial Communication</vt:lpstr>
      <vt:lpstr>Serial Communication vs Parallel Communication</vt:lpstr>
      <vt:lpstr>Serial Communication : UART</vt:lpstr>
      <vt:lpstr>Arduino : Serial Class</vt:lpstr>
      <vt:lpstr>Arduino UART Pins</vt:lpstr>
      <vt:lpstr>How UART Works ?</vt:lpstr>
      <vt:lpstr>UART Communication</vt:lpstr>
      <vt:lpstr>UART : Flow Control</vt:lpstr>
      <vt:lpstr>UART : Flow Control</vt:lpstr>
      <vt:lpstr>UART : Hardware flow control (also called RTS/CTS flow control)</vt:lpstr>
      <vt:lpstr>UART Messages</vt:lpstr>
      <vt:lpstr>UART Messages</vt:lpstr>
      <vt:lpstr>UART Communication : Data Encoding And Parity</vt:lpstr>
      <vt:lpstr>Arduino UNO : Serial Communication</vt:lpstr>
      <vt:lpstr>Serial Functions</vt:lpstr>
      <vt:lpstr>Communication Functions</vt:lpstr>
      <vt:lpstr>Serial Port availability     Read Data </vt:lpstr>
      <vt:lpstr>To Write data on Serial port : Serial.write()</vt:lpstr>
      <vt:lpstr>Serial Communication between Two Arduino Board</vt:lpstr>
      <vt:lpstr>Code for Sender -Receiver Arduino</vt:lpstr>
      <vt:lpstr>Software Serial Port</vt:lpstr>
      <vt:lpstr>Software Serial</vt:lpstr>
      <vt:lpstr>Software Serial Example Code</vt:lpstr>
      <vt:lpstr>Software Serial Example Code</vt:lpstr>
      <vt:lpstr>SPI: Serial Peripheral Interface</vt:lpstr>
      <vt:lpstr>SPI: Serial Peripheral Interface</vt:lpstr>
      <vt:lpstr>SPI Buses</vt:lpstr>
      <vt:lpstr>SPI Pins</vt:lpstr>
      <vt:lpstr>SPI Pins</vt:lpstr>
      <vt:lpstr>SPCR –SPI Control Register</vt:lpstr>
      <vt:lpstr>Datasheet – ATMEGA328P</vt:lpstr>
      <vt:lpstr>Datasheet – ATMEGA328P</vt:lpstr>
      <vt:lpstr>Arduino SPI</vt:lpstr>
      <vt:lpstr>NodeMCU SPI </vt:lpstr>
      <vt:lpstr>Node MCU – Arduino UNO</vt:lpstr>
      <vt:lpstr>SPI Header File</vt:lpstr>
      <vt:lpstr>SPI Header File</vt:lpstr>
      <vt:lpstr>SPI Header File</vt:lpstr>
      <vt:lpstr>SPI Mode</vt:lpstr>
      <vt:lpstr>NodeMCU (Master Device Code)</vt:lpstr>
      <vt:lpstr>NodeMCU (Master Device Code)</vt:lpstr>
      <vt:lpstr>Arduino UNO (Slave Device Code)</vt:lpstr>
      <vt:lpstr>Arduino UNO (Slave Device Code)</vt:lpstr>
      <vt:lpstr>Arduino UNO (Slave Device Code)</vt:lpstr>
      <vt:lpstr>I2C Protocol :Inter Integrated Circuit</vt:lpstr>
      <vt:lpstr>I2C Communication Modes</vt:lpstr>
      <vt:lpstr>I2C Physical Layer</vt:lpstr>
      <vt:lpstr>I2C Protocol Operation</vt:lpstr>
      <vt:lpstr>Operation Steps in I2C  - 1 to 6</vt:lpstr>
      <vt:lpstr>Operation Steps in I2C  - 7 to 09</vt:lpstr>
      <vt:lpstr>Operation Steps in I2C  - 10 </vt:lpstr>
      <vt:lpstr>Data Transfer Structure</vt:lpstr>
      <vt:lpstr>Wire Library</vt:lpstr>
      <vt:lpstr>NodeMCU (Master Device Code)</vt:lpstr>
      <vt:lpstr>NodeMCU (Master Device Code)</vt:lpstr>
      <vt:lpstr>Arduino Uno (Slave Device Code)</vt:lpstr>
      <vt:lpstr>Arduino Uno (Slave Device Code)</vt:lpstr>
      <vt:lpstr>Arduino Uno (Slave Device Code)</vt:lpstr>
      <vt:lpstr>IoT Messaging Protocols</vt:lpstr>
      <vt:lpstr>Messaging Protocols in IoT</vt:lpstr>
      <vt:lpstr>PowerPoint Presentation</vt:lpstr>
      <vt:lpstr>MQTT : Message Queueing Telemetry Transport protocol</vt:lpstr>
      <vt:lpstr>Publish / Subscribe Messaging (One to Many)</vt:lpstr>
      <vt:lpstr>MQTT Architecture</vt:lpstr>
      <vt:lpstr>MQTT Communication</vt:lpstr>
      <vt:lpstr>MQTT Topic </vt:lpstr>
      <vt:lpstr>MQTT Subscriber</vt:lpstr>
      <vt:lpstr>Subscription types</vt:lpstr>
      <vt:lpstr>MQTT publish-subscribe architecture :Control packet</vt:lpstr>
      <vt:lpstr>MQTT Communication Sample: </vt:lpstr>
      <vt:lpstr>MQTT – Example  </vt:lpstr>
      <vt:lpstr>PowerPoint Presentation</vt:lpstr>
      <vt:lpstr>PowerPoint Presentation</vt:lpstr>
      <vt:lpstr>PowerPoint Presentation</vt:lpstr>
      <vt:lpstr>PowerPoint Presentation</vt:lpstr>
      <vt:lpstr>PowerPoint Presentation</vt:lpstr>
      <vt:lpstr>Quality of Service (QoS) for MQTT</vt:lpstr>
      <vt:lpstr>QoS : Quality of Service</vt:lpstr>
      <vt:lpstr>QoS - 0</vt:lpstr>
      <vt:lpstr>QoS - 1</vt:lpstr>
      <vt:lpstr>QoS - 2</vt:lpstr>
      <vt:lpstr>MQTT Clients and APIs</vt:lpstr>
      <vt:lpstr>Arduino IDE : ESP8266 + MQTT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Sensors And Actuators</vt:lpstr>
      <vt:lpstr>Sensors</vt:lpstr>
      <vt:lpstr>Sensors Functionality</vt:lpstr>
      <vt:lpstr>Sensors </vt:lpstr>
      <vt:lpstr>Sensors Types (Based on Sensor’s Output Signal)</vt:lpstr>
      <vt:lpstr>Sensors</vt:lpstr>
      <vt:lpstr>Sensor and Sensor Module</vt:lpstr>
      <vt:lpstr>LDR Sensor</vt:lpstr>
      <vt:lpstr>LDR Sensor – Working principle</vt:lpstr>
      <vt:lpstr>LDR Sensor– Interfacing with Arduino</vt:lpstr>
      <vt:lpstr>PowerPoint Presentation</vt:lpstr>
      <vt:lpstr>PowerPoint Presentation</vt:lpstr>
      <vt:lpstr>Gas Sensor : MQ-02/05</vt:lpstr>
      <vt:lpstr>MQ Series Sensor</vt:lpstr>
      <vt:lpstr>MQ-02/05 Gas Sensor – Working principle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HC-SR04</vt:lpstr>
      <vt:lpstr>HC-SR04 Ultrasonic Sound Sensor – Transmitter and Receiver</vt:lpstr>
      <vt:lpstr>HC-SR04 Ultrasonic Sound Sensor – Working principle</vt:lpstr>
      <vt:lpstr>HC-SR04 Ultrasonic Sound Sensor – Working principle</vt:lpstr>
      <vt:lpstr>HC-SR04 Ultrasonic Sound Sensor – Working principle</vt:lpstr>
      <vt:lpstr>HC-SR04 Ultrasonic Sound Sensor –Timing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Colour Sensor – Working Principle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Sensor summary</vt:lpstr>
      <vt:lpstr>Sensor summary</vt:lpstr>
      <vt:lpstr>Sensor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Queue - Linear Data Structure</dc:title>
  <dc:creator>ADMIN</dc:creator>
  <cp:keywords>Queue, Data Structure, Darshan Institute of Engineering &amp; Technology, DIET</cp:keywords>
  <cp:lastModifiedBy>DELL</cp:lastModifiedBy>
  <cp:revision>908</cp:revision>
  <dcterms:created xsi:type="dcterms:W3CDTF">2020-05-01T05:09:15Z</dcterms:created>
  <dcterms:modified xsi:type="dcterms:W3CDTF">2025-02-18T15:57:37Z</dcterms:modified>
</cp:coreProperties>
</file>